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9" r:id="rId14"/>
    <p:sldId id="271" r:id="rId15"/>
    <p:sldId id="272" r:id="rId16"/>
    <p:sldId id="269" r:id="rId17"/>
    <p:sldId id="270" r:id="rId18"/>
    <p:sldId id="274" r:id="rId19"/>
    <p:sldId id="273" r:id="rId20"/>
    <p:sldId id="275" r:id="rId21"/>
    <p:sldId id="276" r:id="rId22"/>
    <p:sldId id="277" r:id="rId23"/>
    <p:sldId id="278" r:id="rId24"/>
    <p:sldId id="268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51" y="889460"/>
            <a:ext cx="10058400" cy="3566160"/>
          </a:xfrm>
        </p:spPr>
        <p:txBody>
          <a:bodyPr>
            <a:normAutofit fontScale="90000"/>
          </a:bodyPr>
          <a:lstStyle/>
          <a:p>
            <a:r>
              <a:rPr lang="et-EE" sz="4800" dirty="0" smtClean="0"/>
              <a:t>Keiserliku Tartu Ülikooli esimese majandusteaduse professori Friedrich </a:t>
            </a:r>
            <a:r>
              <a:rPr lang="et-EE" sz="4800" dirty="0" err="1" smtClean="0"/>
              <a:t>Eberhard</a:t>
            </a:r>
            <a:r>
              <a:rPr lang="et-EE" sz="4800" dirty="0" smtClean="0"/>
              <a:t> </a:t>
            </a:r>
            <a:r>
              <a:rPr lang="et-EE" sz="4800" dirty="0" err="1" smtClean="0"/>
              <a:t>Rambachi</a:t>
            </a:r>
            <a:r>
              <a:rPr lang="et-EE" sz="4800" dirty="0" smtClean="0"/>
              <a:t> lugemislaud Tartu Ülikooli Raamatukogu käsikirjade ja haruldaste raamatute osakonna materjalide põhjal</a:t>
            </a:r>
            <a:endParaRPr lang="et-EE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dirty="0" smtClean="0"/>
              <a:t>Lauri Frei, tallinna ülikooli akadeemiline raamatukogu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13856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Kes oli Friedrich </a:t>
            </a:r>
            <a:r>
              <a:rPr lang="et-EE" dirty="0" err="1" smtClean="0"/>
              <a:t>Eberhard</a:t>
            </a:r>
            <a:r>
              <a:rPr lang="et-EE" dirty="0" smtClean="0"/>
              <a:t> </a:t>
            </a:r>
            <a:r>
              <a:rPr lang="et-EE" dirty="0" err="1" smtClean="0"/>
              <a:t>Rambach</a:t>
            </a:r>
            <a:r>
              <a:rPr lang="et-EE" dirty="0" smtClean="0"/>
              <a:t>?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35067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600" dirty="0" smtClean="0"/>
              <a:t> Saksamaalt pärinev klassikaline filoloog, pedagoog, näitekirjanik ja publitsist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600" dirty="0"/>
              <a:t> </a:t>
            </a:r>
            <a:r>
              <a:rPr lang="et-EE" sz="2600" dirty="0" smtClean="0"/>
              <a:t>Sündis 1767 </a:t>
            </a:r>
            <a:r>
              <a:rPr lang="et-EE" sz="2600" dirty="0" err="1" smtClean="0"/>
              <a:t>Quedlinburgis</a:t>
            </a:r>
            <a:r>
              <a:rPr lang="et-EE" sz="2600" dirty="0" smtClean="0"/>
              <a:t> Preisimaal luteri vaimuliku Johann Jakob </a:t>
            </a:r>
            <a:r>
              <a:rPr lang="et-EE" sz="2600" dirty="0" err="1" smtClean="0"/>
              <a:t>Rambachi</a:t>
            </a:r>
            <a:r>
              <a:rPr lang="et-EE" sz="2600" dirty="0" smtClean="0"/>
              <a:t> (1737-1818) ja tema naise Maria Juliana (sünd. </a:t>
            </a:r>
            <a:r>
              <a:rPr lang="et-EE" sz="2600" dirty="0" err="1" smtClean="0"/>
              <a:t>Boysen</a:t>
            </a:r>
            <a:r>
              <a:rPr lang="et-EE" sz="2600" dirty="0" smtClean="0"/>
              <a:t>, 1745-1773) pojana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600" dirty="0"/>
              <a:t> </a:t>
            </a:r>
            <a:r>
              <a:rPr lang="et-EE" sz="2600" dirty="0" smtClean="0"/>
              <a:t>1780 kolis perekond isa ametivahetuse järel Hamburgi, kus Friedrich </a:t>
            </a:r>
            <a:r>
              <a:rPr lang="et-EE" sz="2600" dirty="0" err="1" smtClean="0"/>
              <a:t>Eberhard</a:t>
            </a:r>
            <a:r>
              <a:rPr lang="et-EE" sz="2600" dirty="0" smtClean="0"/>
              <a:t> sai haridust </a:t>
            </a:r>
            <a:r>
              <a:rPr lang="et-EE" sz="2600" dirty="0" err="1" smtClean="0"/>
              <a:t>Johanneumis</a:t>
            </a:r>
            <a:endParaRPr lang="et-EE" sz="26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600" dirty="0"/>
              <a:t> </a:t>
            </a:r>
            <a:r>
              <a:rPr lang="et-EE" sz="2600" dirty="0" smtClean="0"/>
              <a:t>1786 asus õppima usuteadust ja hiljem klassikalist filoloogiat Halle ülikoolis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600" dirty="0"/>
              <a:t> </a:t>
            </a:r>
            <a:r>
              <a:rPr lang="et-EE" sz="2600" dirty="0" smtClean="0"/>
              <a:t>1790 kaitses dissertatsiooni „De </a:t>
            </a:r>
            <a:r>
              <a:rPr lang="et-EE" sz="2600" dirty="0" err="1" smtClean="0"/>
              <a:t>Mileto</a:t>
            </a:r>
            <a:r>
              <a:rPr lang="et-EE" sz="2600" dirty="0" smtClean="0"/>
              <a:t> </a:t>
            </a:r>
            <a:r>
              <a:rPr lang="et-EE" sz="2600" dirty="0" err="1" smtClean="0"/>
              <a:t>eiusque</a:t>
            </a:r>
            <a:r>
              <a:rPr lang="et-EE" sz="2600" dirty="0" smtClean="0"/>
              <a:t> </a:t>
            </a:r>
            <a:r>
              <a:rPr lang="et-EE" sz="2600" dirty="0" err="1" smtClean="0"/>
              <a:t>coloniis</a:t>
            </a:r>
            <a:r>
              <a:rPr lang="et-EE" sz="2600" dirty="0" smtClean="0"/>
              <a:t>“</a:t>
            </a:r>
            <a:endParaRPr lang="et-EE" sz="2600" dirty="0"/>
          </a:p>
        </p:txBody>
      </p:sp>
    </p:spTree>
    <p:extLst>
      <p:ext uri="{BB962C8B-B14F-4D97-AF65-F5344CB8AC3E}">
        <p14:creationId xmlns:p14="http://schemas.microsoft.com/office/powerpoint/2010/main" val="313878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4428" y="1964796"/>
            <a:ext cx="5916706" cy="2015533"/>
          </a:xfrm>
        </p:spPr>
        <p:txBody>
          <a:bodyPr>
            <a:noAutofit/>
          </a:bodyPr>
          <a:lstStyle/>
          <a:p>
            <a:r>
              <a:rPr lang="et-EE" dirty="0" smtClean="0"/>
              <a:t>Vanaisa Friedrich </a:t>
            </a:r>
            <a:r>
              <a:rPr lang="et-EE" dirty="0" err="1" smtClean="0"/>
              <a:t>Eberhard</a:t>
            </a:r>
            <a:r>
              <a:rPr lang="et-EE" dirty="0" smtClean="0"/>
              <a:t> </a:t>
            </a:r>
            <a:r>
              <a:rPr lang="et-EE" dirty="0" err="1" smtClean="0"/>
              <a:t>Rambach</a:t>
            </a:r>
            <a:r>
              <a:rPr lang="et-EE" dirty="0" smtClean="0"/>
              <a:t> (1708-1775)</a:t>
            </a:r>
            <a:endParaRPr lang="et-EE" dirty="0"/>
          </a:p>
        </p:txBody>
      </p:sp>
      <p:pic>
        <p:nvPicPr>
          <p:cNvPr id="2054" name="Picture 6" descr="https://c2.staticflickr.com/8/7175/6548207013_a69bb1f8e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8" y="108493"/>
            <a:ext cx="4787153" cy="616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19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2154" y="2169191"/>
            <a:ext cx="6734287" cy="2101595"/>
          </a:xfrm>
        </p:spPr>
        <p:txBody>
          <a:bodyPr>
            <a:noAutofit/>
          </a:bodyPr>
          <a:lstStyle/>
          <a:p>
            <a:r>
              <a:rPr lang="et-EE" dirty="0" smtClean="0"/>
              <a:t>Teine vanaisa Friedrich </a:t>
            </a:r>
            <a:r>
              <a:rPr lang="et-EE" dirty="0" err="1" smtClean="0"/>
              <a:t>Eberhard</a:t>
            </a:r>
            <a:r>
              <a:rPr lang="et-EE" dirty="0" smtClean="0"/>
              <a:t> </a:t>
            </a:r>
            <a:r>
              <a:rPr lang="et-EE" dirty="0" err="1" smtClean="0"/>
              <a:t>Boysen</a:t>
            </a:r>
            <a:r>
              <a:rPr lang="et-EE" dirty="0" smtClean="0"/>
              <a:t> (1720-1800)</a:t>
            </a:r>
            <a:endParaRPr lang="et-EE" dirty="0"/>
          </a:p>
        </p:txBody>
      </p:sp>
      <p:pic>
        <p:nvPicPr>
          <p:cNvPr id="3074" name="Picture 2" descr="http://upload.wikimedia.org/wikipedia/commons/thumb/a/a4/Dr._Fried._Eberh._Boysen_1795_Fr._Schl%C3%BCter.png/220px-Dr._Fried._Eberh._Boysen_1795_Fr._Schl%C3%BCt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32904" cy="632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21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2913" y="2104819"/>
            <a:ext cx="5152912" cy="2173045"/>
          </a:xfrm>
        </p:spPr>
        <p:txBody>
          <a:bodyPr>
            <a:normAutofit/>
          </a:bodyPr>
          <a:lstStyle/>
          <a:p>
            <a:r>
              <a:rPr lang="et-EE" dirty="0" smtClean="0"/>
              <a:t>Isa Johann Jakob </a:t>
            </a:r>
            <a:r>
              <a:rPr lang="et-EE" dirty="0" err="1" smtClean="0"/>
              <a:t>Rambach</a:t>
            </a:r>
            <a:r>
              <a:rPr lang="et-EE" dirty="0" smtClean="0"/>
              <a:t> (1737-1818)</a:t>
            </a:r>
            <a:endParaRPr lang="et-EE" dirty="0"/>
          </a:p>
        </p:txBody>
      </p:sp>
      <p:pic>
        <p:nvPicPr>
          <p:cNvPr id="1028" name="Picture 4" descr="http://vom-glauben.de/wp-content/uploads/2014/07/ramba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8" y="0"/>
            <a:ext cx="4295261" cy="670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12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5035" y="1975553"/>
            <a:ext cx="6648226" cy="1450757"/>
          </a:xfrm>
        </p:spPr>
        <p:txBody>
          <a:bodyPr/>
          <a:lstStyle/>
          <a:p>
            <a:r>
              <a:rPr lang="et-EE" dirty="0" smtClean="0"/>
              <a:t>Vend August Jakob </a:t>
            </a:r>
            <a:r>
              <a:rPr lang="et-EE" dirty="0" err="1" smtClean="0"/>
              <a:t>Rambach</a:t>
            </a:r>
            <a:r>
              <a:rPr lang="et-EE" dirty="0" smtClean="0"/>
              <a:t> (1777-1851)</a:t>
            </a:r>
            <a:endParaRPr lang="et-EE" dirty="0"/>
          </a:p>
        </p:txBody>
      </p:sp>
      <p:pic>
        <p:nvPicPr>
          <p:cNvPr id="4098" name="Picture 2" descr="http://vom-glauben.de/wp-content/uploads/2014/07/rambach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5" y="39052"/>
            <a:ext cx="4275353" cy="677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3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583" y="1814189"/>
            <a:ext cx="10058400" cy="4016456"/>
          </a:xfrm>
        </p:spPr>
        <p:txBody>
          <a:bodyPr>
            <a:noAutofit/>
          </a:bodyPr>
          <a:lstStyle/>
          <a:p>
            <a:r>
              <a:rPr lang="et-EE" dirty="0" smtClean="0"/>
              <a:t>Teine vend </a:t>
            </a:r>
            <a:r>
              <a:rPr lang="et-EE" b="1" dirty="0" smtClean="0"/>
              <a:t>Johann Jakob </a:t>
            </a:r>
            <a:r>
              <a:rPr lang="et-EE" b="1" dirty="0" err="1" smtClean="0"/>
              <a:t>Rambach</a:t>
            </a:r>
            <a:r>
              <a:rPr lang="et-EE" b="1" dirty="0" smtClean="0"/>
              <a:t> </a:t>
            </a:r>
            <a:r>
              <a:rPr lang="et-EE" dirty="0" smtClean="0"/>
              <a:t>noorem (1772-1812) oli arst Hamburgis, tema poeg</a:t>
            </a:r>
            <a:br>
              <a:rPr lang="et-EE" dirty="0" smtClean="0"/>
            </a:br>
            <a:r>
              <a:rPr lang="et-EE" b="1" dirty="0" err="1" smtClean="0"/>
              <a:t>Adalbert</a:t>
            </a:r>
            <a:r>
              <a:rPr lang="et-EE" b="1" dirty="0" smtClean="0"/>
              <a:t> </a:t>
            </a:r>
            <a:r>
              <a:rPr lang="et-EE" b="1" dirty="0" err="1" smtClean="0"/>
              <a:t>Rambach</a:t>
            </a:r>
            <a:r>
              <a:rPr lang="et-EE" b="1" dirty="0" smtClean="0"/>
              <a:t> </a:t>
            </a:r>
            <a:r>
              <a:rPr lang="et-EE" dirty="0" smtClean="0"/>
              <a:t>(1807-1887) oli samuti arst Hamburgis ja kuulus 1859-1871 ka Hamburgi linna parlamenti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21497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Friedrich </a:t>
            </a:r>
            <a:r>
              <a:rPr lang="et-EE" dirty="0" err="1" smtClean="0"/>
              <a:t>Eberhard</a:t>
            </a:r>
            <a:r>
              <a:rPr lang="et-EE" dirty="0" smtClean="0"/>
              <a:t> </a:t>
            </a:r>
            <a:r>
              <a:rPr lang="et-EE" dirty="0" err="1" smtClean="0"/>
              <a:t>Rambach</a:t>
            </a:r>
            <a:r>
              <a:rPr lang="et-EE" dirty="0" smtClean="0"/>
              <a:t> Berliinis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Alates 1791. aastast töötas </a:t>
            </a:r>
            <a:r>
              <a:rPr lang="et-EE" sz="2800" dirty="0" err="1" smtClean="0"/>
              <a:t>subrektorina</a:t>
            </a:r>
            <a:r>
              <a:rPr lang="et-EE" sz="2800" dirty="0" smtClean="0"/>
              <a:t> Berliini </a:t>
            </a:r>
            <a:r>
              <a:rPr lang="et-EE" sz="2800" dirty="0" err="1" smtClean="0"/>
              <a:t>Friedrichswerderi</a:t>
            </a:r>
            <a:r>
              <a:rPr lang="et-EE" sz="2800" dirty="0" smtClean="0"/>
              <a:t> gümnaasiumis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1794 valiti Preisi Kuningliku Kujutavate Kunstide ja Mehaaniliste Teaduste Akadeemia antiigiteaduse professoriks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1801. aastast töötas </a:t>
            </a:r>
            <a:r>
              <a:rPr lang="et-EE" sz="2800" dirty="0" err="1" smtClean="0"/>
              <a:t>tütarlasteinstituudi</a:t>
            </a:r>
            <a:r>
              <a:rPr lang="et-EE" sz="2800" dirty="0" smtClean="0"/>
              <a:t> direktorina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Toimetas alates 1795. aastast ajakirja „</a:t>
            </a:r>
            <a:r>
              <a:rPr lang="et-EE" sz="2800" dirty="0" err="1" smtClean="0"/>
              <a:t>Berlinisches</a:t>
            </a:r>
            <a:r>
              <a:rPr lang="et-EE" sz="2800" dirty="0" smtClean="0"/>
              <a:t> </a:t>
            </a:r>
            <a:r>
              <a:rPr lang="et-EE" sz="2800" dirty="0" err="1" smtClean="0"/>
              <a:t>Archiv</a:t>
            </a:r>
            <a:r>
              <a:rPr lang="et-EE" sz="2800" dirty="0" smtClean="0"/>
              <a:t> </a:t>
            </a:r>
            <a:r>
              <a:rPr lang="et-EE" sz="2800" dirty="0" err="1" smtClean="0"/>
              <a:t>der</a:t>
            </a:r>
            <a:r>
              <a:rPr lang="et-EE" sz="2800" dirty="0" smtClean="0"/>
              <a:t> </a:t>
            </a:r>
            <a:r>
              <a:rPr lang="et-EE" sz="2800" dirty="0" err="1" smtClean="0"/>
              <a:t>Zeit</a:t>
            </a:r>
            <a:r>
              <a:rPr lang="et-EE" sz="2800" dirty="0" smtClean="0"/>
              <a:t> und </a:t>
            </a:r>
            <a:r>
              <a:rPr lang="et-EE" sz="2800" dirty="0" err="1" smtClean="0"/>
              <a:t>ihres</a:t>
            </a:r>
            <a:r>
              <a:rPr lang="et-EE" sz="2800" dirty="0" smtClean="0"/>
              <a:t> </a:t>
            </a:r>
            <a:r>
              <a:rPr lang="et-EE" sz="2800" dirty="0" err="1" smtClean="0"/>
              <a:t>Geschmacks</a:t>
            </a:r>
            <a:r>
              <a:rPr lang="et-EE" sz="2800" dirty="0" smtClean="0"/>
              <a:t>“ ja alates 1798. aastast kogumikku „</a:t>
            </a:r>
            <a:r>
              <a:rPr lang="et-EE" sz="2800" dirty="0" err="1" smtClean="0"/>
              <a:t>Jahrbücher</a:t>
            </a:r>
            <a:r>
              <a:rPr lang="et-EE" sz="2800" dirty="0" smtClean="0"/>
              <a:t> </a:t>
            </a:r>
            <a:r>
              <a:rPr lang="et-EE" sz="2800" dirty="0" err="1" smtClean="0"/>
              <a:t>der</a:t>
            </a:r>
            <a:r>
              <a:rPr lang="et-EE" sz="2800" dirty="0" smtClean="0"/>
              <a:t> </a:t>
            </a:r>
            <a:r>
              <a:rPr lang="et-EE" sz="2800" dirty="0" err="1" smtClean="0"/>
              <a:t>preußischen</a:t>
            </a:r>
            <a:r>
              <a:rPr lang="et-EE" sz="2800" dirty="0" smtClean="0"/>
              <a:t> </a:t>
            </a:r>
            <a:r>
              <a:rPr lang="et-EE" sz="2800" dirty="0" err="1" smtClean="0"/>
              <a:t>Monarchie</a:t>
            </a:r>
            <a:r>
              <a:rPr lang="et-EE" sz="2800" dirty="0" smtClean="0"/>
              <a:t>“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Väga produktiivne näitekirjaniku ja jutustuste autorina 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341942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168" y="286603"/>
            <a:ext cx="3883511" cy="1450757"/>
          </a:xfrm>
        </p:spPr>
        <p:txBody>
          <a:bodyPr/>
          <a:lstStyle/>
          <a:p>
            <a:r>
              <a:rPr lang="et-EE" dirty="0" err="1" smtClean="0"/>
              <a:t>Ludwig</a:t>
            </a:r>
            <a:r>
              <a:rPr lang="et-EE" dirty="0" smtClean="0"/>
              <a:t> </a:t>
            </a:r>
            <a:r>
              <a:rPr lang="et-EE" dirty="0" err="1" smtClean="0"/>
              <a:t>Tieck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0" y="1914860"/>
            <a:ext cx="4389120" cy="395423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F. E. </a:t>
            </a:r>
            <a:r>
              <a:rPr lang="et-EE" sz="2800" dirty="0" err="1" smtClean="0"/>
              <a:t>Rambachi</a:t>
            </a:r>
            <a:r>
              <a:rPr lang="et-EE" sz="2800" dirty="0" smtClean="0"/>
              <a:t> tuntuim õpilane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Kirjutas lõpupeatüki „</a:t>
            </a:r>
            <a:r>
              <a:rPr lang="et-EE" sz="2800" dirty="0" err="1" smtClean="0"/>
              <a:t>Ryno</a:t>
            </a:r>
            <a:r>
              <a:rPr lang="et-EE" sz="2800" dirty="0" smtClean="0"/>
              <a:t>“ </a:t>
            </a:r>
            <a:r>
              <a:rPr lang="et-EE" sz="2800" dirty="0" err="1" smtClean="0"/>
              <a:t>Rambachi</a:t>
            </a:r>
            <a:r>
              <a:rPr lang="et-EE" sz="2800" dirty="0" smtClean="0"/>
              <a:t> </a:t>
            </a:r>
            <a:r>
              <a:rPr lang="et-EE" sz="2800" dirty="0" err="1" smtClean="0"/>
              <a:t>Ossiani</a:t>
            </a:r>
            <a:r>
              <a:rPr lang="et-EE" sz="2800" dirty="0"/>
              <a:t> </a:t>
            </a:r>
            <a:r>
              <a:rPr lang="et-EE" sz="2800" dirty="0" smtClean="0"/>
              <a:t>lugude </a:t>
            </a:r>
            <a:r>
              <a:rPr lang="et-EE" sz="2800" smtClean="0"/>
              <a:t>vaimus loodud </a:t>
            </a:r>
            <a:r>
              <a:rPr lang="et-EE" sz="2800" dirty="0" smtClean="0"/>
              <a:t>romaanile „</a:t>
            </a:r>
            <a:r>
              <a:rPr lang="et-EE" sz="2800" dirty="0" err="1" smtClean="0"/>
              <a:t>Die</a:t>
            </a:r>
            <a:r>
              <a:rPr lang="et-EE" sz="2800" dirty="0" smtClean="0"/>
              <a:t> </a:t>
            </a:r>
            <a:r>
              <a:rPr lang="et-EE" sz="2800" dirty="0" err="1" smtClean="0"/>
              <a:t>eiserne</a:t>
            </a:r>
            <a:r>
              <a:rPr lang="et-EE" sz="2800" dirty="0" smtClean="0"/>
              <a:t> Maske, eine </a:t>
            </a:r>
            <a:r>
              <a:rPr lang="et-EE" sz="2800" dirty="0" err="1" smtClean="0"/>
              <a:t>schottische</a:t>
            </a:r>
            <a:r>
              <a:rPr lang="et-EE" sz="2800" dirty="0" smtClean="0"/>
              <a:t> </a:t>
            </a:r>
            <a:r>
              <a:rPr lang="et-EE" sz="2800" dirty="0" err="1" smtClean="0"/>
              <a:t>Geschichte</a:t>
            </a:r>
            <a:r>
              <a:rPr lang="et-EE" sz="2800" dirty="0" smtClean="0"/>
              <a:t>“ (teos ilmus </a:t>
            </a:r>
            <a:r>
              <a:rPr lang="et-EE" sz="2800" dirty="0" err="1" smtClean="0"/>
              <a:t>Ottokar</a:t>
            </a:r>
            <a:r>
              <a:rPr lang="et-EE" sz="2800" dirty="0" smtClean="0"/>
              <a:t> </a:t>
            </a:r>
            <a:r>
              <a:rPr lang="et-EE" sz="2800" dirty="0" err="1" smtClean="0"/>
              <a:t>Sturmi</a:t>
            </a:r>
            <a:r>
              <a:rPr lang="et-EE" sz="2800" dirty="0" smtClean="0"/>
              <a:t> pseudonüümi all 1792)</a:t>
            </a:r>
            <a:endParaRPr lang="et-EE" sz="2800" dirty="0"/>
          </a:p>
        </p:txBody>
      </p:sp>
      <p:pic>
        <p:nvPicPr>
          <p:cNvPr id="5122" name="Picture 2" descr="http://www.imagebroker.com/static/2008/12/30/bwe/1046950/1046950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18298" cy="606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79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F. E. </a:t>
            </a:r>
            <a:r>
              <a:rPr lang="et-EE" dirty="0" err="1" smtClean="0"/>
              <a:t>Rambach</a:t>
            </a:r>
            <a:r>
              <a:rPr lang="et-EE" dirty="0" smtClean="0"/>
              <a:t> Tartus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445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1802. aastal sai KTÜ kuratooriumilt kutse asuda riigikunsti professoriks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Kinnitati KTÜ </a:t>
            </a:r>
            <a:r>
              <a:rPr lang="et-EE" sz="2800" dirty="0" err="1" smtClean="0"/>
              <a:t>kameralistikaprofessoriks</a:t>
            </a:r>
            <a:r>
              <a:rPr lang="et-EE" sz="2800" dirty="0" smtClean="0"/>
              <a:t> 1803. aasta teises pooles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Jõudis Tartusse 1803. aasta oktoobris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Loengute lugemist alustas 1804. aasta kevadsemestril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1804. aastal valiti esimest korda filosoofiateaduskonna dekaaniks ja ülikooli koolikomisjoni liikmeks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Ülikooli rektor 1814.-1816. aastani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426396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 smtClean="0"/>
              <a:t>Rambach</a:t>
            </a:r>
            <a:r>
              <a:rPr lang="et-EE" dirty="0" smtClean="0"/>
              <a:t> KTÜ professorina 1803-1826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350671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Osales 1812. aasta Isamaasõjas, hallates koos professor Andrei </a:t>
            </a:r>
            <a:r>
              <a:rPr lang="et-EE" sz="2800" dirty="0" err="1" smtClean="0"/>
              <a:t>Kaissaroviga</a:t>
            </a:r>
            <a:r>
              <a:rPr lang="et-EE" sz="2800" dirty="0" smtClean="0"/>
              <a:t> propaganda levitamise eesmärgil loodud välitrükikoda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1817-1818 andis välja ajakirja „</a:t>
            </a:r>
            <a:r>
              <a:rPr lang="et-EE" sz="2800" dirty="0" err="1" smtClean="0"/>
              <a:t>Neue</a:t>
            </a:r>
            <a:r>
              <a:rPr lang="et-EE" sz="2800" dirty="0" smtClean="0"/>
              <a:t> </a:t>
            </a:r>
            <a:r>
              <a:rPr lang="et-EE" sz="2800" dirty="0" err="1" smtClean="0"/>
              <a:t>Inländische</a:t>
            </a:r>
            <a:r>
              <a:rPr lang="et-EE" sz="2800" dirty="0" smtClean="0"/>
              <a:t> </a:t>
            </a:r>
            <a:r>
              <a:rPr lang="et-EE" sz="2800" dirty="0" err="1" smtClean="0"/>
              <a:t>Blätter</a:t>
            </a:r>
            <a:r>
              <a:rPr lang="et-EE" sz="2800" dirty="0" smtClean="0"/>
              <a:t>“, mis ühe peateemana käsitles pärisorjuse küsimust Balti kubermangudes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Pööras KTÜ koolikomisjoni liikmena ja kutsumuselt pedagoogina erilist tähelepanu Balti kubermangude koolihariduse küsimustele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Suri südamerabandusse 1826. aasta juuni lõpus Tallinnas ja on maetud Kopli kalmistule (haua asukoht teadmata)</a:t>
            </a:r>
          </a:p>
        </p:txBody>
      </p:sp>
    </p:spTree>
    <p:extLst>
      <p:ext uri="{BB962C8B-B14F-4D97-AF65-F5344CB8AC3E}">
        <p14:creationId xmlns:p14="http://schemas.microsoft.com/office/powerpoint/2010/main" val="380774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Loetud aineid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</a:t>
            </a:r>
            <a:r>
              <a:rPr lang="et-EE" sz="2800" dirty="0" err="1" smtClean="0"/>
              <a:t>Kameraal</a:t>
            </a:r>
            <a:r>
              <a:rPr lang="et-EE" sz="2800" dirty="0" smtClean="0"/>
              <a:t>-, finants- ja kaubandusteaduste entsüklopeedia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Riigiteaduse alused (</a:t>
            </a:r>
            <a:r>
              <a:rPr lang="et-EE" sz="2800" dirty="0" err="1" smtClean="0"/>
              <a:t>Adam</a:t>
            </a:r>
            <a:r>
              <a:rPr lang="et-EE" sz="2800" dirty="0" smtClean="0"/>
              <a:t> Smithi järgi, kahe kursusena)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Politseiteadus (Joseph </a:t>
            </a:r>
            <a:r>
              <a:rPr lang="et-EE" sz="2800" dirty="0" err="1" smtClean="0"/>
              <a:t>von</a:t>
            </a:r>
            <a:r>
              <a:rPr lang="et-EE" sz="2800" dirty="0" smtClean="0"/>
              <a:t> </a:t>
            </a:r>
            <a:r>
              <a:rPr lang="et-EE" sz="2800" dirty="0" err="1" smtClean="0"/>
              <a:t>Sonnenfelsi</a:t>
            </a:r>
            <a:r>
              <a:rPr lang="et-EE" sz="2800" dirty="0" smtClean="0"/>
              <a:t> järgi)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Rahvamajanduse alused (</a:t>
            </a:r>
            <a:r>
              <a:rPr lang="et-EE" sz="2800" dirty="0" err="1" smtClean="0"/>
              <a:t>Ludwig</a:t>
            </a:r>
            <a:r>
              <a:rPr lang="et-EE" sz="2800" dirty="0" smtClean="0"/>
              <a:t> Heinrich </a:t>
            </a:r>
            <a:r>
              <a:rPr lang="et-EE" sz="2800" dirty="0" err="1" smtClean="0"/>
              <a:t>von</a:t>
            </a:r>
            <a:r>
              <a:rPr lang="et-EE" sz="2800" dirty="0" smtClean="0"/>
              <a:t> Jakobi järgi)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err="1" smtClean="0"/>
              <a:t>Kameraalteaduste</a:t>
            </a:r>
            <a:r>
              <a:rPr lang="et-EE" sz="2800" dirty="0" smtClean="0"/>
              <a:t> alused (Theodor </a:t>
            </a:r>
            <a:r>
              <a:rPr lang="et-EE" sz="2800" dirty="0" err="1" smtClean="0"/>
              <a:t>Schmalzi</a:t>
            </a:r>
            <a:r>
              <a:rPr lang="et-EE" sz="2800" dirty="0" smtClean="0"/>
              <a:t> järgi)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Raharinglusest ja tarbimisest (Jakobi järgi)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Kaubandusteadus (Johann </a:t>
            </a:r>
            <a:r>
              <a:rPr lang="et-EE" sz="2800" dirty="0" err="1" smtClean="0"/>
              <a:t>Beckmanni</a:t>
            </a:r>
            <a:r>
              <a:rPr lang="et-EE" sz="2800" dirty="0" smtClean="0"/>
              <a:t> järgi)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146456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Lugemiseelistused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Kirjandus loengute tarbeks (</a:t>
            </a:r>
            <a:r>
              <a:rPr lang="et-EE" sz="2800" dirty="0" err="1" smtClean="0"/>
              <a:t>kameralistika</a:t>
            </a:r>
            <a:r>
              <a:rPr lang="et-EE" sz="2800" dirty="0" smtClean="0"/>
              <a:t>, majandus, riigiteadused)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Klassikaline kirjandus (antiikkirjandus)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Kaasaegne ilukirjandus ja </a:t>
            </a:r>
            <a:r>
              <a:rPr lang="et-EE" sz="2800" smtClean="0"/>
              <a:t>saksa filoloogia</a:t>
            </a:r>
            <a:endParaRPr lang="et-EE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Pedagoogika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Baltica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err="1" smtClean="0"/>
              <a:t>Varia</a:t>
            </a:r>
            <a:r>
              <a:rPr lang="et-EE" sz="2800" dirty="0" smtClean="0"/>
              <a:t> (geograafia, reisikirjandus, psühholoogia, ajalugu, arstiteadus)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375584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1524" y="1964068"/>
            <a:ext cx="2764715" cy="2457325"/>
          </a:xfrm>
        </p:spPr>
        <p:txBody>
          <a:bodyPr>
            <a:normAutofit/>
          </a:bodyPr>
          <a:lstStyle/>
          <a:p>
            <a:r>
              <a:rPr lang="et-EE" sz="2800" dirty="0" smtClean="0"/>
              <a:t>Johann Georg </a:t>
            </a:r>
            <a:r>
              <a:rPr lang="et-EE" sz="2800" dirty="0" err="1" smtClean="0"/>
              <a:t>Krünitzi</a:t>
            </a:r>
            <a:r>
              <a:rPr lang="et-EE" sz="2800" dirty="0" smtClean="0"/>
              <a:t> „</a:t>
            </a:r>
            <a:r>
              <a:rPr lang="et-EE" sz="2800" dirty="0" err="1" smtClean="0"/>
              <a:t>Oeconomische</a:t>
            </a:r>
            <a:r>
              <a:rPr lang="et-EE" sz="2800" dirty="0" smtClean="0"/>
              <a:t> </a:t>
            </a:r>
            <a:r>
              <a:rPr lang="et-EE" sz="2800" dirty="0" err="1" smtClean="0"/>
              <a:t>Encyclopädie</a:t>
            </a:r>
            <a:r>
              <a:rPr lang="et-EE" sz="2800" dirty="0" smtClean="0"/>
              <a:t>“ (1773-1858)</a:t>
            </a:r>
            <a:endParaRPr lang="et-EE" sz="2800" dirty="0"/>
          </a:p>
        </p:txBody>
      </p:sp>
      <p:pic>
        <p:nvPicPr>
          <p:cNvPr id="4098" name="Picture 2" descr="http://upload.wikimedia.org/wikipedia/commons/thumb/e/ec/Oeconomische_Encyclop%C3%A4die_Berlin_1779.jpg/1024px-Oeconomische_Encyclop%C3%A4die_Berlin_17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979" y="92784"/>
            <a:ext cx="7680960" cy="618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41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3845" y="1878007"/>
            <a:ext cx="2592593" cy="4023360"/>
          </a:xfrm>
        </p:spPr>
        <p:txBody>
          <a:bodyPr>
            <a:normAutofit/>
          </a:bodyPr>
          <a:lstStyle/>
          <a:p>
            <a:r>
              <a:rPr lang="et-EE" sz="2800" dirty="0" err="1" smtClean="0"/>
              <a:t>Krünitzi</a:t>
            </a:r>
            <a:r>
              <a:rPr lang="et-EE" sz="2800" dirty="0" smtClean="0"/>
              <a:t> entsüklopeedia koguväljaanne Ülem-</a:t>
            </a:r>
            <a:r>
              <a:rPr lang="et-EE" sz="2800" dirty="0" err="1" smtClean="0"/>
              <a:t>Lausitzi</a:t>
            </a:r>
            <a:r>
              <a:rPr lang="et-EE" sz="2800" dirty="0" smtClean="0"/>
              <a:t> Teaduste Raamatukogus Görlitzis Saksimaal</a:t>
            </a:r>
            <a:endParaRPr lang="et-EE" sz="2800" dirty="0"/>
          </a:p>
        </p:txBody>
      </p:sp>
      <p:pic>
        <p:nvPicPr>
          <p:cNvPr id="5122" name="Picture 2" descr="http://upload.wikimedia.org/wikipedia/commons/thumb/e/e3/13-11-02-olb-by-RalfR-22.jpg/1280px-13-11-02-olb-by-RalfR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1" y="114980"/>
            <a:ext cx="8383007" cy="556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23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pictures.abebooks.com/LOECKER/13974486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90" y="162765"/>
            <a:ext cx="7944933" cy="60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778240" y="2065467"/>
            <a:ext cx="238819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dirty="0" err="1" smtClean="0"/>
              <a:t>Christoph</a:t>
            </a:r>
            <a:r>
              <a:rPr lang="et-EE" sz="2800" dirty="0" smtClean="0"/>
              <a:t> Otto teos „</a:t>
            </a:r>
            <a:r>
              <a:rPr lang="et-EE" sz="2800" dirty="0" err="1" smtClean="0"/>
              <a:t>Forst</a:t>
            </a:r>
            <a:r>
              <a:rPr lang="et-EE" sz="2800" dirty="0" smtClean="0"/>
              <a:t>-, </a:t>
            </a:r>
            <a:r>
              <a:rPr lang="et-EE" sz="2800" dirty="0" err="1" smtClean="0"/>
              <a:t>Fisch</a:t>
            </a:r>
            <a:r>
              <a:rPr lang="et-EE" sz="2800" dirty="0" smtClean="0"/>
              <a:t>- und </a:t>
            </a:r>
            <a:r>
              <a:rPr lang="et-EE" sz="2800" dirty="0" err="1" smtClean="0"/>
              <a:t>Jagd-Lexicon</a:t>
            </a:r>
            <a:r>
              <a:rPr lang="et-EE" sz="2800" dirty="0" smtClean="0"/>
              <a:t>“ (Frankfurt-Leipzig 1772-1773)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142266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9571" y="156784"/>
            <a:ext cx="3485478" cy="1833381"/>
          </a:xfrm>
        </p:spPr>
        <p:txBody>
          <a:bodyPr>
            <a:normAutofit/>
          </a:bodyPr>
          <a:lstStyle/>
          <a:p>
            <a:r>
              <a:rPr lang="et-EE" sz="2800" dirty="0" smtClean="0"/>
              <a:t>Joseph </a:t>
            </a:r>
            <a:r>
              <a:rPr lang="et-EE" sz="2800" dirty="0" err="1" smtClean="0"/>
              <a:t>Sonnenfelsi</a:t>
            </a:r>
            <a:r>
              <a:rPr lang="et-EE" sz="2800" dirty="0" smtClean="0"/>
              <a:t> „</a:t>
            </a:r>
            <a:r>
              <a:rPr lang="et-EE" sz="2800" dirty="0" err="1" smtClean="0"/>
              <a:t>Grundsätze</a:t>
            </a:r>
            <a:r>
              <a:rPr lang="et-EE" sz="2800" dirty="0" smtClean="0"/>
              <a:t> </a:t>
            </a:r>
            <a:r>
              <a:rPr lang="et-EE" sz="2800" dirty="0" err="1" smtClean="0"/>
              <a:t>der</a:t>
            </a:r>
            <a:r>
              <a:rPr lang="et-EE" sz="2800" dirty="0" smtClean="0"/>
              <a:t> </a:t>
            </a:r>
            <a:r>
              <a:rPr lang="et-EE" sz="2800" dirty="0" err="1" smtClean="0"/>
              <a:t>Polizey</a:t>
            </a:r>
            <a:r>
              <a:rPr lang="et-EE" sz="2800" dirty="0" smtClean="0"/>
              <a:t>, </a:t>
            </a:r>
            <a:r>
              <a:rPr lang="et-EE" sz="2800" dirty="0" err="1" smtClean="0"/>
              <a:t>Handlung</a:t>
            </a:r>
            <a:r>
              <a:rPr lang="et-EE" sz="2800" dirty="0" smtClean="0"/>
              <a:t>, und </a:t>
            </a:r>
            <a:r>
              <a:rPr lang="et-EE" sz="2800" dirty="0" err="1" smtClean="0"/>
              <a:t>Finanz</a:t>
            </a:r>
            <a:r>
              <a:rPr lang="et-EE" sz="2800" dirty="0" smtClean="0"/>
              <a:t>“ (Viin 1798)</a:t>
            </a:r>
            <a:endParaRPr lang="et-EE" sz="2800" dirty="0"/>
          </a:p>
        </p:txBody>
      </p:sp>
      <p:pic>
        <p:nvPicPr>
          <p:cNvPr id="3074" name="Picture 2" descr="http://img.zvab.com/member/82418t/482840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" y="75752"/>
            <a:ext cx="3770965" cy="618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gipt.org/gesch/moritzm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568" y="29986"/>
            <a:ext cx="3652631" cy="623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80038" y="2485016"/>
            <a:ext cx="2554530" cy="324074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t-EE" sz="2800" dirty="0" smtClean="0"/>
              <a:t>Karl </a:t>
            </a:r>
            <a:r>
              <a:rPr lang="et-EE" sz="2800" dirty="0" err="1" smtClean="0"/>
              <a:t>Philipp</a:t>
            </a:r>
            <a:r>
              <a:rPr lang="et-EE" sz="2800" dirty="0" smtClean="0"/>
              <a:t> </a:t>
            </a:r>
            <a:r>
              <a:rPr lang="et-EE" sz="2800" dirty="0" err="1" smtClean="0"/>
              <a:t>Moritzi</a:t>
            </a:r>
            <a:r>
              <a:rPr lang="et-EE" sz="2800" dirty="0" smtClean="0"/>
              <a:t> „</a:t>
            </a:r>
            <a:r>
              <a:rPr lang="et-EE" sz="2800" dirty="0" err="1" smtClean="0"/>
              <a:t>Magazin</a:t>
            </a:r>
            <a:r>
              <a:rPr lang="et-EE" sz="2800" dirty="0" smtClean="0"/>
              <a:t> </a:t>
            </a:r>
            <a:r>
              <a:rPr lang="et-EE" sz="2800" dirty="0" err="1" smtClean="0"/>
              <a:t>zur</a:t>
            </a:r>
            <a:r>
              <a:rPr lang="et-EE" sz="2800" dirty="0" smtClean="0"/>
              <a:t> </a:t>
            </a:r>
            <a:r>
              <a:rPr lang="et-EE" sz="2800" dirty="0" err="1" smtClean="0"/>
              <a:t>Erfahrungs-seelenkunde</a:t>
            </a:r>
            <a:r>
              <a:rPr lang="et-EE" sz="2800" dirty="0" smtClean="0"/>
              <a:t>“ (Berliin 1783-1793)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117336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1174" y="1764739"/>
            <a:ext cx="3905026" cy="4023360"/>
          </a:xfrm>
        </p:spPr>
        <p:txBody>
          <a:bodyPr>
            <a:normAutofit/>
          </a:bodyPr>
          <a:lstStyle/>
          <a:p>
            <a:r>
              <a:rPr lang="et-EE" sz="2800" dirty="0" err="1" smtClean="0"/>
              <a:t>Immanuel</a:t>
            </a:r>
            <a:r>
              <a:rPr lang="et-EE" sz="2800" dirty="0" smtClean="0"/>
              <a:t> Kant „</a:t>
            </a:r>
            <a:r>
              <a:rPr lang="et-EE" sz="2800" dirty="0" err="1" smtClean="0"/>
              <a:t>Physische</a:t>
            </a:r>
            <a:r>
              <a:rPr lang="et-EE" sz="2800" dirty="0" smtClean="0"/>
              <a:t> </a:t>
            </a:r>
            <a:r>
              <a:rPr lang="et-EE" sz="2800" dirty="0" err="1" smtClean="0"/>
              <a:t>Geographie</a:t>
            </a:r>
            <a:r>
              <a:rPr lang="et-EE" sz="2800" dirty="0" smtClean="0"/>
              <a:t>“ (Königsberg 1802)</a:t>
            </a:r>
            <a:endParaRPr lang="et-EE" sz="2800" dirty="0"/>
          </a:p>
        </p:txBody>
      </p:sp>
      <p:pic>
        <p:nvPicPr>
          <p:cNvPr id="1026" name="Picture 2" descr="http://www.minrec.org/TitleImage/Kant80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07" y="96819"/>
            <a:ext cx="4560567" cy="621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bsb3.bsb.lrz.de/~db/1070/bsb10709544/images/thumbs/bsb10709544_00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784" y="1764739"/>
            <a:ext cx="2630655" cy="455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64885" y="282957"/>
            <a:ext cx="6056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dirty="0" smtClean="0"/>
              <a:t>Christian August Gottlieb </a:t>
            </a:r>
            <a:r>
              <a:rPr lang="et-EE" sz="2800" dirty="0" err="1" smtClean="0"/>
              <a:t>Goede</a:t>
            </a:r>
            <a:r>
              <a:rPr lang="et-EE" sz="2800" dirty="0" smtClean="0"/>
              <a:t> „</a:t>
            </a:r>
            <a:r>
              <a:rPr lang="et-EE" sz="2800" dirty="0" err="1" smtClean="0"/>
              <a:t>England</a:t>
            </a:r>
            <a:r>
              <a:rPr lang="et-EE" sz="2800" dirty="0" smtClean="0"/>
              <a:t>, Wales, </a:t>
            </a:r>
            <a:r>
              <a:rPr lang="et-EE" sz="2800" dirty="0" err="1" smtClean="0"/>
              <a:t>Irland</a:t>
            </a:r>
            <a:r>
              <a:rPr lang="et-EE" sz="2800" dirty="0" smtClean="0"/>
              <a:t> und </a:t>
            </a:r>
            <a:r>
              <a:rPr lang="et-EE" sz="2800" dirty="0" err="1" smtClean="0"/>
              <a:t>Schottland</a:t>
            </a:r>
            <a:r>
              <a:rPr lang="et-EE" sz="2800" dirty="0" smtClean="0"/>
              <a:t>“ (Dresden 1806, 5 kd.)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60730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39" y="0"/>
            <a:ext cx="3808207" cy="1651300"/>
          </a:xfrm>
        </p:spPr>
        <p:txBody>
          <a:bodyPr>
            <a:normAutofit/>
          </a:bodyPr>
          <a:lstStyle/>
          <a:p>
            <a:r>
              <a:rPr lang="et-EE" sz="2800" dirty="0" err="1" smtClean="0"/>
              <a:t>Ludwig</a:t>
            </a:r>
            <a:r>
              <a:rPr lang="et-EE" sz="2800" dirty="0" smtClean="0"/>
              <a:t> </a:t>
            </a:r>
            <a:r>
              <a:rPr lang="et-EE" sz="2800" dirty="0" err="1" smtClean="0"/>
              <a:t>Tieck</a:t>
            </a:r>
            <a:r>
              <a:rPr lang="et-EE" sz="2800" dirty="0"/>
              <a:t> </a:t>
            </a:r>
            <a:r>
              <a:rPr lang="et-EE" sz="2800" dirty="0" smtClean="0"/>
              <a:t>„</a:t>
            </a:r>
            <a:r>
              <a:rPr lang="et-EE" sz="2800" dirty="0" err="1" smtClean="0"/>
              <a:t>Minnelieder</a:t>
            </a:r>
            <a:r>
              <a:rPr lang="et-EE" sz="2800" dirty="0" smtClean="0"/>
              <a:t> aus </a:t>
            </a:r>
            <a:r>
              <a:rPr lang="et-EE" sz="2800" dirty="0" err="1" smtClean="0"/>
              <a:t>dem</a:t>
            </a:r>
            <a:r>
              <a:rPr lang="et-EE" sz="2800" dirty="0" smtClean="0"/>
              <a:t> </a:t>
            </a:r>
            <a:r>
              <a:rPr lang="et-EE" sz="2800" dirty="0" err="1" smtClean="0"/>
              <a:t>Schwäbischen</a:t>
            </a:r>
            <a:r>
              <a:rPr lang="et-EE" sz="2800" dirty="0" smtClean="0"/>
              <a:t> </a:t>
            </a:r>
            <a:r>
              <a:rPr lang="et-EE" sz="2800" dirty="0" err="1" smtClean="0"/>
              <a:t>Zeitalter</a:t>
            </a:r>
            <a:r>
              <a:rPr lang="et-EE" sz="2800" dirty="0" smtClean="0"/>
              <a:t>“ (Berliin 1803)</a:t>
            </a:r>
            <a:endParaRPr lang="et-EE" sz="2800" dirty="0"/>
          </a:p>
        </p:txBody>
      </p:sp>
      <p:pic>
        <p:nvPicPr>
          <p:cNvPr id="6148" name="Picture 4" descr="http://farm1.static.flickr.com/229/463137561_462a92e5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92" y="102196"/>
            <a:ext cx="3329903" cy="60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gallica.bnf.fr/ark:/12148/bpt6k94730n/f1.high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976" y="116727"/>
            <a:ext cx="4386869" cy="606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8217" y="2487469"/>
            <a:ext cx="25576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dirty="0" smtClean="0"/>
              <a:t>Johann </a:t>
            </a:r>
            <a:r>
              <a:rPr lang="et-EE" sz="2800" dirty="0" err="1" smtClean="0"/>
              <a:t>Christoph</a:t>
            </a:r>
            <a:r>
              <a:rPr lang="et-EE" sz="2800" dirty="0" smtClean="0"/>
              <a:t> Wilhelm</a:t>
            </a:r>
            <a:r>
              <a:rPr lang="et-EE" sz="2800" dirty="0"/>
              <a:t> </a:t>
            </a:r>
            <a:r>
              <a:rPr lang="et-EE" sz="2800" dirty="0" err="1" smtClean="0"/>
              <a:t>von</a:t>
            </a:r>
            <a:r>
              <a:rPr lang="et-EE" sz="2800" dirty="0" smtClean="0"/>
              <a:t> </a:t>
            </a:r>
            <a:r>
              <a:rPr lang="et-EE" sz="2800" dirty="0" err="1" smtClean="0"/>
              <a:t>Steck</a:t>
            </a:r>
            <a:r>
              <a:rPr lang="et-EE" sz="2800" dirty="0" smtClean="0"/>
              <a:t> „</a:t>
            </a:r>
            <a:r>
              <a:rPr lang="et-EE" sz="2800" dirty="0" err="1" smtClean="0"/>
              <a:t>Essai</a:t>
            </a:r>
            <a:r>
              <a:rPr lang="et-EE" sz="2800" dirty="0" smtClean="0"/>
              <a:t> </a:t>
            </a:r>
            <a:r>
              <a:rPr lang="et-EE" sz="2800" dirty="0" err="1" smtClean="0"/>
              <a:t>sur</a:t>
            </a:r>
            <a:r>
              <a:rPr lang="et-EE" sz="2800" dirty="0" smtClean="0"/>
              <a:t> </a:t>
            </a:r>
            <a:r>
              <a:rPr lang="et-EE" sz="2800" dirty="0" err="1" smtClean="0"/>
              <a:t>les</a:t>
            </a:r>
            <a:r>
              <a:rPr lang="et-EE" sz="2800" dirty="0" smtClean="0"/>
              <a:t> </a:t>
            </a:r>
            <a:r>
              <a:rPr lang="et-EE" sz="2800" dirty="0" err="1" smtClean="0"/>
              <a:t>consuls</a:t>
            </a:r>
            <a:r>
              <a:rPr lang="et-EE" sz="2800" dirty="0" smtClean="0"/>
              <a:t>“ (Berliin 1790)</a:t>
            </a:r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99846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495" y="96819"/>
            <a:ext cx="9506403" cy="628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7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683" y="0"/>
            <a:ext cx="9285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3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9466"/>
            <a:ext cx="12192000" cy="498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4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955"/>
            <a:ext cx="12192000" cy="519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50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F. E. </a:t>
            </a:r>
            <a:r>
              <a:rPr lang="et-EE" dirty="0" err="1" smtClean="0"/>
              <a:t>Rambachi</a:t>
            </a:r>
            <a:r>
              <a:rPr lang="et-EE" dirty="0" smtClean="0"/>
              <a:t> lugemislaud - kokkuvõte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TÜR KHO-s säilitatavad </a:t>
            </a:r>
            <a:r>
              <a:rPr lang="et-EE" sz="2800" dirty="0" smtClean="0"/>
              <a:t>tagastus- ja soovisedelid </a:t>
            </a:r>
            <a:r>
              <a:rPr lang="et-EE" sz="2800" dirty="0" smtClean="0"/>
              <a:t>kajastavad professor </a:t>
            </a:r>
            <a:r>
              <a:rPr lang="et-EE" sz="2800" dirty="0" err="1" smtClean="0"/>
              <a:t>Rambachi</a:t>
            </a:r>
            <a:r>
              <a:rPr lang="et-EE" sz="2800" dirty="0" smtClean="0"/>
              <a:t> </a:t>
            </a:r>
            <a:r>
              <a:rPr lang="et-EE" sz="2800" dirty="0" smtClean="0"/>
              <a:t>lugemishuve hästi</a:t>
            </a:r>
            <a:endParaRPr lang="et-EE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Tööga seonduv kirjandus vs. vaba aja </a:t>
            </a:r>
            <a:r>
              <a:rPr lang="et-EE" sz="2800" dirty="0" smtClean="0"/>
              <a:t>lugemisvara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 smtClean="0"/>
              <a:t> Professuuri </a:t>
            </a:r>
            <a:r>
              <a:rPr lang="et-EE" sz="2800" dirty="0"/>
              <a:t>lahknemine omandatud erialast on </a:t>
            </a:r>
            <a:r>
              <a:rPr lang="et-EE" sz="2800" dirty="0" smtClean="0"/>
              <a:t>märgatav </a:t>
            </a:r>
            <a:r>
              <a:rPr lang="et-EE" sz="2800" dirty="0"/>
              <a:t>õppejõutöö stagnatsioonis (ei avalda teaduspublikatsioone, kõrgkooliõpikuid</a:t>
            </a:r>
            <a:r>
              <a:rPr lang="et-EE" sz="2800" dirty="0" smtClean="0"/>
              <a:t>)</a:t>
            </a:r>
            <a:endParaRPr lang="et-EE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800" dirty="0"/>
              <a:t> </a:t>
            </a:r>
            <a:r>
              <a:rPr lang="et-EE" sz="2800" dirty="0" smtClean="0"/>
              <a:t>Laialdased </a:t>
            </a:r>
            <a:r>
              <a:rPr lang="et-EE" sz="2800" dirty="0" smtClean="0"/>
              <a:t>ja mitmekülgsed huvid </a:t>
            </a:r>
            <a:r>
              <a:rPr lang="et-EE" sz="2800" dirty="0" smtClean="0"/>
              <a:t>peegelduvad loetud kirjanduse </a:t>
            </a:r>
            <a:r>
              <a:rPr lang="et-EE" sz="2800" dirty="0" smtClean="0"/>
              <a:t>nimestikes</a:t>
            </a:r>
            <a:endParaRPr lang="et-EE" sz="2800" dirty="0" smtClean="0"/>
          </a:p>
        </p:txBody>
      </p:sp>
    </p:spTree>
    <p:extLst>
      <p:ext uri="{BB962C8B-B14F-4D97-AF65-F5344CB8AC3E}">
        <p14:creationId xmlns:p14="http://schemas.microsoft.com/office/powerpoint/2010/main" val="334805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068" y="1792674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et-EE" sz="8000" dirty="0" smtClean="0"/>
              <a:t>Tänan tähelepanu eest!</a:t>
            </a:r>
            <a:endParaRPr lang="et-EE" sz="8000" dirty="0"/>
          </a:p>
        </p:txBody>
      </p:sp>
    </p:spTree>
    <p:extLst>
      <p:ext uri="{BB962C8B-B14F-4D97-AF65-F5344CB8AC3E}">
        <p14:creationId xmlns:p14="http://schemas.microsoft.com/office/powerpoint/2010/main" val="375407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666</TotalTime>
  <Words>671</Words>
  <Application>Microsoft Office PowerPoint</Application>
  <PresentationFormat>Widescreen</PresentationFormat>
  <Paragraphs>64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Retrospect</vt:lpstr>
      <vt:lpstr>Keiserliku Tartu Ülikooli esimese majandusteaduse professori Friedrich Eberhard Rambachi lugemislaud Tartu Ülikooli Raamatukogu käsikirjade ja haruldaste raamatute osakonna materjalide põhjal</vt:lpstr>
      <vt:lpstr>Kes oli Friedrich Eberhard Rambach?</vt:lpstr>
      <vt:lpstr>Vanaisa Friedrich Eberhard Rambach (1708-1775)</vt:lpstr>
      <vt:lpstr>Teine vanaisa Friedrich Eberhard Boysen (1720-1800)</vt:lpstr>
      <vt:lpstr>Isa Johann Jakob Rambach (1737-1818)</vt:lpstr>
      <vt:lpstr>Vend August Jakob Rambach (1777-1851)</vt:lpstr>
      <vt:lpstr>Teine vend Johann Jakob Rambach noorem (1772-1812) oli arst Hamburgis, tema poeg Adalbert Rambach (1807-1887) oli samuti arst Hamburgis ja kuulus 1859-1871 ka Hamburgi linna parlamenti</vt:lpstr>
      <vt:lpstr>Friedrich Eberhard Rambach Berliinis</vt:lpstr>
      <vt:lpstr>Ludwig Tieck</vt:lpstr>
      <vt:lpstr>F. E. Rambach Tartus</vt:lpstr>
      <vt:lpstr>Rambach KTÜ professorina 1803-1826</vt:lpstr>
      <vt:lpstr>Loetud aineid</vt:lpstr>
      <vt:lpstr>Lugemiseelistused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F. E. Rambachi lugemislaud - kokkuvõte</vt:lpstr>
      <vt:lpstr>Tänan tähelepanu eest!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Keiserliku Tartu Ülikooli esimese majandusteaduse professori Friedrich Eberhard Rambachi lugemislaud Tartu Ülikooli Raamatukogu käsikirjade ja haruldaste raamatute osakonna materjalide põhjal</dc:title>
  <dc:creator>Lauri Frei</dc:creator>
  <cp:keywords>Friedrich Eberhard Rambach</cp:keywords>
  <cp:lastModifiedBy>Lauri Frei</cp:lastModifiedBy>
  <cp:revision>73</cp:revision>
  <dcterms:created xsi:type="dcterms:W3CDTF">2015-01-17T11:36:14Z</dcterms:created>
  <dcterms:modified xsi:type="dcterms:W3CDTF">2015-01-22T15:19:08Z</dcterms:modified>
</cp:coreProperties>
</file>