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sldIdLst>
    <p:sldId id="333" r:id="rId2"/>
    <p:sldId id="367" r:id="rId3"/>
    <p:sldId id="375" r:id="rId4"/>
    <p:sldId id="377" r:id="rId5"/>
    <p:sldId id="381" r:id="rId6"/>
    <p:sldId id="382" r:id="rId7"/>
    <p:sldId id="385" r:id="rId8"/>
    <p:sldId id="378" r:id="rId9"/>
    <p:sldId id="383" r:id="rId10"/>
    <p:sldId id="387" r:id="rId11"/>
    <p:sldId id="390" r:id="rId12"/>
    <p:sldId id="380" r:id="rId13"/>
    <p:sldId id="389" r:id="rId14"/>
    <p:sldId id="386" r:id="rId15"/>
    <p:sldId id="408" r:id="rId16"/>
    <p:sldId id="407" r:id="rId17"/>
    <p:sldId id="400" r:id="rId18"/>
    <p:sldId id="401" r:id="rId19"/>
    <p:sldId id="392" r:id="rId20"/>
    <p:sldId id="393" r:id="rId21"/>
    <p:sldId id="402" r:id="rId22"/>
    <p:sldId id="395" r:id="rId23"/>
    <p:sldId id="403" r:id="rId24"/>
    <p:sldId id="409" r:id="rId25"/>
    <p:sldId id="397" r:id="rId26"/>
    <p:sldId id="404" r:id="rId27"/>
    <p:sldId id="399" r:id="rId28"/>
    <p:sldId id="406" r:id="rId29"/>
    <p:sldId id="405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4141"/>
    <a:srgbClr val="808080"/>
    <a:srgbClr val="E0C8A1"/>
    <a:srgbClr val="CAC4B8"/>
    <a:srgbClr val="DDDDDD"/>
    <a:srgbClr val="C0C0C0"/>
    <a:srgbClr val="C496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9" autoAdjust="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794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0706786-9F0B-4D0B-95FC-95B6C0EEE2BB}" type="datetimeFigureOut">
              <a:rPr lang="en-US"/>
              <a:pPr>
                <a:defRPr/>
              </a:pPr>
              <a:t>2/27/2013</a:t>
            </a:fld>
            <a:endParaRPr lang="en-US"/>
          </a:p>
        </p:txBody>
      </p:sp>
      <p:sp>
        <p:nvSpPr>
          <p:cNvPr id="31748" name="Rectangle 1028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8B8793A-779A-40C1-9E97-A7AB886E28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Olga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t-EE" smtClean="0"/>
              <a:t>Klõpsake juhtslaidi alamtiitli laadi redigeerimiseks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53FFE-1F40-402A-AB87-489907A56C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4132B-C6E2-470C-BB14-AE923D97E9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679C7-ED12-4B05-9932-882DEA3A10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0A9DE-3440-4C91-9DC4-3B2BD47CB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74DDD-A429-4C81-8C7A-FB1E8F801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ti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7F383-18F7-43BB-901C-70F7F5B365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F4F10-EF8B-4C09-B50D-0E54077607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51251-FCBB-4649-BE05-32492F4A63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682D4-E4D3-4D3B-8EC5-622D229259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F96C-0B0F-4150-99F7-35DF61D45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0E4DA-8F84-4227-9A44-245D44DAC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61231D8-5422-4107-A19C-B95ADEABAA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2.kirmus.ee/biblioserver/isi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n-GB" sz="3600" b="1" smtClean="0"/>
              <a:t>Eesti Kirjandusmuuseumi </a:t>
            </a:r>
            <a:r>
              <a:rPr lang="et-EE" sz="3600" b="1" smtClean="0"/>
              <a:t>isikuloolistest materjalidest</a:t>
            </a:r>
            <a:endParaRPr lang="en-GB" b="1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000" smtClean="0"/>
              <a:t>Merike Kiipus</a:t>
            </a:r>
            <a:endParaRPr lang="et-EE" sz="2000" smtClean="0"/>
          </a:p>
          <a:p>
            <a:endParaRPr lang="et-EE" sz="2000" smtClean="0"/>
          </a:p>
          <a:p>
            <a:r>
              <a:rPr lang="et-EE" sz="2000" smtClean="0"/>
              <a:t>Kääriku talveseminar 2013</a:t>
            </a:r>
            <a:endParaRPr lang="en-GB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b="1" smtClean="0"/>
              <a:t>A</a:t>
            </a:r>
            <a:r>
              <a:rPr lang="et-EE" sz="2800" b="1" smtClean="0"/>
              <a:t>rhiivraamatukogu isikuloolised k</a:t>
            </a:r>
            <a:r>
              <a:rPr lang="en-US" sz="2800" b="1" smtClean="0"/>
              <a:t>ataloogid</a:t>
            </a:r>
            <a:endParaRPr lang="en-US" sz="28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t-EE" sz="2000" smtClean="0"/>
              <a:t>	</a:t>
            </a:r>
            <a:r>
              <a:rPr lang="en-US" sz="2000" smtClean="0"/>
              <a:t>Alfabeetiline kataloog - avab kogumike ja kalendrite sisu, toob välja </a:t>
            </a:r>
            <a:r>
              <a:rPr lang="et-EE" sz="2000" smtClean="0"/>
              <a:t>autorid, </a:t>
            </a:r>
            <a:r>
              <a:rPr lang="en-US" sz="2000" smtClean="0"/>
              <a:t>tõlkijad, illustraatorid, anonüümsete teoste autorid</a:t>
            </a:r>
          </a:p>
          <a:p>
            <a:pPr lvl="1"/>
            <a:r>
              <a:rPr lang="en-US" sz="2000" smtClean="0"/>
              <a:t>raamatkataloog Eesti </a:t>
            </a:r>
            <a:r>
              <a:rPr lang="et-EE" sz="2000" smtClean="0"/>
              <a:t>raamat 1632–1917</a:t>
            </a:r>
          </a:p>
          <a:p>
            <a:pPr lvl="1"/>
            <a:r>
              <a:rPr lang="et-EE" sz="2000" smtClean="0"/>
              <a:t>kaartkataloog eesti raamat 1918–1996</a:t>
            </a:r>
          </a:p>
          <a:p>
            <a:pPr lvl="1"/>
            <a:r>
              <a:rPr lang="et-EE" sz="2000" smtClean="0"/>
              <a:t>välis-eesti raamat</a:t>
            </a:r>
          </a:p>
          <a:p>
            <a:pPr lvl="1"/>
            <a:r>
              <a:rPr lang="et-EE" sz="2000" smtClean="0"/>
              <a:t>baltica</a:t>
            </a:r>
          </a:p>
          <a:p>
            <a:pPr lvl="1"/>
            <a:r>
              <a:rPr lang="et-EE" sz="2000" smtClean="0"/>
              <a:t>memoriaalkogud</a:t>
            </a:r>
          </a:p>
          <a:p>
            <a:pPr lvl="1"/>
            <a:r>
              <a:rPr lang="et-EE" sz="2000" smtClean="0"/>
              <a:t>ÕESi kogu jmt</a:t>
            </a:r>
          </a:p>
          <a:p>
            <a:pPr lvl="4" algn="ctr"/>
            <a:endParaRPr 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Arhiivraamatukogu bibliograafiaosako</a:t>
            </a:r>
            <a:r>
              <a:rPr lang="et-EE" sz="2800" b="1" smtClean="0"/>
              <a:t>nna isikuloolised materjalid</a:t>
            </a:r>
            <a:endParaRPr lang="en-US" sz="28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6000"/>
              </a:lnSpc>
            </a:pPr>
            <a:endParaRPr lang="et-EE" sz="2000" b="1" smtClean="0"/>
          </a:p>
          <a:p>
            <a:pPr algn="just">
              <a:lnSpc>
                <a:spcPct val="96000"/>
              </a:lnSpc>
              <a:buFontTx/>
              <a:buNone/>
            </a:pPr>
            <a:endParaRPr lang="et-EE" sz="2000" b="1" smtClean="0"/>
          </a:p>
          <a:p>
            <a:pPr algn="just">
              <a:lnSpc>
                <a:spcPct val="96000"/>
              </a:lnSpc>
            </a:pPr>
            <a:endParaRPr lang="et-EE" sz="2000" b="1" smtClean="0"/>
          </a:p>
          <a:p>
            <a:pPr algn="just">
              <a:lnSpc>
                <a:spcPct val="96000"/>
              </a:lnSpc>
              <a:buFontTx/>
              <a:buNone/>
            </a:pPr>
            <a:r>
              <a:rPr lang="et-EE" sz="2000" b="1" smtClean="0"/>
              <a:t>	Isikukartoteek - </a:t>
            </a:r>
            <a:r>
              <a:rPr lang="et-EE" sz="2000" smtClean="0"/>
              <a:t>1821–1944 </a:t>
            </a:r>
            <a:r>
              <a:rPr lang="et-EE" sz="2000" i="1" smtClean="0"/>
              <a:t>ca </a:t>
            </a:r>
            <a:r>
              <a:rPr lang="et-EE" sz="2000" smtClean="0"/>
              <a:t>553 400 kaarti. </a:t>
            </a:r>
          </a:p>
          <a:p>
            <a:pPr algn="just">
              <a:lnSpc>
                <a:spcPct val="96000"/>
              </a:lnSpc>
              <a:buFontTx/>
              <a:buNone/>
            </a:pPr>
            <a:r>
              <a:rPr lang="et-EE" sz="2000" smtClean="0"/>
              <a:t>	</a:t>
            </a:r>
          </a:p>
          <a:p>
            <a:pPr algn="just">
              <a:lnSpc>
                <a:spcPct val="96000"/>
              </a:lnSpc>
              <a:buFontTx/>
              <a:buNone/>
            </a:pPr>
            <a:r>
              <a:rPr lang="et-EE" sz="2000" smtClean="0"/>
              <a:t>	Isikunime alla on koondatud nii isiku artiklid kui ka tema kohta kirjutatu. Kartoteek sisaldab hulgaliselt isikuloolisi andmeid, mis on abiks mistahes uurimistöös.</a:t>
            </a:r>
          </a:p>
          <a:p>
            <a:pPr algn="just">
              <a:lnSpc>
                <a:spcPct val="96000"/>
              </a:lnSpc>
              <a:buFontTx/>
              <a:buNone/>
            </a:pPr>
            <a:endParaRPr lang="et-EE" sz="1800" smtClean="0"/>
          </a:p>
          <a:p>
            <a:pPr algn="just">
              <a:lnSpc>
                <a:spcPct val="96000"/>
              </a:lnSpc>
            </a:pPr>
            <a:endParaRPr lang="et-EE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lt 3" descr="V:\tamm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404813"/>
            <a:ext cx="5759450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smtClean="0"/>
              <a:t>Arhiivraamatukogu bibliograafiaosako</a:t>
            </a:r>
            <a:r>
              <a:rPr lang="et-EE" sz="2000" b="1" smtClean="0"/>
              <a:t>nna isikuloolised materjalid</a:t>
            </a:r>
            <a:endParaRPr lang="et-EE" sz="2000" smtClean="0"/>
          </a:p>
        </p:txBody>
      </p:sp>
      <p:sp>
        <p:nvSpPr>
          <p:cNvPr id="7171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6000"/>
              </a:lnSpc>
              <a:defRPr/>
            </a:pPr>
            <a:r>
              <a:rPr lang="et-EE" sz="2000" b="1" dirty="0" smtClean="0"/>
              <a:t>Väliskirjanike teatmekartoteek </a:t>
            </a:r>
            <a:r>
              <a:rPr lang="et-EE" sz="2000" dirty="0" smtClean="0"/>
              <a:t>– 1940 ca 7 700 kaarti</a:t>
            </a:r>
          </a:p>
          <a:p>
            <a:pPr marL="0" indent="0" algn="just">
              <a:lnSpc>
                <a:spcPct val="96000"/>
              </a:lnSpc>
              <a:buFontTx/>
              <a:buNone/>
              <a:defRPr/>
            </a:pPr>
            <a:endParaRPr lang="et-EE" sz="2000" dirty="0" smtClean="0"/>
          </a:p>
          <a:p>
            <a:pPr algn="just">
              <a:lnSpc>
                <a:spcPct val="96000"/>
              </a:lnSpc>
              <a:defRPr/>
            </a:pPr>
            <a:r>
              <a:rPr lang="et-EE" sz="2000" b="1" dirty="0" smtClean="0"/>
              <a:t>ÕESi ajalehelõigendite kogu - </a:t>
            </a:r>
            <a:r>
              <a:rPr lang="et-EE" sz="2000" dirty="0" smtClean="0"/>
              <a:t>1932–1939 ca 43 000 lõigendit (sisaldab lõigendeid ka bibliografeerimata maakondlikest ajalehtedest, osa materjali: kirjanikud, biograafiline osa – leitav isikunimede järgi)</a:t>
            </a:r>
          </a:p>
          <a:p>
            <a:pPr>
              <a:defRPr/>
            </a:pPr>
            <a:endParaRPr lang="et-EE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smtClean="0"/>
              <a:t>Arhiivraamatukogu bibliograafiaosako</a:t>
            </a:r>
            <a:r>
              <a:rPr lang="et-EE" sz="2000" b="1" smtClean="0"/>
              <a:t>nna isikuloolised materjalid</a:t>
            </a:r>
            <a:endParaRPr lang="et-EE" sz="2000" smtClean="0"/>
          </a:p>
        </p:txBody>
      </p:sp>
      <p:sp>
        <p:nvSpPr>
          <p:cNvPr id="8195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t-EE" sz="2000" b="1" dirty="0" smtClean="0"/>
              <a:t>Osvald Kivi </a:t>
            </a:r>
            <a:r>
              <a:rPr lang="et-EE" sz="2000" dirty="0" smtClean="0"/>
              <a:t>koostatud ilukirjanduse, kirjandusteaduse ja rahvaluule erialabibliograafia (1940–1990) – otsitav nimeregistri järgi;</a:t>
            </a:r>
          </a:p>
          <a:p>
            <a:pPr marL="0" indent="0">
              <a:buFontTx/>
              <a:buNone/>
              <a:defRPr/>
            </a:pPr>
            <a:endParaRPr lang="et-EE" sz="2000" dirty="0" smtClean="0"/>
          </a:p>
          <a:p>
            <a:pPr>
              <a:defRPr/>
            </a:pPr>
            <a:r>
              <a:rPr lang="et-EE" sz="2000" b="1" dirty="0" smtClean="0"/>
              <a:t>Jaan </a:t>
            </a:r>
            <a:r>
              <a:rPr lang="et-EE" sz="2000" b="1" dirty="0" err="1" smtClean="0"/>
              <a:t>Toomla</a:t>
            </a:r>
            <a:r>
              <a:rPr lang="et-EE" sz="2000" b="1" dirty="0" smtClean="0"/>
              <a:t> koostatud isikulooline kartoteek </a:t>
            </a:r>
            <a:r>
              <a:rPr lang="et-EE" sz="2000" dirty="0" smtClean="0"/>
              <a:t>(ajakirjanduses ilmunud artiklite, surmakuulutuste jm põhjal koostatud, kust võib leida isikuandmeid 1970. aastatest kuni 2007).</a:t>
            </a:r>
          </a:p>
          <a:p>
            <a:pPr>
              <a:defRPr/>
            </a:pPr>
            <a:endParaRPr lang="et-EE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04813"/>
            <a:ext cx="2808288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65175"/>
            <a:ext cx="316388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3025" y="2708275"/>
            <a:ext cx="381635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Arhiivraamatukogu bibliograafiaosako</a:t>
            </a:r>
            <a:r>
              <a:rPr lang="et-EE" sz="2800" b="1" smtClean="0"/>
              <a:t>nna isikuloolised materjalid</a:t>
            </a:r>
            <a:endParaRPr lang="et-EE" sz="2800" smtClean="0"/>
          </a:p>
        </p:txBody>
      </p:sp>
      <p:sp>
        <p:nvSpPr>
          <p:cNvPr id="9219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t-EE" sz="2000" smtClean="0"/>
              <a:t>	</a:t>
            </a:r>
            <a:r>
              <a:rPr lang="et-EE" sz="2000" b="1" smtClean="0"/>
              <a:t>Pseudonüümi- ja anonüümilahenduste kartoteek - </a:t>
            </a:r>
            <a:r>
              <a:rPr lang="et-EE" sz="2000" smtClean="0"/>
              <a:t>ca 21 950 kaarti.</a:t>
            </a:r>
          </a:p>
          <a:p>
            <a:pPr>
              <a:buFontTx/>
              <a:buNone/>
            </a:pPr>
            <a:r>
              <a:rPr lang="et-EE" sz="2000" smtClean="0"/>
              <a:t>	</a:t>
            </a:r>
          </a:p>
          <a:p>
            <a:pPr>
              <a:buFontTx/>
              <a:buNone/>
            </a:pPr>
            <a:r>
              <a:rPr lang="et-EE" sz="2000" smtClean="0"/>
              <a:t>	Näitab, milliseid pseudonüüme on autor trükisõnas kasutanud. Ühtlasi saab teavet selle kohta, kes on pseudonüümi all ilmunud kirjutise tegelik autor. </a:t>
            </a:r>
          </a:p>
          <a:p>
            <a:pPr>
              <a:buFontTx/>
              <a:buNone/>
            </a:pPr>
            <a:r>
              <a:rPr lang="et-EE" sz="2000" smtClean="0"/>
              <a:t>	</a:t>
            </a:r>
          </a:p>
          <a:p>
            <a:pPr>
              <a:buFontTx/>
              <a:buNone/>
            </a:pPr>
            <a:r>
              <a:rPr lang="et-EE" sz="2000" smtClean="0"/>
              <a:t>	Kättesaadav veebis alates 2004</a:t>
            </a:r>
          </a:p>
          <a:p>
            <a:pPr>
              <a:buFontTx/>
              <a:buNone/>
            </a:pPr>
            <a:r>
              <a:rPr lang="et-EE" sz="2000" smtClean="0"/>
              <a:t>	</a:t>
            </a:r>
          </a:p>
          <a:p>
            <a:pPr>
              <a:buFontTx/>
              <a:buNone/>
            </a:pPr>
            <a:r>
              <a:rPr lang="et-EE" sz="2000" smtClean="0"/>
              <a:t>	Pseudonüümide andmebaas Isik </a:t>
            </a:r>
            <a:r>
              <a:rPr lang="et-EE" sz="2000" smtClean="0">
                <a:hlinkClick r:id="rId2"/>
              </a:rPr>
              <a:t>http://www2.kirmus.ee/biblioserver/isik/</a:t>
            </a:r>
            <a:endParaRPr lang="et-EE" sz="2000" smtClean="0"/>
          </a:p>
          <a:p>
            <a:endParaRPr lang="et-E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l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77788"/>
            <a:ext cx="5759450" cy="670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lt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620713"/>
            <a:ext cx="5759450" cy="495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Arhiivraamatukogu </a:t>
            </a:r>
            <a:r>
              <a:rPr lang="et-EE" sz="2800" b="1" smtClean="0"/>
              <a:t>isikuloolised materjalid</a:t>
            </a:r>
            <a:endParaRPr lang="et-EE" sz="2800" smtClean="0"/>
          </a:p>
        </p:txBody>
      </p:sp>
      <p:sp>
        <p:nvSpPr>
          <p:cNvPr id="12291" name="Sisu kohatäid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sz="2000" smtClean="0"/>
          </a:p>
          <a:p>
            <a:endParaRPr lang="et-EE" sz="2000" smtClean="0"/>
          </a:p>
          <a:p>
            <a:r>
              <a:rPr lang="et-EE" sz="2000" smtClean="0"/>
              <a:t>M. Kahu initsiatiivil on arhiivraamatukokku saadud 74 ajalehe ja ajakirja honorarieksemplaride kogu (kokku 1240 aastakäiku sõjajärgseist aastaist 1944–1995). </a:t>
            </a:r>
          </a:p>
          <a:p>
            <a:pPr>
              <a:buFontTx/>
              <a:buNone/>
            </a:pPr>
            <a:endParaRPr lang="et-EE" sz="2000" smtClean="0"/>
          </a:p>
          <a:p>
            <a:r>
              <a:rPr lang="et-EE" sz="2000" smtClean="0"/>
              <a:t>Honorarieksemplarides on märgitud isikute nimed, kellele honorarid on välja makstud. Nende põhjal selguksid tegelikud autorid, kes on esinenud anonüümselt või pseudonüümide all. </a:t>
            </a:r>
          </a:p>
          <a:p>
            <a:endParaRPr lang="et-EE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>Arhiivraamatukogu bibliograafiaosako</a:t>
            </a:r>
            <a:r>
              <a:rPr lang="et-EE" sz="2800" b="1" smtClean="0"/>
              <a:t>nna isikuloolised materjalid</a:t>
            </a:r>
            <a:endParaRPr lang="en-US" sz="28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t-EE" sz="2000" smtClean="0"/>
              <a:t>	</a:t>
            </a:r>
            <a:r>
              <a:rPr lang="en-US" sz="2000" smtClean="0"/>
              <a:t>Eesti ajakirjanduse analüütilise bibliograafia andmebaas BIBIS - </a:t>
            </a:r>
            <a:r>
              <a:rPr lang="en-US" sz="2000" b="1" smtClean="0"/>
              <a:t>http://www2.kirmus.ee/biblioserver/</a:t>
            </a:r>
            <a:r>
              <a:rPr lang="en-US" sz="2000" smtClean="0"/>
              <a:t> on seotud digitaalse eestikeelse ajakirjanduse andmebaasiga DEA</a:t>
            </a:r>
            <a:endParaRPr lang="et-EE" sz="2000" smtClean="0"/>
          </a:p>
          <a:p>
            <a:pPr>
              <a:buFontTx/>
              <a:buNone/>
            </a:pPr>
            <a:r>
              <a:rPr lang="et-EE" sz="2000" smtClean="0"/>
              <a:t>    </a:t>
            </a:r>
          </a:p>
          <a:p>
            <a:pPr>
              <a:buFontTx/>
              <a:buNone/>
            </a:pPr>
            <a:r>
              <a:rPr lang="et-EE" sz="2000" smtClean="0"/>
              <a:t>	Veebipõhine sisestus alates 2004.</a:t>
            </a:r>
          </a:p>
          <a:p>
            <a:pPr>
              <a:buFontTx/>
              <a:buNone/>
            </a:pPr>
            <a:r>
              <a:rPr lang="et-EE" sz="2000" smtClean="0"/>
              <a:t>	Sisaldab põhiliselt 30-date aastate Postimehe sisu</a:t>
            </a:r>
            <a:endParaRPr lang="en-US" sz="2000" smtClean="0"/>
          </a:p>
          <a:p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l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5888"/>
            <a:ext cx="5761038" cy="625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l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633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33338"/>
            <a:ext cx="6781800" cy="682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06363"/>
            <a:ext cx="8558212" cy="665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/>
              <a:t>Jaan Isotamme andmebaas</a:t>
            </a:r>
          </a:p>
        </p:txBody>
      </p:sp>
      <p:sp>
        <p:nvSpPr>
          <p:cNvPr id="18435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t-EE" sz="2000" smtClean="0"/>
              <a:t>	Tegemist on n-ö töövariandiga, mis pole määratud laiemale kasutajale, vaid on pidevalt täiendamisel. </a:t>
            </a:r>
          </a:p>
          <a:p>
            <a:pPr>
              <a:buFontTx/>
              <a:buNone/>
            </a:pPr>
            <a:endParaRPr lang="et-EE" sz="2000" smtClean="0"/>
          </a:p>
          <a:p>
            <a:r>
              <a:rPr lang="et-EE" sz="2000" smtClean="0"/>
              <a:t>printsiibiks on algusest peale olnud teatmeteostesse võetud 	Eestis XIX-XX sajandil elanud ja tegutsenud isikute andmete koondamine ühte andmebaasi koos viidetega</a:t>
            </a:r>
          </a:p>
          <a:p>
            <a:r>
              <a:rPr lang="et-EE" sz="2000" smtClean="0"/>
              <a:t>lisandunud ka ajakirjanduses fikseeritud andmeid, kuid valikuliselt</a:t>
            </a:r>
          </a:p>
          <a:p>
            <a:r>
              <a:rPr lang="et-EE" sz="2000" smtClean="0"/>
              <a:t>läbi on töötatud ARBO ajakirjanduse isikukartoteek</a:t>
            </a:r>
          </a:p>
          <a:p>
            <a:r>
              <a:rPr lang="et-EE" sz="2000" smtClean="0"/>
              <a:t>EKLAs asuvad EAT, BL täiendusköide jm käsikirjalised andmed</a:t>
            </a:r>
          </a:p>
          <a:p>
            <a:r>
              <a:rPr lang="et-EE" sz="2000" smtClean="0"/>
              <a:t>pooleli on Jaan Toomla kartoteegi andmete võrdlus</a:t>
            </a:r>
          </a:p>
          <a:p>
            <a:r>
              <a:rPr lang="et-EE" sz="2000" smtClean="0"/>
              <a:t>jätkub sisestamine teatmeteoste põhjal.</a:t>
            </a:r>
          </a:p>
          <a:p>
            <a:endParaRPr lang="et-EE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Pealkiri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/>
              <a:t>Jaan Isotamme andmebaas</a:t>
            </a:r>
          </a:p>
        </p:txBody>
      </p:sp>
      <p:sp>
        <p:nvSpPr>
          <p:cNvPr id="5" name="Sisu kohatäide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t-EE" sz="1800" dirty="0" smtClean="0"/>
              <a:t>VARIND (KREISBERG --1937), Karl. 19.III 1914 </a:t>
            </a:r>
            <a:r>
              <a:rPr lang="et-EE" sz="1800" dirty="0" err="1" smtClean="0"/>
              <a:t>Jä</a:t>
            </a:r>
            <a:r>
              <a:rPr lang="et-EE" sz="1800" dirty="0" smtClean="0"/>
              <a:t> Albu v. Jaan </a:t>
            </a:r>
            <a:r>
              <a:rPr lang="et-EE" sz="1800" dirty="0" err="1" smtClean="0"/>
              <a:t>Kreisberg</a:t>
            </a:r>
            <a:r>
              <a:rPr lang="et-EE" sz="1800" dirty="0" smtClean="0"/>
              <a:t>. Tall kolledž --36, TÜ </a:t>
            </a:r>
            <a:r>
              <a:rPr lang="et-EE" sz="1800" dirty="0" err="1" smtClean="0"/>
              <a:t>vet</a:t>
            </a:r>
            <a:r>
              <a:rPr lang="et-EE" sz="1800" dirty="0" smtClean="0"/>
              <a:t> 1936--42, 15471. AA3</a:t>
            </a:r>
          </a:p>
          <a:p>
            <a:pPr>
              <a:buFontTx/>
              <a:buNone/>
              <a:defRPr/>
            </a:pPr>
            <a:r>
              <a:rPr lang="et-EE" sz="1800" dirty="0" smtClean="0"/>
              <a:t> </a:t>
            </a:r>
          </a:p>
          <a:p>
            <a:pPr>
              <a:defRPr/>
            </a:pPr>
            <a:r>
              <a:rPr lang="et-EE" sz="1800" dirty="0" smtClean="0"/>
              <a:t>VARISTE, Jüri (VAARBERG, Georg --1935). 10.X 1907 </a:t>
            </a:r>
            <a:r>
              <a:rPr lang="et-EE" sz="1800" dirty="0" err="1" smtClean="0"/>
              <a:t>Vir</a:t>
            </a:r>
            <a:r>
              <a:rPr lang="et-EE" sz="1800" dirty="0" smtClean="0"/>
              <a:t> </a:t>
            </a:r>
            <a:r>
              <a:rPr lang="et-EE" sz="1800" dirty="0" err="1" smtClean="0"/>
              <a:t>Vohnja</a:t>
            </a:r>
            <a:r>
              <a:rPr lang="et-EE" sz="1800" dirty="0" smtClean="0"/>
              <a:t> v Kõrve k. </a:t>
            </a:r>
            <a:r>
              <a:rPr lang="et-EE" sz="1800" dirty="0" err="1" smtClean="0"/>
              <a:t>K.õp</a:t>
            </a:r>
            <a:r>
              <a:rPr lang="et-EE" sz="1800" dirty="0" smtClean="0"/>
              <a:t> Jaan </a:t>
            </a:r>
            <a:r>
              <a:rPr lang="et-EE" sz="1800" dirty="0" err="1" smtClean="0"/>
              <a:t>Vaarberg</a:t>
            </a:r>
            <a:r>
              <a:rPr lang="et-EE" sz="1800" dirty="0" smtClean="0"/>
              <a:t>. Tapa g --26, TÜ </a:t>
            </a:r>
            <a:r>
              <a:rPr lang="et-EE" sz="1800" dirty="0" err="1" smtClean="0"/>
              <a:t>phil</a:t>
            </a:r>
            <a:r>
              <a:rPr lang="et-EE" sz="1800" dirty="0" smtClean="0"/>
              <a:t> (ingl </a:t>
            </a:r>
            <a:r>
              <a:rPr lang="et-EE" sz="1800" dirty="0" err="1" smtClean="0"/>
              <a:t>filol</a:t>
            </a:r>
            <a:r>
              <a:rPr lang="et-EE" sz="1800" dirty="0" smtClean="0"/>
              <a:t>) 1926--32, 7632, Trt </a:t>
            </a:r>
            <a:r>
              <a:rPr lang="et-EE" sz="1800" dirty="0" err="1" smtClean="0"/>
              <a:t>kõrg.muusikak</a:t>
            </a:r>
            <a:r>
              <a:rPr lang="et-EE" sz="1800" dirty="0" smtClean="0"/>
              <a:t> 1928--29-, Helsingi Ü 1930-, Tall </a:t>
            </a:r>
            <a:r>
              <a:rPr lang="et-EE" sz="1800" dirty="0" err="1" smtClean="0"/>
              <a:t>konservat</a:t>
            </a:r>
            <a:r>
              <a:rPr lang="et-EE" sz="1800" dirty="0" smtClean="0"/>
              <a:t> –41, </a:t>
            </a:r>
            <a:r>
              <a:rPr lang="et-EE" sz="1800" dirty="0" err="1" smtClean="0"/>
              <a:t>Revelia</a:t>
            </a:r>
            <a:r>
              <a:rPr lang="et-EE" sz="1800" dirty="0" smtClean="0"/>
              <a:t>. </a:t>
            </a:r>
            <a:r>
              <a:rPr lang="et-EE" sz="1800" dirty="0" err="1" smtClean="0"/>
              <a:t>G.õp</a:t>
            </a:r>
            <a:r>
              <a:rPr lang="et-EE" sz="1800" dirty="0" smtClean="0"/>
              <a:t> </a:t>
            </a:r>
            <a:r>
              <a:rPr lang="et-EE" sz="1800" dirty="0" err="1" smtClean="0"/>
              <a:t>Tall-s</a:t>
            </a:r>
            <a:r>
              <a:rPr lang="et-EE" sz="1800" dirty="0" smtClean="0"/>
              <a:t> 1932--41, II </a:t>
            </a:r>
            <a:r>
              <a:rPr lang="et-EE" sz="1800" dirty="0" err="1" smtClean="0"/>
              <a:t>ms-s</a:t>
            </a:r>
            <a:r>
              <a:rPr lang="et-EE" sz="1800" dirty="0" smtClean="0"/>
              <a:t> PA 1941--44, </a:t>
            </a:r>
            <a:r>
              <a:rPr lang="et-EE" sz="1800" dirty="0" err="1" smtClean="0"/>
              <a:t>riikl.kunstians</a:t>
            </a:r>
            <a:r>
              <a:rPr lang="et-EE" sz="1800" dirty="0" smtClean="0"/>
              <a:t> koormeister, Tall </a:t>
            </a:r>
            <a:r>
              <a:rPr lang="et-EE" sz="1800" dirty="0" err="1" smtClean="0"/>
              <a:t>konservat</a:t>
            </a:r>
            <a:r>
              <a:rPr lang="et-EE" sz="1800" dirty="0" smtClean="0"/>
              <a:t> </a:t>
            </a:r>
            <a:r>
              <a:rPr lang="et-EE" sz="1800" dirty="0" err="1" smtClean="0"/>
              <a:t>õppej</a:t>
            </a:r>
            <a:r>
              <a:rPr lang="et-EE" sz="1800" dirty="0" smtClean="0"/>
              <a:t> 1944--62, prof 1962--78, </a:t>
            </a:r>
            <a:r>
              <a:rPr lang="et-EE" sz="1800" dirty="0" err="1" smtClean="0"/>
              <a:t>dir.aset</a:t>
            </a:r>
            <a:r>
              <a:rPr lang="et-EE" sz="1800" dirty="0" smtClean="0"/>
              <a:t> 1944--51, </a:t>
            </a:r>
            <a:r>
              <a:rPr lang="et-EE" sz="1800" dirty="0" err="1" smtClean="0"/>
              <a:t>kat.juh</a:t>
            </a:r>
            <a:r>
              <a:rPr lang="et-EE" sz="1800" dirty="0" smtClean="0"/>
              <a:t> 1946--72, RAM-i </a:t>
            </a:r>
            <a:r>
              <a:rPr lang="et-EE" sz="1800" dirty="0" err="1" smtClean="0"/>
              <a:t>dirig</a:t>
            </a:r>
            <a:r>
              <a:rPr lang="et-EE" sz="1800" dirty="0" smtClean="0"/>
              <a:t> 1944--47, ETV ja ER segakoori </a:t>
            </a:r>
            <a:r>
              <a:rPr lang="et-EE" sz="1800" dirty="0" err="1" smtClean="0"/>
              <a:t>peadirig</a:t>
            </a:r>
            <a:r>
              <a:rPr lang="et-EE" sz="1800" dirty="0" smtClean="0"/>
              <a:t> 1945--68; </a:t>
            </a:r>
            <a:r>
              <a:rPr lang="et-EE" sz="1800" dirty="0" err="1" smtClean="0"/>
              <a:t>teen.kunstn</a:t>
            </a:r>
            <a:r>
              <a:rPr lang="et-EE" sz="1800" dirty="0" smtClean="0"/>
              <a:t> 1947, </a:t>
            </a:r>
            <a:r>
              <a:rPr lang="et-EE" sz="1800" dirty="0" err="1" smtClean="0"/>
              <a:t>rahvakunstn</a:t>
            </a:r>
            <a:r>
              <a:rPr lang="et-EE" sz="1800" dirty="0" smtClean="0"/>
              <a:t> 1956. </a:t>
            </a:r>
            <a:r>
              <a:rPr lang="et-EE" sz="1800" dirty="0" err="1" smtClean="0"/>
              <a:t>Srn</a:t>
            </a:r>
            <a:r>
              <a:rPr lang="et-EE" sz="1800" dirty="0" smtClean="0"/>
              <a:t> 4.III 1989.Tall-s. ENE1, EMBL, AA3, ENE2, ENE2(14)</a:t>
            </a:r>
          </a:p>
          <a:p>
            <a:pPr>
              <a:buFontTx/>
              <a:buNone/>
              <a:defRPr/>
            </a:pPr>
            <a:r>
              <a:rPr lang="et-EE" sz="1800" dirty="0" smtClean="0"/>
              <a:t> </a:t>
            </a:r>
          </a:p>
          <a:p>
            <a:pPr>
              <a:defRPr/>
            </a:pPr>
            <a:r>
              <a:rPr lang="et-EE" sz="1800" dirty="0" smtClean="0"/>
              <a:t>VARJAK (VAKKERMANN), Johannes. 16.I 1879 </a:t>
            </a:r>
            <a:r>
              <a:rPr lang="et-EE" sz="1800" dirty="0" err="1" smtClean="0"/>
              <a:t>Pä</a:t>
            </a:r>
            <a:r>
              <a:rPr lang="et-EE" sz="1800" dirty="0" smtClean="0"/>
              <a:t> Reiu v Rael. Pärnu l-k. </a:t>
            </a:r>
            <a:r>
              <a:rPr lang="et-EE" sz="1800" dirty="0" err="1" smtClean="0"/>
              <a:t>Rdtl</a:t>
            </a:r>
            <a:r>
              <a:rPr lang="et-EE" sz="1800" dirty="0" smtClean="0"/>
              <a:t> 1911--, vedurijuht. Pärnu </a:t>
            </a:r>
            <a:r>
              <a:rPr lang="et-EE" sz="1800" dirty="0" err="1" smtClean="0"/>
              <a:t>Pl</a:t>
            </a:r>
            <a:r>
              <a:rPr lang="et-EE" sz="1800" dirty="0" smtClean="0"/>
              <a:t> 1939/11</a:t>
            </a:r>
          </a:p>
          <a:p>
            <a:pPr>
              <a:buFontTx/>
              <a:buNone/>
              <a:defRPr/>
            </a:pPr>
            <a:endParaRPr lang="et-EE" sz="1600" dirty="0" smtClean="0"/>
          </a:p>
          <a:p>
            <a:pPr>
              <a:defRPr/>
            </a:pPr>
            <a:r>
              <a:rPr lang="et-EE" sz="1800" dirty="0" smtClean="0"/>
              <a:t>VARJAS, Malle vt FISCHER </a:t>
            </a:r>
          </a:p>
          <a:p>
            <a:pPr marL="0" indent="0">
              <a:buFontTx/>
              <a:buNone/>
              <a:defRPr/>
            </a:pP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l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425"/>
            <a:ext cx="835342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istkülik 4"/>
          <p:cNvSpPr>
            <a:spLocks noChangeArrowheads="1"/>
          </p:cNvSpPr>
          <p:nvPr/>
        </p:nvSpPr>
        <p:spPr bwMode="auto">
          <a:xfrm>
            <a:off x="1331913" y="4868863"/>
            <a:ext cx="73453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t-EE"/>
              <a:t>Rahvaluulekogujate kartoteek sisaldab alfabeetilises järjestuses kõigi kogujate nimesid.  Selles leidub üle 23000 kirje. </a:t>
            </a:r>
            <a:endParaRPr lang="et-EE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lt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7163" y="260350"/>
            <a:ext cx="6335712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istkülik 4"/>
          <p:cNvSpPr>
            <a:spLocks noChangeArrowheads="1"/>
          </p:cNvSpPr>
          <p:nvPr/>
        </p:nvSpPr>
        <p:spPr bwMode="auto">
          <a:xfrm>
            <a:off x="827088" y="5157788"/>
            <a:ext cx="7848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t-EE" sz="1600"/>
              <a:t>Laulikute-jutustajate e. esitajate kartoteek.  Register on ulatuslikum kui kogujate oma sisaldades üle 86000 kaardi. Kartoteek on topograafilis-alfabeetiline. 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913" y="0"/>
            <a:ext cx="559117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/>
              <a:t>Eesti Vanasõnad IV.  Lisad. 1988</a:t>
            </a:r>
            <a:br>
              <a:rPr lang="et-EE" sz="2800" b="1" smtClean="0"/>
            </a:br>
            <a:endParaRPr lang="et-EE" sz="2800" smtClean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t-EE" sz="2000" dirty="0" smtClean="0"/>
              <a:t>Vanasõnade kogujate register  (käsikiri valmis 1987.a.) koostaja Veera </a:t>
            </a:r>
            <a:r>
              <a:rPr lang="et-EE" sz="2000" dirty="0" err="1" smtClean="0"/>
              <a:t>Pino</a:t>
            </a:r>
            <a:r>
              <a:rPr lang="et-EE" sz="2000" dirty="0" smtClean="0"/>
              <a:t>, käsikirja aitasid viimistleda R. </a:t>
            </a:r>
            <a:r>
              <a:rPr lang="et-EE" sz="2000" dirty="0" err="1" smtClean="0"/>
              <a:t>Saukas</a:t>
            </a:r>
            <a:r>
              <a:rPr lang="et-EE" sz="2000" dirty="0" smtClean="0"/>
              <a:t>, A. </a:t>
            </a:r>
            <a:r>
              <a:rPr lang="et-EE" sz="2000" dirty="0" err="1" smtClean="0"/>
              <a:t>Hussar</a:t>
            </a:r>
            <a:r>
              <a:rPr lang="et-EE" sz="2000" dirty="0" smtClean="0"/>
              <a:t>.  </a:t>
            </a:r>
          </a:p>
          <a:p>
            <a:pPr>
              <a:defRPr/>
            </a:pPr>
            <a:r>
              <a:rPr lang="et-EE" sz="2000" b="1" dirty="0" smtClean="0"/>
              <a:t>Andmeid 2085 vanasõnakoguja kohta</a:t>
            </a:r>
            <a:r>
              <a:rPr lang="et-EE" sz="2000" dirty="0" smtClean="0"/>
              <a:t>, neist nimelisi 2012, initsiaalidega 12 ja anonüümseid 59. </a:t>
            </a:r>
          </a:p>
          <a:p>
            <a:pPr>
              <a:defRPr/>
            </a:pPr>
            <a:r>
              <a:rPr lang="et-EE" sz="2000" b="1" dirty="0" smtClean="0"/>
              <a:t>Nimi ja isikuloolist teavet, t</a:t>
            </a:r>
            <a:r>
              <a:rPr lang="et-EE" sz="2000" dirty="0" smtClean="0"/>
              <a:t>ema käsikiri või loend käsikirjadest, materjali päritolupaik, kogumise (vahel ka saatmise) aeg, materjali lühike iseloomustus</a:t>
            </a:r>
          </a:p>
          <a:p>
            <a:pPr>
              <a:defRPr/>
            </a:pPr>
            <a:r>
              <a:rPr lang="et-EE" sz="2000" b="1" dirty="0" smtClean="0"/>
              <a:t>Nime normkuju ei ole kasutatud</a:t>
            </a:r>
            <a:r>
              <a:rPr lang="et-EE" sz="2000" dirty="0" smtClean="0"/>
              <a:t>. Kui isik on nime muutnud materjali kogumise aastail, on ta registris esitatud hilisema nime all, varasem nimi on antud sulgudes, kõik vastava isiku kogutud materjal on ühte koondatud.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Näiteks:</a:t>
            </a:r>
            <a:r>
              <a:rPr lang="et-EE" sz="2000" b="1" dirty="0" smtClean="0"/>
              <a:t> Mäesalu (Martinson) Marta</a:t>
            </a:r>
          </a:p>
          <a:p>
            <a:pPr>
              <a:defRPr/>
            </a:pPr>
            <a:r>
              <a:rPr lang="et-EE" sz="2000" dirty="0" smtClean="0"/>
              <a:t>Kui nime muutmine on toimunud pärast vanasõnade kogumist, on uus nimi antud sulgudes, nime ees aga sidekriips.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Näiteks:</a:t>
            </a:r>
            <a:r>
              <a:rPr lang="et-EE" sz="2000" b="1" dirty="0" smtClean="0"/>
              <a:t> Talv (-</a:t>
            </a:r>
            <a:r>
              <a:rPr lang="et-EE" sz="2000" b="1" dirty="0" err="1" smtClean="0"/>
              <a:t>Kiisverk</a:t>
            </a:r>
            <a:r>
              <a:rPr lang="et-EE" sz="2000" b="1" dirty="0" smtClean="0"/>
              <a:t>), </a:t>
            </a:r>
            <a:r>
              <a:rPr lang="et-EE" sz="2000" b="1" dirty="0" err="1" smtClean="0"/>
              <a:t>Taima</a:t>
            </a:r>
            <a:endParaRPr lang="et-EE" sz="2000" b="1" dirty="0" smtClean="0"/>
          </a:p>
          <a:p>
            <a:pPr marL="0" indent="0">
              <a:buFontTx/>
              <a:buNone/>
              <a:defRPr/>
            </a:pPr>
            <a:endParaRPr lang="et-E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lt 1" descr="V:\tamm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2613" y="-28575"/>
            <a:ext cx="5438775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Pealkiri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700213"/>
          </a:xfrm>
        </p:spPr>
        <p:txBody>
          <a:bodyPr/>
          <a:lstStyle/>
          <a:p>
            <a:r>
              <a:rPr lang="et-EE" sz="2800" b="1" smtClean="0"/>
              <a:t>Eesti mõistatused. III:1: Kogujate register</a:t>
            </a:r>
            <a:endParaRPr lang="et-EE" smtClean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t-EE" sz="2000" dirty="0"/>
              <a:t>K</a:t>
            </a:r>
            <a:r>
              <a:rPr lang="et-EE" sz="2000" dirty="0" smtClean="0"/>
              <a:t>oostanud R. </a:t>
            </a:r>
            <a:r>
              <a:rPr lang="et-EE" sz="2000" dirty="0" err="1" smtClean="0"/>
              <a:t>Saukas</a:t>
            </a:r>
            <a:r>
              <a:rPr lang="et-EE" sz="2000" dirty="0" smtClean="0"/>
              <a:t> ja A. </a:t>
            </a:r>
            <a:r>
              <a:rPr lang="et-EE" sz="2000" dirty="0" err="1" smtClean="0"/>
              <a:t>Krikmann</a:t>
            </a:r>
            <a:r>
              <a:rPr lang="et-EE" sz="2000" dirty="0" smtClean="0"/>
              <a:t>. 2012</a:t>
            </a:r>
          </a:p>
          <a:p>
            <a:pPr>
              <a:defRPr/>
            </a:pPr>
            <a:r>
              <a:rPr lang="et-EE" sz="2000" b="1" dirty="0" smtClean="0"/>
              <a:t>Registris 3893 kogujat</a:t>
            </a:r>
            <a:r>
              <a:rPr lang="et-EE" sz="2000" dirty="0" smtClean="0"/>
              <a:t>, nende hulgas 114 anonüümset, 2067 õpilast.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Iga kirje sisaldab: </a:t>
            </a:r>
          </a:p>
          <a:p>
            <a:pPr marL="0" indent="0">
              <a:buFontTx/>
              <a:buNone/>
              <a:defRPr/>
            </a:pPr>
            <a:r>
              <a:rPr lang="et-EE" sz="2000" dirty="0"/>
              <a:t>	</a:t>
            </a:r>
            <a:r>
              <a:rPr lang="et-EE" sz="2000" dirty="0" smtClean="0"/>
              <a:t>a) isikuloolist teavet koguja kohta (eludaatumid, elukutse või 	tegevusala, sugulussuhted teiste kogujatega);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	b) andmeid tema kogutud mõistatuste kohta (allikaviidad, 	materjali päritolupaik, kogumise või üleskirjutamise aeg, 	mõistatustekstide arv, materjali lühike iseloomustus põhirõhuga 	rahvaehtsusel) </a:t>
            </a:r>
          </a:p>
          <a:p>
            <a:pPr>
              <a:defRPr/>
            </a:pPr>
            <a:r>
              <a:rPr lang="et-EE" sz="2000" dirty="0" smtClean="0"/>
              <a:t>Mõistatuste töörühma kollektiivse otsusena on mõistatuste akadeemilises väljaandes kasutatud nime normkuju, mis on ka kogujate registris. Töörühm on  soovitanud teistegi žanride puhul kasutada neid normkujusid.</a:t>
            </a:r>
          </a:p>
          <a:p>
            <a:pPr marL="0" indent="0">
              <a:buFontTx/>
              <a:buNone/>
              <a:defRPr/>
            </a:pPr>
            <a:endParaRPr lang="et-EE" sz="2000" dirty="0" smtClean="0"/>
          </a:p>
          <a:p>
            <a:pPr marL="0" indent="0">
              <a:buFontTx/>
              <a:buNone/>
              <a:defRPr/>
            </a:pP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/>
              <a:t>Nimi/nimed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t-EE" sz="2000" dirty="0"/>
              <a:t>N</a:t>
            </a:r>
            <a:r>
              <a:rPr lang="et-EE" sz="2000" dirty="0" smtClean="0"/>
              <a:t>imevariandid</a:t>
            </a:r>
          </a:p>
          <a:p>
            <a:pPr>
              <a:defRPr/>
            </a:pPr>
            <a:r>
              <a:rPr lang="et-EE" sz="2000" dirty="0" smtClean="0"/>
              <a:t>Täisnimi s.o. perekonnanimi ja eesnimi;</a:t>
            </a:r>
          </a:p>
          <a:p>
            <a:pPr>
              <a:defRPr/>
            </a:pPr>
            <a:r>
              <a:rPr lang="et-EE" sz="2000" dirty="0"/>
              <a:t>p</a:t>
            </a:r>
            <a:r>
              <a:rPr lang="et-EE" sz="2000" dirty="0" smtClean="0"/>
              <a:t>oolik nimi, kui on teada vaid perekonnanimi või perekonnanimi  ja eesnime esitäht;</a:t>
            </a:r>
          </a:p>
          <a:p>
            <a:pPr>
              <a:defRPr/>
            </a:pPr>
            <a:r>
              <a:rPr lang="et-EE" sz="2000" dirty="0"/>
              <a:t>p</a:t>
            </a:r>
            <a:r>
              <a:rPr lang="et-EE" sz="2000" dirty="0" smtClean="0"/>
              <a:t>seudonüümid ja initsiaalid, juhul kui tegelikku nime pole õnnestunud välja selgitada;</a:t>
            </a:r>
          </a:p>
          <a:p>
            <a:pPr>
              <a:defRPr/>
            </a:pPr>
            <a:r>
              <a:rPr lang="et-EE" sz="2000" dirty="0"/>
              <a:t>t</a:t>
            </a:r>
            <a:r>
              <a:rPr lang="et-EE" sz="2000" dirty="0" smtClean="0"/>
              <a:t>eadmata nimega kogujad on tähistatud sõnaga Anonüüm ja järjekorranumbriga;</a:t>
            </a:r>
          </a:p>
          <a:p>
            <a:pPr>
              <a:defRPr/>
            </a:pPr>
            <a:r>
              <a:rPr lang="et-EE" sz="2000" dirty="0"/>
              <a:t>k</a:t>
            </a:r>
            <a:r>
              <a:rPr lang="et-EE" sz="2000" dirty="0" smtClean="0"/>
              <a:t>ui üks koguja on elu jooksul mõistatusi kogunud nimemuutusest tingitult kahe nime all on isikukirje esitatud ajaliselt hilisema nime all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Sama nimekuju puhul täiendavaid andmeid</a:t>
            </a:r>
          </a:p>
          <a:p>
            <a:pPr marL="0" indent="0">
              <a:buFontTx/>
              <a:buNone/>
              <a:defRPr/>
            </a:pPr>
            <a:r>
              <a:rPr lang="et-EE" sz="2000" dirty="0" smtClean="0"/>
              <a:t>Andmeid muude nimede </a:t>
            </a:r>
            <a:r>
              <a:rPr lang="et-EE" sz="2000" dirty="0" err="1" smtClean="0"/>
              <a:t>kohta…</a:t>
            </a:r>
            <a:endParaRPr lang="et-EE" sz="2000" dirty="0" smtClean="0"/>
          </a:p>
          <a:p>
            <a:pPr marL="0" indent="0">
              <a:buFontTx/>
              <a:buNone/>
              <a:defRPr/>
            </a:pPr>
            <a:endParaRPr lang="et-EE" sz="2000" dirty="0" smtClean="0"/>
          </a:p>
          <a:p>
            <a:pPr marL="0" indent="0">
              <a:buFontTx/>
              <a:buNone/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lt 2" descr="V:\tamm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2578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>
                <a:ea typeface="Calibri" pitchFamily="34" charset="0"/>
                <a:cs typeface="Arial" charset="0"/>
              </a:rPr>
              <a:t>Hurda kaastööliste andmebaas </a:t>
            </a:r>
            <a:r>
              <a:rPr lang="et-EE" smtClean="0">
                <a:ea typeface="Calibri" pitchFamily="34" charset="0"/>
                <a:cs typeface="Arial" charset="0"/>
              </a:rPr>
              <a:t/>
            </a:r>
            <a:br>
              <a:rPr lang="et-EE" smtClean="0">
                <a:ea typeface="Calibri" pitchFamily="34" charset="0"/>
                <a:cs typeface="Arial" charset="0"/>
              </a:rPr>
            </a:br>
            <a:endParaRPr lang="et-EE" smtClean="0">
              <a:ea typeface="Calibri" pitchFamily="34" charset="0"/>
              <a:cs typeface="Arial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t-EE" sz="2000" dirty="0" smtClean="0">
                <a:latin typeface="+mj-lt"/>
              </a:rPr>
              <a:t>Koostaja Rein </a:t>
            </a:r>
            <a:r>
              <a:rPr lang="et-EE" sz="2000" dirty="0" err="1" smtClean="0">
                <a:latin typeface="+mj-lt"/>
              </a:rPr>
              <a:t>Saukas</a:t>
            </a:r>
            <a:endParaRPr lang="et-EE" sz="2000" dirty="0" smtClean="0">
              <a:latin typeface="+mj-lt"/>
            </a:endParaRPr>
          </a:p>
          <a:p>
            <a:pPr>
              <a:defRPr/>
            </a:pPr>
            <a:r>
              <a:rPr lang="et-EE" sz="2000" dirty="0" smtClean="0">
                <a:latin typeface="+mj-lt"/>
                <a:ea typeface="Calibri" pitchFamily="34" charset="0"/>
                <a:cs typeface="Times New Roman" pitchFamily="18" charset="0"/>
              </a:rPr>
              <a:t>Sisaldab andmeid 250 Hurda kaastöölise nimede ja elulugude kohta. </a:t>
            </a:r>
          </a:p>
          <a:p>
            <a:pPr>
              <a:defRPr/>
            </a:pPr>
            <a:r>
              <a:rPr lang="et-EE" sz="2000" dirty="0" smtClean="0">
                <a:latin typeface="+mj-lt"/>
                <a:ea typeface="Calibri" pitchFamily="34" charset="0"/>
                <a:cs typeface="Times New Roman" pitchFamily="18" charset="0"/>
              </a:rPr>
              <a:t>Rahvaluulekogujate nimekujud on sageli ebaühtlased, sest nii kogujad ise, kogumistöö organiseerijad, kirikuraamatud ja muud allikad annavad sageli erinevaid nimekujusid ja seetõttu on  ülimalt oluline, et publitseerimisel </a:t>
            </a:r>
            <a:r>
              <a:rPr lang="et-EE" sz="2000" b="1" dirty="0" smtClean="0">
                <a:latin typeface="+mj-lt"/>
                <a:ea typeface="Calibri" pitchFamily="34" charset="0"/>
                <a:cs typeface="Times New Roman" pitchFamily="18" charset="0"/>
              </a:rPr>
              <a:t>kasutataks ühte kokkulepitud nimekuju</a:t>
            </a:r>
            <a:r>
              <a:rPr lang="et-EE" sz="2000" dirty="0" smtClean="0">
                <a:latin typeface="+mj-lt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indent="0">
              <a:buFontTx/>
              <a:buNone/>
              <a:defRPr/>
            </a:pPr>
            <a:endParaRPr lang="et-E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smtClean="0"/>
              <a:t>Eesti Kultuuriloolise Arhiivi isikuloolised materjalid</a:t>
            </a:r>
          </a:p>
        </p:txBody>
      </p:sp>
      <p:sp>
        <p:nvSpPr>
          <p:cNvPr id="2" name="Sisu kohatäid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t-EE" sz="2000" dirty="0" smtClean="0"/>
              <a:t>Alfabeetiline kartoteek (käsikirjad, fotokogu)</a:t>
            </a:r>
          </a:p>
          <a:p>
            <a:pPr>
              <a:defRPr/>
            </a:pPr>
            <a:r>
              <a:rPr lang="et-EE" sz="2000" dirty="0" smtClean="0"/>
              <a:t>Fondinimestikud</a:t>
            </a:r>
          </a:p>
          <a:p>
            <a:pPr>
              <a:defRPr/>
            </a:pPr>
            <a:r>
              <a:rPr lang="et-EE" sz="2000" dirty="0" smtClean="0"/>
              <a:t>Eesti Avalikud Tegelased (2. tr. käsikirjalised materjalid)</a:t>
            </a:r>
          </a:p>
          <a:p>
            <a:pPr>
              <a:defRPr/>
            </a:pPr>
            <a:r>
              <a:rPr lang="et-EE" sz="2000" dirty="0" smtClean="0"/>
              <a:t>Eesti Biograafilise Leksikoni Täiendusköide (käsikirjalised materjalid)</a:t>
            </a:r>
          </a:p>
          <a:p>
            <a:pPr>
              <a:defRPr/>
            </a:pPr>
            <a:r>
              <a:rPr lang="et-EE" sz="2000" dirty="0" smtClean="0"/>
              <a:t>Riia Vaimuliku Seminari materjalid</a:t>
            </a:r>
          </a:p>
          <a:p>
            <a:pPr>
              <a:defRPr/>
            </a:pPr>
            <a:r>
              <a:rPr lang="et-EE" sz="2000" dirty="0" smtClean="0"/>
              <a:t>Eesti Kirjanike Liidu osakondade materjalid</a:t>
            </a:r>
          </a:p>
          <a:p>
            <a:pPr marL="0" indent="0">
              <a:buFontTx/>
              <a:buNone/>
              <a:defRPr/>
            </a:pPr>
            <a:endParaRPr lang="et-EE" sz="2000" dirty="0" smtClean="0"/>
          </a:p>
          <a:p>
            <a:pPr>
              <a:defRPr/>
            </a:pPr>
            <a:r>
              <a:rPr lang="et-EE" sz="2000" dirty="0" smtClean="0"/>
              <a:t>Eesti Elulugude andmebaas</a:t>
            </a:r>
          </a:p>
          <a:p>
            <a:pPr>
              <a:defRPr/>
            </a:pPr>
            <a:r>
              <a:rPr lang="et-EE" sz="2000" dirty="0" smtClean="0"/>
              <a:t>Andmebaas Ellen</a:t>
            </a:r>
          </a:p>
          <a:p>
            <a:pPr>
              <a:defRPr/>
            </a:pPr>
            <a:r>
              <a:rPr lang="et-EE" sz="2000" dirty="0" smtClean="0"/>
              <a:t>Kreutzwaldi sajand: eesti kultuurilooline veeb</a:t>
            </a:r>
          </a:p>
          <a:p>
            <a:pPr>
              <a:defRPr/>
            </a:pPr>
            <a:r>
              <a:rPr lang="et-EE" sz="2000" dirty="0" smtClean="0"/>
              <a:t>jne</a:t>
            </a:r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333375"/>
            <a:ext cx="8923338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200" smtClean="0"/>
              <a:t>Tänan tähelepanu eest!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'i kujundu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1516</TotalTime>
  <Words>600</Words>
  <Application>Microsoft Office PowerPoint</Application>
  <PresentationFormat>On-screen Show (4:3)</PresentationFormat>
  <Paragraphs>114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Times New Roman</vt:lpstr>
      <vt:lpstr>1_Default Design</vt:lpstr>
      <vt:lpstr>Eesti Kirjandusmuuseumi isikuloolistest materjalidest</vt:lpstr>
      <vt:lpstr>Arhiivraamatukogu isikuloolised kataloogid</vt:lpstr>
      <vt:lpstr>Arhiivraamatukogu bibliograafiaosakonna isikuloolised materjalid</vt:lpstr>
      <vt:lpstr>Slide 4</vt:lpstr>
      <vt:lpstr>Arhiivraamatukogu bibliograafiaosakonna isikuloolised materjalid</vt:lpstr>
      <vt:lpstr>Arhiivraamatukogu bibliograafiaosakonna isikuloolised materjalid</vt:lpstr>
      <vt:lpstr>Slide 7</vt:lpstr>
      <vt:lpstr>Arhiivraamatukogu bibliograafiaosakonna isikuloolised materjalid</vt:lpstr>
      <vt:lpstr>Slide 9</vt:lpstr>
      <vt:lpstr>Slide 10</vt:lpstr>
      <vt:lpstr>Arhiivraamatukogu isikuloolised materjalid</vt:lpstr>
      <vt:lpstr>Arhiivraamatukogu bibliograafiaosakonna isikuloolised materjalid</vt:lpstr>
      <vt:lpstr>Slide 13</vt:lpstr>
      <vt:lpstr>Slide 14</vt:lpstr>
      <vt:lpstr>Slide 15</vt:lpstr>
      <vt:lpstr>Slide 16</vt:lpstr>
      <vt:lpstr>Jaan Isotamme andmebaas</vt:lpstr>
      <vt:lpstr>Jaan Isotamme andmebaas</vt:lpstr>
      <vt:lpstr>Slide 19</vt:lpstr>
      <vt:lpstr>Slide 20</vt:lpstr>
      <vt:lpstr>Eesti Vanasõnad IV.  Lisad. 1988 </vt:lpstr>
      <vt:lpstr>Slide 22</vt:lpstr>
      <vt:lpstr>Eesti mõistatused. III:1: Kogujate register</vt:lpstr>
      <vt:lpstr>Nimi/nimed</vt:lpstr>
      <vt:lpstr>Slide 25</vt:lpstr>
      <vt:lpstr>Hurda kaastööliste andmebaas  </vt:lpstr>
      <vt:lpstr>Eesti Kultuuriloolise Arhiivi isikuloolised materjalid</vt:lpstr>
      <vt:lpstr>Slide 28</vt:lpstr>
      <vt:lpstr>Tänan tähelepanu eest!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</dc:creator>
  <cp:lastModifiedBy>Anneli Sepp</cp:lastModifiedBy>
  <cp:revision>58</cp:revision>
  <dcterms:created xsi:type="dcterms:W3CDTF">2010-05-10T14:12:20Z</dcterms:created>
  <dcterms:modified xsi:type="dcterms:W3CDTF">2013-02-27T10:52:30Z</dcterms:modified>
</cp:coreProperties>
</file>