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65" r:id="rId4"/>
    <p:sldId id="266" r:id="rId5"/>
    <p:sldId id="277" r:id="rId6"/>
    <p:sldId id="268" r:id="rId7"/>
    <p:sldId id="270" r:id="rId8"/>
    <p:sldId id="281" r:id="rId9"/>
    <p:sldId id="279" r:id="rId10"/>
    <p:sldId id="278" r:id="rId11"/>
    <p:sldId id="283" r:id="rId12"/>
    <p:sldId id="282" r:id="rId13"/>
    <p:sldId id="284" r:id="rId14"/>
    <p:sldId id="285" r:id="rId15"/>
    <p:sldId id="288" r:id="rId16"/>
    <p:sldId id="290" r:id="rId17"/>
    <p:sldId id="289" r:id="rId18"/>
    <p:sldId id="272" r:id="rId19"/>
    <p:sldId id="271" r:id="rId20"/>
  </p:sldIdLst>
  <p:sldSz cx="9144000" cy="6858000" type="screen4x3"/>
  <p:notesSz cx="6858000" cy="9144000"/>
  <p:defaultTextStyle>
    <a:defPPr>
      <a:defRPr lang="et-EE"/>
    </a:defPPr>
    <a:lvl1pPr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1pPr>
    <a:lvl2pPr marL="4572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2pPr>
    <a:lvl3pPr marL="9144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3pPr>
    <a:lvl4pPr marL="13716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4pPr>
    <a:lvl5pPr marL="18288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fld id="{383A2CB3-0EAD-4369-A80F-F56012F52FBF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t-EE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t-EE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fld id="{B8F567CE-8C5E-42EF-AEA1-AE68599BA66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273100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401DFA2-1C6A-47DC-B68A-F5B35D4CC5AD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54427AE-0789-4344-8820-E0D0296E2B5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LNET Konsorts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6237288"/>
            <a:ext cx="17145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526321B-989A-4169-8E66-A0E14D63BAB5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4302E1-B8E9-44D4-AF42-BD7ABE44CB09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6D724F-8D1E-4F71-8E96-48BB523AB8BD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B0964C-6939-4D10-8077-6BCF9A71AA7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4A7420-D4BD-4924-9D44-2D78F0965102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068830-5EE4-4BC5-9CF5-CAD186F6D47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D9F68C-4B6D-4863-A547-C5B70F45BDE1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130844-C57E-4EC7-A05E-70CAD10013C5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2C64D-10E4-4389-8174-252EE2F81628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BFC6D-29D8-46DA-86BB-1159A1116E24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3B6430-0C9F-490F-BD32-A51C7EFFD396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1F37AE-8BF2-4AA1-848F-B8263D1D5BFB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B1BC3EB-279A-4A58-9274-31433DF1D5E7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573F754-8BD0-4E67-B450-69253FE3D0E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8F336-C3AB-4B1E-8B55-F8E1625A7AC3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DFE44-5C1B-4E5C-BA83-C858CEDD327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73145-851D-42EC-AE53-BABB783B6CBF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E10C6-5A42-42BC-B606-E4C42244CFD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E81E9FD-6E13-449A-9F21-A59A4E9D9F6E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C04FC047-A170-45F5-916C-5A257C74EEE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0" r:id="rId7"/>
    <p:sldLayoutId id="2147483739" r:id="rId8"/>
    <p:sldLayoutId id="2147483740" r:id="rId9"/>
    <p:sldLayoutId id="2147483731" r:id="rId10"/>
    <p:sldLayoutId id="214748373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1" fontAlgn="base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1" fontAlgn="base" hangingPunct="1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7784" y="1752601"/>
            <a:ext cx="5830416" cy="1829761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t-EE" sz="4000" dirty="0" smtClean="0"/>
              <a:t>süsteemide liitmine ja üleminek Sierrale</a:t>
            </a:r>
            <a:endParaRPr lang="et-EE" sz="4000" dirty="0"/>
          </a:p>
        </p:txBody>
      </p:sp>
      <p:sp>
        <p:nvSpPr>
          <p:cNvPr id="10243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endParaRPr lang="et-EE" dirty="0" smtClean="0"/>
          </a:p>
          <a:p>
            <a:pPr marR="0" eaLnBrk="1" hangingPunct="1"/>
            <a:r>
              <a:rPr lang="et-EE" dirty="0" smtClean="0"/>
              <a:t>Riin Olonen</a:t>
            </a:r>
          </a:p>
        </p:txBody>
      </p:sp>
      <p:pic>
        <p:nvPicPr>
          <p:cNvPr id="10244" name="Picture 2" descr="ELNET Konsorts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404813"/>
            <a:ext cx="33813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552" y="1988840"/>
            <a:ext cx="1944216" cy="1584176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SLS</a:t>
            </a:r>
            <a:endParaRPr kumimoji="0" lang="et-EE" sz="8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23528" y="5589240"/>
            <a:ext cx="4968552" cy="98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None/>
              <a:tabLst/>
              <a:defRPr/>
            </a:pPr>
            <a:r>
              <a:rPr kumimoji="0" lang="et-EE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Mäluasutuste talveseminar, Kääriku 05.03.2014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57200" y="1481138"/>
            <a:ext cx="8363272" cy="4525962"/>
          </a:xfrm>
        </p:spPr>
        <p:txBody>
          <a:bodyPr/>
          <a:lstStyle/>
          <a:p>
            <a:pPr eaLnBrk="1" hangingPunct="1"/>
            <a:r>
              <a:rPr lang="et-EE" dirty="0" smtClean="0"/>
              <a:t>Valik: üks süsteem – kaks süsteemi...</a:t>
            </a:r>
          </a:p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Juba algusest peale räägitud liitmisest (2000- uus server), teema aeg-ajalt taas üles tõste-tud (kuid hinnatud liiga suureks pähkliks ja suund võetud eelkõige ühisotsingu loomisele).</a:t>
            </a:r>
          </a:p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Oluliseks ajendiks sai III teadaanne Sierra tuleku ja Sierrale üleminekuga seotud III teenuse hinna kohta (üks vrs kaks süsteemi).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/>
              <a:t>1. Kui kõik ausalt ära rääkida...</a:t>
            </a:r>
            <a:endParaRPr lang="et-EE" dirty="0"/>
          </a:p>
        </p:txBody>
      </p:sp>
      <p:pic>
        <p:nvPicPr>
          <p:cNvPr id="11268" name="Picture 2" descr="ELNET Konsorts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6237288"/>
            <a:ext cx="17145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t-EE" dirty="0" smtClean="0"/>
              <a:t>Probleemiks ka viimaste aastate krooniline puudujääk arendustegevuse rahastamiseks.</a:t>
            </a:r>
          </a:p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2011.-2012. aastatel kaardistasime kahe süsteemi koodide, parameetrite, seadete erinevused, et hinnata liitmise võimalikkust. Uurisime III hinnapakkumist liitmiseks ja Sierrale üleminekuks.</a:t>
            </a:r>
          </a:p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2012.-2013. aastatel rahastuse otsimine.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/>
              <a:t>2. Kui kõik ausalt ära rääkida...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t-EE" dirty="0" smtClean="0">
                <a:effectLst/>
              </a:rPr>
              <a:t>3. </a:t>
            </a:r>
            <a:r>
              <a:rPr lang="et-EE" dirty="0" smtClean="0"/>
              <a:t>Valgus koidab...</a:t>
            </a:r>
            <a:endParaRPr lang="et-EE" dirty="0" smtClean="0">
              <a:effectLst/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81138"/>
            <a:ext cx="3970784" cy="4525962"/>
          </a:xfrm>
        </p:spPr>
        <p:txBody>
          <a:bodyPr/>
          <a:lstStyle/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HTMi poolt vastati positiivselt taotlu-sele toetada meie SLS projekti (raha kulutamise täht-ajaga 31.12.2014).</a:t>
            </a:r>
          </a:p>
          <a:p>
            <a:pPr eaLnBrk="1" hangingPunct="1"/>
            <a:endParaRPr lang="et-EE" dirty="0" smtClean="0"/>
          </a:p>
          <a:p>
            <a:pPr eaLnBrk="1" hangingPunct="1">
              <a:buNone/>
            </a:pPr>
            <a:r>
              <a:rPr lang="et-EE" dirty="0" smtClean="0"/>
              <a:t>HURRAA!!!</a:t>
            </a:r>
          </a:p>
          <a:p>
            <a:pPr eaLnBrk="1" hangingPunct="1">
              <a:buNone/>
              <a:tabLst>
                <a:tab pos="1349375" algn="l"/>
              </a:tabLst>
            </a:pPr>
            <a:r>
              <a:rPr lang="et-EE" dirty="0" smtClean="0"/>
              <a:t>		Oh õudust...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7031" y="1608138"/>
            <a:ext cx="3574832" cy="448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t-EE" dirty="0" smtClean="0">
                <a:effectLst/>
              </a:rPr>
              <a:t>4. </a:t>
            </a:r>
            <a:r>
              <a:rPr lang="et-EE" dirty="0" smtClean="0"/>
              <a:t>Valgus koidab...</a:t>
            </a:r>
            <a:endParaRPr lang="et-EE" dirty="0" smtClean="0">
              <a:effectLst/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81138"/>
            <a:ext cx="4258816" cy="4525962"/>
          </a:xfrm>
        </p:spPr>
        <p:txBody>
          <a:bodyPr/>
          <a:lstStyle/>
          <a:p>
            <a:pPr eaLnBrk="1" hangingPunct="1"/>
            <a:endParaRPr lang="et-EE" dirty="0" smtClean="0"/>
          </a:p>
          <a:p>
            <a:pPr eaLnBrk="1" hangingPunct="1"/>
            <a:r>
              <a:rPr lang="et-EE" dirty="0" smtClean="0"/>
              <a:t>Alates 30.09.2013 </a:t>
            </a:r>
            <a:br>
              <a:rPr lang="et-EE" dirty="0" smtClean="0"/>
            </a:br>
            <a:r>
              <a:rPr lang="et-EE" dirty="0" smtClean="0"/>
              <a:t>on aktiivselt taas üle vaadatud varasemate koodide/parameetrite/ seadete kaardistusi ja asutud süsteemide liitmist ette valmistama.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693193"/>
            <a:ext cx="3715643" cy="4400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4978896" cy="4525962"/>
          </a:xfrm>
        </p:spPr>
        <p:txBody>
          <a:bodyPr/>
          <a:lstStyle/>
          <a:p>
            <a:r>
              <a:rPr lang="et-EE" dirty="0" smtClean="0"/>
              <a:t>Koordinaatorid</a:t>
            </a:r>
          </a:p>
          <a:p>
            <a:pPr lvl="1"/>
            <a:endParaRPr lang="et-EE" dirty="0" smtClean="0"/>
          </a:p>
          <a:p>
            <a:r>
              <a:rPr lang="et-EE" dirty="0" smtClean="0"/>
              <a:t>Juhtrühm</a:t>
            </a:r>
          </a:p>
          <a:p>
            <a:pPr lvl="1"/>
            <a:endParaRPr lang="et-EE" dirty="0" smtClean="0"/>
          </a:p>
          <a:p>
            <a:r>
              <a:rPr lang="et-EE" dirty="0" smtClean="0"/>
              <a:t>Fookusgrupid</a:t>
            </a:r>
          </a:p>
          <a:p>
            <a:pPr lvl="1"/>
            <a:r>
              <a:rPr lang="et-EE" dirty="0" smtClean="0"/>
              <a:t>Serverite hankimine</a:t>
            </a:r>
          </a:p>
          <a:p>
            <a:pPr lvl="1"/>
            <a:r>
              <a:rPr lang="et-EE" dirty="0" smtClean="0"/>
              <a:t>Bibliokirjete liitmise reeglid</a:t>
            </a:r>
          </a:p>
          <a:p>
            <a:pPr lvl="1"/>
            <a:r>
              <a:rPr lang="et-EE" dirty="0" smtClean="0"/>
              <a:t>Normikirjete liitmise reeglid</a:t>
            </a:r>
          </a:p>
          <a:p>
            <a:pPr lvl="1"/>
            <a:r>
              <a:rPr lang="et-EE" dirty="0" smtClean="0"/>
              <a:t>Re-indekseerimine</a:t>
            </a:r>
          </a:p>
          <a:p>
            <a:pPr lvl="1"/>
            <a:r>
              <a:rPr lang="et-EE" dirty="0" smtClean="0"/>
              <a:t>Re-skoopimine</a:t>
            </a:r>
          </a:p>
          <a:p>
            <a:pPr lvl="1"/>
            <a:r>
              <a:rPr lang="et-EE" dirty="0" smtClean="0"/>
              <a:t>Ühine veebikataloog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5. Töögrupid</a:t>
            </a:r>
            <a:endParaRPr lang="et-EE" dirty="0"/>
          </a:p>
        </p:txBody>
      </p:sp>
      <p:sp>
        <p:nvSpPr>
          <p:cNvPr id="5" name="TextBox 4"/>
          <p:cNvSpPr txBox="1"/>
          <p:nvPr/>
        </p:nvSpPr>
        <p:spPr>
          <a:xfrm rot="19041481">
            <a:off x="5018831" y="1227790"/>
            <a:ext cx="232146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t-EE" dirty="0" smtClean="0"/>
              <a:t>GoogleDocs</a:t>
            </a:r>
            <a:endParaRPr lang="et-EE" dirty="0"/>
          </a:p>
        </p:txBody>
      </p:sp>
      <p:sp>
        <p:nvSpPr>
          <p:cNvPr id="6" name="TextBox 5"/>
          <p:cNvSpPr txBox="1"/>
          <p:nvPr/>
        </p:nvSpPr>
        <p:spPr>
          <a:xfrm rot="1115212">
            <a:off x="6545972" y="3773791"/>
            <a:ext cx="196239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dirty="0" smtClean="0"/>
              <a:t>BASECAMP</a:t>
            </a:r>
            <a:endParaRPr lang="et-EE" dirty="0"/>
          </a:p>
        </p:txBody>
      </p:sp>
      <p:sp>
        <p:nvSpPr>
          <p:cNvPr id="7" name="TextBox 6"/>
          <p:cNvSpPr txBox="1"/>
          <p:nvPr/>
        </p:nvSpPr>
        <p:spPr>
          <a:xfrm rot="21228949">
            <a:off x="5532070" y="5380225"/>
            <a:ext cx="116410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dirty="0" smtClean="0"/>
              <a:t>Skype</a:t>
            </a:r>
            <a:endParaRPr lang="et-EE" dirty="0"/>
          </a:p>
        </p:txBody>
      </p:sp>
      <p:sp>
        <p:nvSpPr>
          <p:cNvPr id="8" name="TextBox 7"/>
          <p:cNvSpPr txBox="1"/>
          <p:nvPr/>
        </p:nvSpPr>
        <p:spPr>
          <a:xfrm>
            <a:off x="6993618" y="2849161"/>
            <a:ext cx="1322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dirty="0" smtClean="0">
                <a:solidFill>
                  <a:srgbClr val="FF0000"/>
                </a:solidFill>
              </a:rPr>
              <a:t>Tallinn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972635">
            <a:off x="7167750" y="4975420"/>
            <a:ext cx="108074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dirty="0" smtClean="0">
                <a:solidFill>
                  <a:srgbClr val="FF0000"/>
                </a:solidFill>
              </a:rPr>
              <a:t>Tartu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2452269">
            <a:off x="4720067" y="3082060"/>
            <a:ext cx="13296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t-EE" dirty="0" smtClean="0">
                <a:solidFill>
                  <a:srgbClr val="FF0000"/>
                </a:solidFill>
              </a:rPr>
              <a:t>Dublin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20418795">
            <a:off x="5703987" y="4470139"/>
            <a:ext cx="11521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t-EE" dirty="0" smtClean="0">
                <a:solidFill>
                  <a:srgbClr val="FF0000"/>
                </a:solidFill>
              </a:rPr>
              <a:t>Pariis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20366446">
            <a:off x="5875269" y="1920987"/>
            <a:ext cx="257634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dirty="0" smtClean="0">
                <a:solidFill>
                  <a:srgbClr val="FF0000"/>
                </a:solidFill>
              </a:rPr>
              <a:t>Emeryville, CA</a:t>
            </a:r>
            <a:endParaRPr lang="et-EE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52528"/>
          </a:xfrm>
        </p:spPr>
        <p:txBody>
          <a:bodyPr/>
          <a:lstStyle/>
          <a:p>
            <a:r>
              <a:rPr lang="et-EE" dirty="0" smtClean="0"/>
              <a:t>Seadistatakse uus server (uus platvorm, APP), ühise süsteemi koodiks saab ELNET.</a:t>
            </a:r>
            <a:endParaRPr lang="et-EE" b="1" dirty="0" smtClean="0"/>
          </a:p>
          <a:p>
            <a:pPr lvl="1">
              <a:buClr>
                <a:srgbClr val="00B050"/>
              </a:buClr>
              <a:buFont typeface="Verdana" pitchFamily="34" charset="0"/>
              <a:buChar char="√"/>
            </a:pPr>
            <a:r>
              <a:rPr lang="et-EE" b="1" dirty="0" smtClean="0"/>
              <a:t> </a:t>
            </a:r>
            <a:r>
              <a:rPr lang="et-EE" dirty="0" smtClean="0">
                <a:solidFill>
                  <a:srgbClr val="00B050"/>
                </a:solidFill>
              </a:rPr>
              <a:t>24.veebruariks 2014. Tehtud. Server asub Tartus.</a:t>
            </a:r>
          </a:p>
          <a:p>
            <a:pPr lvl="2">
              <a:buClr>
                <a:srgbClr val="00B050"/>
              </a:buClr>
              <a:buFont typeface="Verdana" pitchFamily="34" charset="0"/>
              <a:buChar char="√"/>
            </a:pPr>
            <a:endParaRPr lang="et-EE" dirty="0" smtClean="0"/>
          </a:p>
          <a:p>
            <a:r>
              <a:rPr lang="et-EE" dirty="0" smtClean="0"/>
              <a:t>Süsteem TALIN viiakse üle uude serverisse.</a:t>
            </a:r>
          </a:p>
          <a:p>
            <a:pPr lvl="1">
              <a:buClr>
                <a:srgbClr val="00B050"/>
              </a:buClr>
              <a:buFont typeface="Verdana" pitchFamily="34" charset="0"/>
              <a:buChar char="√"/>
            </a:pPr>
            <a:r>
              <a:rPr lang="et-EE" dirty="0" smtClean="0"/>
              <a:t> </a:t>
            </a:r>
            <a:r>
              <a:rPr lang="et-EE" dirty="0" smtClean="0">
                <a:solidFill>
                  <a:srgbClr val="00B050"/>
                </a:solidFill>
              </a:rPr>
              <a:t>24.veebruaril 2014. Tehtud. </a:t>
            </a:r>
          </a:p>
          <a:p>
            <a:pPr lvl="2">
              <a:buClr>
                <a:srgbClr val="00B050"/>
              </a:buClr>
              <a:buFont typeface="Verdana" pitchFamily="34" charset="0"/>
              <a:buChar char="√"/>
            </a:pPr>
            <a:endParaRPr lang="et-EE" dirty="0" smtClean="0"/>
          </a:p>
          <a:p>
            <a:r>
              <a:rPr lang="et-EE" dirty="0" smtClean="0"/>
              <a:t>Süsteem TARTU liidetakse uude serverisse.</a:t>
            </a:r>
          </a:p>
          <a:p>
            <a:pPr lvl="1">
              <a:buClr>
                <a:srgbClr val="0070C0"/>
              </a:buClr>
              <a:buFont typeface="Wingdings" pitchFamily="2" charset="2"/>
              <a:buChar char="q"/>
            </a:pPr>
            <a:r>
              <a:rPr lang="et-EE" dirty="0" smtClean="0"/>
              <a:t> Käivitub 23.juunist, katal. uues süsteemis alates 2.juulist, kompl. ja per. 3.juulist, laen. 9.juulist (ka uus kataloog on lugejate käsutuses alates 9.juulist).</a:t>
            </a:r>
          </a:p>
          <a:p>
            <a:pPr lvl="1">
              <a:buClr>
                <a:srgbClr val="0070C0"/>
              </a:buClr>
              <a:buFont typeface="Wingdings" pitchFamily="2" charset="2"/>
              <a:buChar char="q"/>
            </a:pPr>
            <a:r>
              <a:rPr lang="et-EE" dirty="0" smtClean="0"/>
              <a:t> uus aadress www.ester.ee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6. Ajakava ja etapid (1/2)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7. Ühine e-kataloog ESTER</a:t>
            </a:r>
            <a:endParaRPr lang="en-US" dirty="0" smtClean="0"/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340768"/>
            <a:ext cx="7990656" cy="4752528"/>
          </a:xfrm>
        </p:spPr>
        <p:txBody>
          <a:bodyPr/>
          <a:lstStyle/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800" dirty="0" smtClean="0"/>
              <a:t>Andmebaasi maht (TLN / TRT): dets 2013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nimetusi</a:t>
            </a:r>
            <a:r>
              <a:rPr lang="et-EE" sz="2200" dirty="0" smtClean="0"/>
              <a:t>	1 793 838	1 422 494	</a:t>
            </a:r>
            <a:r>
              <a:rPr lang="et-EE" sz="2200" b="1" dirty="0" smtClean="0"/>
              <a:t>3 216 332	*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eksemplare</a:t>
            </a:r>
            <a:r>
              <a:rPr lang="et-EE" sz="2200" dirty="0" smtClean="0"/>
              <a:t>	5 082 456	3 725 684	</a:t>
            </a:r>
            <a:r>
              <a:rPr lang="et-EE" sz="2200" b="1" dirty="0" smtClean="0"/>
              <a:t>8 808 140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normikirjeid</a:t>
            </a:r>
            <a:r>
              <a:rPr lang="et-EE" sz="2200" dirty="0" smtClean="0"/>
              <a:t>	</a:t>
            </a:r>
            <a:r>
              <a:rPr lang="en-GB" sz="2200" dirty="0" smtClean="0"/>
              <a:t>7</a:t>
            </a:r>
            <a:r>
              <a:rPr lang="et-EE" sz="2200" dirty="0" smtClean="0"/>
              <a:t>8 648	86 658	</a:t>
            </a:r>
            <a:r>
              <a:rPr lang="et-EE" sz="2200" b="1" dirty="0" smtClean="0"/>
              <a:t>165 306	*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lugejakirjeid</a:t>
            </a:r>
            <a:r>
              <a:rPr lang="et-EE" sz="2200" dirty="0" smtClean="0"/>
              <a:t>	316 525 	129 696	</a:t>
            </a:r>
            <a:r>
              <a:rPr lang="et-EE" sz="2200" b="1" dirty="0" smtClean="0"/>
              <a:t>446 221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400" b="1" dirty="0" smtClean="0"/>
          </a:p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800" dirty="0" smtClean="0"/>
              <a:t>Laenutus 2013 (TLN / TRT):</a:t>
            </a:r>
            <a:endParaRPr lang="et-EE" sz="28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laenutusi</a:t>
            </a:r>
            <a:r>
              <a:rPr lang="et-EE" sz="2200" dirty="0" smtClean="0"/>
              <a:t>	1 623 439	926 706	</a:t>
            </a:r>
            <a:r>
              <a:rPr lang="et-EE" sz="2200" b="1" dirty="0" smtClean="0"/>
              <a:t>2 550 145</a:t>
            </a:r>
          </a:p>
          <a:p>
            <a:pPr lvl="1">
              <a:tabLst>
                <a:tab pos="3946525" algn="r"/>
                <a:tab pos="5557838" algn="r"/>
                <a:tab pos="7267575" algn="r"/>
                <a:tab pos="7362825" algn="l"/>
              </a:tabLst>
            </a:pPr>
            <a:r>
              <a:rPr lang="et-EE" sz="2200" b="1" dirty="0" smtClean="0"/>
              <a:t>tagastusi</a:t>
            </a:r>
            <a:r>
              <a:rPr lang="et-EE" sz="2200" dirty="0" smtClean="0"/>
              <a:t>	1 612 887	908 878	</a:t>
            </a:r>
            <a:r>
              <a:rPr lang="et-EE" sz="2200" b="1" dirty="0" smtClean="0"/>
              <a:t>2 521 765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pikendusi</a:t>
            </a:r>
            <a:r>
              <a:rPr lang="et-EE" sz="2200" dirty="0" smtClean="0"/>
              <a:t>	793 948	1 149 536	</a:t>
            </a:r>
            <a:r>
              <a:rPr lang="en-US" sz="2200" b="1" dirty="0" smtClean="0"/>
              <a:t>1</a:t>
            </a:r>
            <a:r>
              <a:rPr lang="et-EE" sz="2200" b="1" dirty="0" smtClean="0"/>
              <a:t> </a:t>
            </a:r>
            <a:r>
              <a:rPr lang="en-US" sz="2200" b="1" dirty="0" smtClean="0"/>
              <a:t>9</a:t>
            </a:r>
            <a:r>
              <a:rPr lang="et-EE" sz="2200" b="1" dirty="0" smtClean="0"/>
              <a:t>43 484</a:t>
            </a:r>
          </a:p>
          <a:p>
            <a:pPr lvl="1">
              <a:buNone/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1700" b="1" dirty="0" smtClean="0"/>
          </a:p>
          <a:p>
            <a:pPr lvl="1">
              <a:buNone/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1700" b="1" dirty="0" smtClean="0"/>
              <a:t>	                             	</a:t>
            </a:r>
            <a:r>
              <a:rPr lang="et-EE" sz="2400" dirty="0" smtClean="0"/>
              <a:t>NB! Liidetud baasi toimetamine!!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332"/>
          </a:xfrm>
        </p:spPr>
        <p:txBody>
          <a:bodyPr/>
          <a:lstStyle/>
          <a:p>
            <a:r>
              <a:rPr lang="et-EE" dirty="0" smtClean="0"/>
              <a:t>Seadistatakse täiendav server (DB).</a:t>
            </a:r>
          </a:p>
          <a:p>
            <a:pPr lvl="1">
              <a:buFont typeface="Wingdings" pitchFamily="2" charset="2"/>
              <a:buChar char="q"/>
            </a:pPr>
            <a:r>
              <a:rPr lang="et-EE" dirty="0" smtClean="0"/>
              <a:t> 25.juuniks.</a:t>
            </a:r>
          </a:p>
          <a:p>
            <a:pPr lvl="1"/>
            <a:endParaRPr lang="et-EE" dirty="0" smtClean="0"/>
          </a:p>
          <a:p>
            <a:r>
              <a:rPr lang="et-EE" dirty="0" smtClean="0"/>
              <a:t>Süsteem ELNET viiakse üle Sierrale.</a:t>
            </a:r>
          </a:p>
          <a:p>
            <a:pPr lvl="1">
              <a:buFont typeface="Wingdings" pitchFamily="2" charset="2"/>
              <a:buChar char="q"/>
            </a:pPr>
            <a:r>
              <a:rPr lang="et-EE" dirty="0" smtClean="0"/>
              <a:t> 6.oktoobriks. </a:t>
            </a:r>
            <a:br>
              <a:rPr lang="et-EE" dirty="0" smtClean="0"/>
            </a:br>
            <a:r>
              <a:rPr lang="et-EE" dirty="0" smtClean="0"/>
              <a:t>[9.-10.10.2014 Tallinnas Nordic IUG konverents]</a:t>
            </a:r>
          </a:p>
          <a:p>
            <a:pPr lvl="1"/>
            <a:endParaRPr lang="et-EE" dirty="0" smtClean="0"/>
          </a:p>
          <a:p>
            <a:r>
              <a:rPr lang="et-EE" dirty="0" smtClean="0"/>
              <a:t>Sierrale viiakse üle ka andmebaas ISE.</a:t>
            </a:r>
          </a:p>
          <a:p>
            <a:pPr lvl="1">
              <a:buFont typeface="Wingdings" pitchFamily="2" charset="2"/>
              <a:buChar char="q"/>
            </a:pPr>
            <a:r>
              <a:rPr lang="et-EE" dirty="0" smtClean="0"/>
              <a:t> Võib-olla 2014 IV kvartalis või 2015.aastal.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8. Ajakava ja etapid (2/2)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ierranevadaalliance.org/mountains_77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7603" y="0"/>
            <a:ext cx="11995437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131840" y="3573016"/>
            <a:ext cx="32512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sz="7200" dirty="0" smtClean="0">
                <a:solidFill>
                  <a:schemeClr val="bg1"/>
                </a:solidFill>
              </a:rPr>
              <a:t>SIERRA</a:t>
            </a:r>
            <a:endParaRPr lang="et-EE" sz="7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44" y="318170"/>
            <a:ext cx="35814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8208912" cy="5346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8401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908720"/>
            <a:ext cx="8437917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544" y="318170"/>
            <a:ext cx="35814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136904" cy="5625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544" y="318170"/>
            <a:ext cx="35814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4082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Millennium</a:t>
            </a:r>
          </a:p>
          <a:p>
            <a:pPr lvl="1"/>
            <a:r>
              <a:rPr lang="et-EE" dirty="0" smtClean="0"/>
              <a:t>hetkel versioon 2011 upd 1.5</a:t>
            </a:r>
          </a:p>
          <a:p>
            <a:pPr lvl="1"/>
            <a:r>
              <a:rPr lang="et-EE" dirty="0" smtClean="0"/>
              <a:t>2014.aasta esimeses kvartalis versioon 2013</a:t>
            </a:r>
          </a:p>
          <a:p>
            <a:endParaRPr lang="et-EE" dirty="0" smtClean="0"/>
          </a:p>
          <a:p>
            <a:r>
              <a:rPr lang="et-EE" dirty="0" smtClean="0"/>
              <a:t>Sierra</a:t>
            </a:r>
          </a:p>
          <a:p>
            <a:pPr lvl="1"/>
            <a:r>
              <a:rPr lang="et-EE" dirty="0" smtClean="0"/>
              <a:t>esimene </a:t>
            </a:r>
            <a:r>
              <a:rPr lang="et-EE" i="1" dirty="0" smtClean="0"/>
              <a:t>live</a:t>
            </a:r>
            <a:r>
              <a:rPr lang="et-EE" dirty="0" smtClean="0"/>
              <a:t> märtsis 2012, teine aprillis 2012</a:t>
            </a:r>
          </a:p>
          <a:p>
            <a:pPr lvl="1"/>
            <a:r>
              <a:rPr lang="et-EE" dirty="0" smtClean="0"/>
              <a:t>praeguseks juba sajad raamatukogud Sierras,</a:t>
            </a:r>
            <a:br>
              <a:rPr lang="et-EE" dirty="0" smtClean="0"/>
            </a:br>
            <a:r>
              <a:rPr lang="et-EE" dirty="0" smtClean="0"/>
              <a:t>ca üks süsteem päevas</a:t>
            </a:r>
          </a:p>
          <a:p>
            <a:pPr lvl="1"/>
            <a:r>
              <a:rPr lang="et-EE" dirty="0" smtClean="0"/>
              <a:t>hetkel versioon 1.1.2</a:t>
            </a:r>
          </a:p>
          <a:p>
            <a:pPr lvl="1"/>
            <a:r>
              <a:rPr lang="et-EE" dirty="0" smtClean="0"/>
              <a:t>tulemas versioon 1.1.3, kavandatakse versiooni 2</a:t>
            </a:r>
          </a:p>
          <a:p>
            <a:endParaRPr lang="et-E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17. Millennium - Sierra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KRAS: kasutajate registreerimise ja autentimise süsteem</a:t>
            </a:r>
          </a:p>
          <a:p>
            <a:endParaRPr lang="et-EE" dirty="0" smtClean="0"/>
          </a:p>
          <a:p>
            <a:r>
              <a:rPr lang="et-EE" dirty="0" smtClean="0"/>
              <a:t>“NABA”: (nime)normikirjete andmebaas</a:t>
            </a:r>
          </a:p>
          <a:p>
            <a:endParaRPr lang="et-EE" dirty="0" smtClean="0"/>
          </a:p>
          <a:p>
            <a:r>
              <a:rPr lang="et-EE" dirty="0" smtClean="0"/>
              <a:t>M-ESTER ja M-ISE: nutiseadmetele suunatud versioon ESTERist ja ISEst</a:t>
            </a:r>
          </a:p>
          <a:p>
            <a:endParaRPr lang="et-EE" dirty="0" smtClean="0"/>
          </a:p>
          <a:p>
            <a:r>
              <a:rPr lang="et-EE" dirty="0" smtClean="0"/>
              <a:t>Täiendavad veebikataloogi arendused: javascriptid, kaanepildid jne.</a:t>
            </a:r>
            <a:endParaRPr lang="et-E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18. Täiendavad plaanid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NET_pohi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ELNET_pohi</Template>
  <TotalTime>362</TotalTime>
  <Words>384</Words>
  <Application>Microsoft Office PowerPoint</Application>
  <PresentationFormat>Ekraaniseanss (4:3)</PresentationFormat>
  <Paragraphs>97</Paragraphs>
  <Slides>19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19</vt:i4>
      </vt:variant>
    </vt:vector>
  </HeadingPairs>
  <TitlesOfParts>
    <vt:vector size="20" baseType="lpstr">
      <vt:lpstr>ELNET_pohi</vt:lpstr>
      <vt:lpstr>süsteemide liitmine ja üleminek Sierrale</vt:lpstr>
      <vt:lpstr>1. Kui kõik ausalt ära rääkida...</vt:lpstr>
      <vt:lpstr>2. Kui kõik ausalt ära rääkida...</vt:lpstr>
      <vt:lpstr>3. Valgus koidab...</vt:lpstr>
      <vt:lpstr>4. Valgus koidab...</vt:lpstr>
      <vt:lpstr>5. Töögrupid</vt:lpstr>
      <vt:lpstr>6. Ajakava ja etapid (1/2)</vt:lpstr>
      <vt:lpstr>7. Ühine e-kataloog ESTER</vt:lpstr>
      <vt:lpstr>8. Ajakava ja etapid (2/2)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17. Millennium - Sierra</vt:lpstr>
      <vt:lpstr>18. Täiendavad plaanid</vt:lpstr>
    </vt:vector>
  </TitlesOfParts>
  <Company>AS Maaleht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[PEALKIRI]</dc:title>
  <dc:creator>Tiins</dc:creator>
  <cp:lastModifiedBy>Anneli Sepp</cp:lastModifiedBy>
  <cp:revision>41</cp:revision>
  <dcterms:created xsi:type="dcterms:W3CDTF">2012-06-25T20:41:17Z</dcterms:created>
  <dcterms:modified xsi:type="dcterms:W3CDTF">2014-03-12T14:51:52Z</dcterms:modified>
</cp:coreProperties>
</file>