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76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3" r:id="rId19"/>
    <p:sldId id="272" r:id="rId20"/>
    <p:sldId id="284" r:id="rId21"/>
    <p:sldId id="280" r:id="rId22"/>
    <p:sldId id="273" r:id="rId23"/>
    <p:sldId id="274" r:id="rId24"/>
    <p:sldId id="281" r:id="rId25"/>
    <p:sldId id="275" r:id="rId26"/>
    <p:sldId id="277" r:id="rId27"/>
    <p:sldId id="278" r:id="rId28"/>
    <p:sldId id="279" r:id="rId29"/>
  </p:sldIdLst>
  <p:sldSz cx="9144000" cy="6858000" type="screen4x3"/>
  <p:notesSz cx="6735763" cy="9866313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286" autoAdjust="0"/>
  </p:normalViewPr>
  <p:slideViewPr>
    <p:cSldViewPr>
      <p:cViewPr>
        <p:scale>
          <a:sx n="57" d="100"/>
          <a:sy n="57" d="100"/>
        </p:scale>
        <p:origin x="-3174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8D010-727F-4F68-B754-92FF2CFBF9F9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56506F-559B-4FF4-891E-864A941785F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788522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F387EE-72E6-457F-8B3A-6A20CE0733B9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8725B-EF90-44A0-A154-749727D09FC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74504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8725B-EF90-44A0-A154-749727D09FCD}" type="slidenum">
              <a:rPr lang="et-EE" smtClean="0"/>
              <a:t>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939895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8725B-EF90-44A0-A154-749727D09FCD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67425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8725B-EF90-44A0-A154-749727D09FCD}" type="slidenum">
              <a:rPr lang="et-EE" smtClean="0"/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23977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8725B-EF90-44A0-A154-749727D09FCD}" type="slidenum">
              <a:rPr lang="et-EE" smtClean="0"/>
              <a:t>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63573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8725B-EF90-44A0-A154-749727D09FCD}" type="slidenum">
              <a:rPr lang="et-EE" smtClean="0"/>
              <a:t>10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0397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8725B-EF90-44A0-A154-749727D09FCD}" type="slidenum">
              <a:rPr lang="et-EE" smtClean="0"/>
              <a:t>17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528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37144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2392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13462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3413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93530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74616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45148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8862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1241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779578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41546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83E55-AA61-4E44-95F1-CDC499140EC5}" type="datetimeFigureOut">
              <a:rPr lang="et-EE" smtClean="0"/>
              <a:t>21.04.2015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00A02-9B6E-4740-88DB-5380B0CE914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5276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datacite.ut.ee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datacite@utlib.ee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t-EE" dirty="0"/>
              <a:t>Sissejuhatavalt teaduse toorandmetest ja andmehaldusest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t-EE" dirty="0" smtClean="0">
                <a:solidFill>
                  <a:schemeClr val="tx1"/>
                </a:solidFill>
              </a:rPr>
              <a:t>Lilian Neerut</a:t>
            </a:r>
          </a:p>
          <a:p>
            <a:pPr algn="r"/>
            <a:r>
              <a:rPr lang="et-EE" sz="2000" dirty="0" smtClean="0">
                <a:solidFill>
                  <a:schemeClr val="tx1"/>
                </a:solidFill>
              </a:rPr>
              <a:t>TÜ raamatukogu teadusandmete spetsialist</a:t>
            </a:r>
          </a:p>
          <a:p>
            <a:pPr algn="r"/>
            <a:r>
              <a:rPr lang="et-EE" sz="1600" dirty="0" smtClean="0">
                <a:solidFill>
                  <a:schemeClr val="tx1"/>
                </a:solidFill>
              </a:rPr>
              <a:t>5.03.2015</a:t>
            </a:r>
            <a:endParaRPr lang="et-EE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88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Mis on teadusandmed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400" dirty="0" smtClean="0"/>
              <a:t>Kõikehõlmav definitsioon puudub</a:t>
            </a:r>
          </a:p>
          <a:p>
            <a:r>
              <a:rPr lang="et-EE" sz="2400" dirty="0"/>
              <a:t>D</a:t>
            </a:r>
            <a:r>
              <a:rPr lang="et-EE" sz="2400" dirty="0" smtClean="0"/>
              <a:t>istsipliinist sõltuv</a:t>
            </a:r>
          </a:p>
          <a:p>
            <a:endParaRPr lang="et-EE" dirty="0" smtClean="0"/>
          </a:p>
          <a:p>
            <a:r>
              <a:rPr lang="et-EE" dirty="0" smtClean="0"/>
              <a:t>Kõik andmed, mis on kogutud või loodud teadustöö käigus </a:t>
            </a:r>
          </a:p>
          <a:p>
            <a:r>
              <a:rPr lang="et-EE" dirty="0" smtClean="0"/>
              <a:t>Teadusandmed on teadustöö tulemus ja samas ka teadustööde allikas</a:t>
            </a:r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73801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Teadusandmed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Arvandmed</a:t>
            </a:r>
          </a:p>
          <a:p>
            <a:r>
              <a:rPr lang="et-EE" dirty="0" smtClean="0"/>
              <a:t>Tekstid</a:t>
            </a:r>
          </a:p>
          <a:p>
            <a:r>
              <a:rPr lang="et-EE" dirty="0" smtClean="0"/>
              <a:t>Pildid</a:t>
            </a:r>
          </a:p>
          <a:p>
            <a:r>
              <a:rPr lang="et-EE" dirty="0" smtClean="0"/>
              <a:t>Audiofailid</a:t>
            </a:r>
          </a:p>
          <a:p>
            <a:r>
              <a:rPr lang="et-EE" dirty="0" smtClean="0"/>
              <a:t>Mudelid</a:t>
            </a:r>
          </a:p>
          <a:p>
            <a:r>
              <a:rPr lang="et-EE" dirty="0" smtClean="0"/>
              <a:t>Laboripäevikud</a:t>
            </a:r>
          </a:p>
          <a:p>
            <a:r>
              <a:rPr lang="et-EE" dirty="0" smtClean="0"/>
              <a:t>Programmid</a:t>
            </a:r>
          </a:p>
          <a:p>
            <a:pPr marL="0" indent="0">
              <a:buNone/>
            </a:pPr>
            <a:r>
              <a:rPr lang="et-EE" dirty="0"/>
              <a:t> </a:t>
            </a:r>
            <a:r>
              <a:rPr lang="et-EE" dirty="0" smtClean="0"/>
              <a:t>.....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12776"/>
            <a:ext cx="1728192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941168"/>
            <a:ext cx="1476164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97" y="1268760"/>
            <a:ext cx="1008112" cy="18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42" y="3363886"/>
            <a:ext cx="2702133" cy="1577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08920"/>
            <a:ext cx="151216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552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Mis on teadusandmete haldamine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i="1" dirty="0" smtClean="0"/>
              <a:t>Research Data Management </a:t>
            </a:r>
            <a:r>
              <a:rPr lang="et-EE" dirty="0" smtClean="0"/>
              <a:t>(RDM)</a:t>
            </a:r>
          </a:p>
          <a:p>
            <a:endParaRPr lang="et-EE" i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890" y="2276872"/>
            <a:ext cx="4464496" cy="413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 rot="10800000" flipH="1" flipV="1">
            <a:off x="5888052" y="5720573"/>
            <a:ext cx="30764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1100" dirty="0" smtClean="0"/>
              <a:t>http://ukdataservice.ac.uk/manage-data/lifecycle.aspx</a:t>
            </a:r>
            <a:endParaRPr lang="et-EE" sz="1100" dirty="0"/>
          </a:p>
        </p:txBody>
      </p:sp>
    </p:spTree>
    <p:extLst>
      <p:ext uri="{BB962C8B-B14F-4D97-AF65-F5344CB8AC3E}">
        <p14:creationId xmlns:p14="http://schemas.microsoft.com/office/powerpoint/2010/main" val="371721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Miks on teema aktuaalne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Teaduse tegemine on muutunud</a:t>
            </a:r>
          </a:p>
          <a:p>
            <a:r>
              <a:rPr lang="et-EE" dirty="0" smtClean="0"/>
              <a:t>Andmete kogused kasvanud </a:t>
            </a:r>
          </a:p>
          <a:p>
            <a:r>
              <a:rPr lang="et-EE" dirty="0" smtClean="0"/>
              <a:t>Teadus areneb kiiresti – tuleb olla nähtav</a:t>
            </a:r>
          </a:p>
          <a:p>
            <a:r>
              <a:rPr lang="et-EE" dirty="0" smtClean="0"/>
              <a:t>Tuleb olla kursis</a:t>
            </a:r>
          </a:p>
          <a:p>
            <a:r>
              <a:rPr lang="et-EE" dirty="0" smtClean="0"/>
              <a:t>Dubleerimise vältimine</a:t>
            </a:r>
          </a:p>
          <a:p>
            <a:r>
              <a:rPr lang="et-EE" dirty="0" smtClean="0"/>
              <a:t>Rahastajate nõudmised</a:t>
            </a:r>
          </a:p>
          <a:p>
            <a:pPr marL="0" indent="0">
              <a:buNone/>
            </a:pPr>
            <a:endParaRPr lang="et-EE" dirty="0" smtClean="0"/>
          </a:p>
          <a:p>
            <a:endParaRPr lang="et-EE" dirty="0" smtClean="0"/>
          </a:p>
          <a:p>
            <a:endParaRPr lang="et-EE" dirty="0" smtClean="0"/>
          </a:p>
          <a:p>
            <a:endParaRPr lang="et-EE" dirty="0" smtClean="0"/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83054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Kasu ühiskonnale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Uued teadussaavutused ja avastused</a:t>
            </a:r>
          </a:p>
          <a:p>
            <a:r>
              <a:rPr lang="et-EE" dirty="0" smtClean="0"/>
              <a:t>Ressursside efektiivne kasutamine </a:t>
            </a:r>
          </a:p>
          <a:p>
            <a:r>
              <a:rPr lang="et-EE" dirty="0" smtClean="0"/>
              <a:t>Rahvusvaheline koostöö</a:t>
            </a:r>
          </a:p>
          <a:p>
            <a:pPr algn="ctr"/>
            <a:endParaRPr lang="et-EE" dirty="0"/>
          </a:p>
          <a:p>
            <a:pPr marL="0" indent="0" algn="ctr">
              <a:buNone/>
            </a:pPr>
            <a:r>
              <a:rPr lang="et-EE" dirty="0"/>
              <a:t> </a:t>
            </a:r>
            <a:r>
              <a:rPr lang="et-EE" dirty="0" smtClean="0"/>
              <a:t>Andmeid ei säilitata säilitamise pärast – </a:t>
            </a:r>
          </a:p>
          <a:p>
            <a:pPr marL="0" indent="0" algn="ctr">
              <a:buNone/>
            </a:pPr>
            <a:endParaRPr lang="et-EE" i="1" dirty="0"/>
          </a:p>
          <a:p>
            <a:pPr marL="0" indent="0" algn="ctr">
              <a:buNone/>
            </a:pPr>
            <a:r>
              <a:rPr lang="et-EE" sz="4000" b="1" dirty="0" smtClean="0"/>
              <a:t>taaskasutus</a:t>
            </a:r>
            <a:endParaRPr lang="et-EE" sz="4000" b="1" dirty="0"/>
          </a:p>
        </p:txBody>
      </p:sp>
    </p:spTree>
    <p:extLst>
      <p:ext uri="{BB962C8B-B14F-4D97-AF65-F5344CB8AC3E}">
        <p14:creationId xmlns:p14="http://schemas.microsoft.com/office/powerpoint/2010/main" val="272241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Kasu teadlasele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 smtClean="0"/>
              <a:t>Tunnustus kogu tehtud töö eest</a:t>
            </a:r>
          </a:p>
          <a:p>
            <a:r>
              <a:rPr lang="et-EE" dirty="0" smtClean="0"/>
              <a:t>Andmed on standarditele vastavalt säilitatud ja hooldatud – 70% teadlastest hoiab oma andmeid tööarvutis </a:t>
            </a:r>
          </a:p>
          <a:p>
            <a:r>
              <a:rPr lang="et-EE" dirty="0" smtClean="0"/>
              <a:t>Leiab ise ja leiavad teised</a:t>
            </a:r>
          </a:p>
          <a:p>
            <a:r>
              <a:rPr lang="et-EE" dirty="0" smtClean="0"/>
              <a:t>Väldib ebavajalikke dubleerimisi</a:t>
            </a:r>
          </a:p>
          <a:p>
            <a:r>
              <a:rPr lang="et-EE" dirty="0" smtClean="0"/>
              <a:t>Akadeemilise karjääri areng</a:t>
            </a:r>
          </a:p>
          <a:p>
            <a:r>
              <a:rPr lang="et-EE" dirty="0" smtClean="0"/>
              <a:t>Tulevased positiivsed granditaotlused</a:t>
            </a:r>
          </a:p>
          <a:p>
            <a:r>
              <a:rPr lang="et-EE" dirty="0" smtClean="0"/>
              <a:t>Tsiteeringute kasv</a:t>
            </a:r>
          </a:p>
          <a:p>
            <a:r>
              <a:rPr lang="et-EE" dirty="0" smtClean="0"/>
              <a:t>Uuringute kontrollitavus, tõestatavus</a:t>
            </a:r>
          </a:p>
        </p:txBody>
      </p:sp>
    </p:spTree>
    <p:extLst>
      <p:ext uri="{BB962C8B-B14F-4D97-AF65-F5344CB8AC3E}">
        <p14:creationId xmlns:p14="http://schemas.microsoft.com/office/powerpoint/2010/main" val="301526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Hirmud ja „argumendid“</a:t>
            </a:r>
            <a:endParaRPr lang="et-EE" dirty="0"/>
          </a:p>
        </p:txBody>
      </p:sp>
      <p:sp>
        <p:nvSpPr>
          <p:cNvPr id="5" name="Rectangle 4"/>
          <p:cNvSpPr/>
          <p:nvPr/>
        </p:nvSpPr>
        <p:spPr>
          <a:xfrm>
            <a:off x="2618132" y="3244334"/>
            <a:ext cx="2052165" cy="27238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t-EE" sz="900" dirty="0" smtClean="0"/>
          </a:p>
          <a:p>
            <a:endParaRPr lang="et-EE" sz="900" dirty="0"/>
          </a:p>
          <a:p>
            <a:endParaRPr lang="et-EE" sz="900" dirty="0" smtClean="0"/>
          </a:p>
          <a:p>
            <a:endParaRPr lang="et-EE" sz="900" b="1" dirty="0"/>
          </a:p>
          <a:p>
            <a:endParaRPr lang="et-EE" sz="900" dirty="0" smtClean="0"/>
          </a:p>
          <a:p>
            <a:endParaRPr lang="et-EE" sz="900" dirty="0"/>
          </a:p>
          <a:p>
            <a:endParaRPr lang="et-EE" sz="900" dirty="0" smtClean="0"/>
          </a:p>
          <a:p>
            <a:endParaRPr lang="et-EE" sz="900" dirty="0"/>
          </a:p>
          <a:p>
            <a:endParaRPr lang="et-EE" sz="900" dirty="0" smtClean="0"/>
          </a:p>
          <a:p>
            <a:endParaRPr lang="et-EE" sz="900" dirty="0"/>
          </a:p>
          <a:p>
            <a:endParaRPr lang="et-EE" sz="900" dirty="0" smtClean="0"/>
          </a:p>
          <a:p>
            <a:endParaRPr lang="et-EE" sz="900" dirty="0"/>
          </a:p>
          <a:p>
            <a:endParaRPr lang="et-EE" sz="900" dirty="0" smtClean="0"/>
          </a:p>
          <a:p>
            <a:endParaRPr lang="et-EE" sz="900" dirty="0" smtClean="0"/>
          </a:p>
          <a:p>
            <a:endParaRPr lang="et-EE" sz="900" dirty="0"/>
          </a:p>
          <a:p>
            <a:endParaRPr lang="et-EE" sz="900" dirty="0" smtClean="0"/>
          </a:p>
          <a:p>
            <a:endParaRPr lang="et-EE" sz="900" dirty="0"/>
          </a:p>
          <a:p>
            <a:endParaRPr lang="et-EE" sz="900" dirty="0" smtClean="0"/>
          </a:p>
          <a:p>
            <a:r>
              <a:rPr lang="et-EE" sz="900" dirty="0" smtClean="0"/>
              <a:t>http</a:t>
            </a:r>
            <a:r>
              <a:rPr lang="et-EE" sz="900" dirty="0"/>
              <a:t>://www.open.ac.uk/blogs/the_orb/</a:t>
            </a:r>
          </a:p>
        </p:txBody>
      </p:sp>
      <p:pic>
        <p:nvPicPr>
          <p:cNvPr id="1027" name="Picture 3" descr="C:\Users\Lilian\Desktop\scene-from-the-pas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24744"/>
            <a:ext cx="453650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12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Hirmud ja „argumendid“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t-EE" dirty="0" smtClean="0"/>
              <a:t>Andmete väärkasutus</a:t>
            </a:r>
          </a:p>
          <a:p>
            <a:r>
              <a:rPr lang="et-EE" dirty="0" smtClean="0"/>
              <a:t>Uurimisprojekti käigus ei teki andmed</a:t>
            </a:r>
          </a:p>
          <a:p>
            <a:r>
              <a:rPr lang="et-EE" dirty="0" smtClean="0"/>
              <a:t>Andmete konfidentsiaalsus; ärihuvid</a:t>
            </a:r>
          </a:p>
          <a:p>
            <a:r>
              <a:rPr lang="et-EE" dirty="0" smtClean="0"/>
              <a:t>Andmed ei paku teistele huvi</a:t>
            </a:r>
          </a:p>
          <a:p>
            <a:r>
              <a:rPr lang="et-EE" dirty="0" smtClean="0"/>
              <a:t>Tahan nende andmete põhjal veel publitseerida</a:t>
            </a:r>
          </a:p>
          <a:p>
            <a:r>
              <a:rPr lang="et-EE" dirty="0" smtClean="0"/>
              <a:t>Ajaressurss</a:t>
            </a:r>
          </a:p>
          <a:p>
            <a:r>
              <a:rPr lang="et-EE" dirty="0" smtClean="0"/>
              <a:t>Finatsressurss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51396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Andmehaldusplaan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i="1" dirty="0" smtClean="0"/>
              <a:t>Data Management Plan </a:t>
            </a:r>
            <a:r>
              <a:rPr lang="et-EE" dirty="0" smtClean="0"/>
              <a:t>(DMP)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Dokument, mis kirjeldab, milliseid andmeid projekti jooksul luuakse ja kuidas neid hallatakse.</a:t>
            </a:r>
          </a:p>
          <a:p>
            <a:pPr marL="0" indent="0">
              <a:buNone/>
            </a:pPr>
            <a:r>
              <a:rPr lang="et-EE" dirty="0" smtClean="0"/>
              <a:t>Andmehaldusplaani tuleks täiendada kogu projekti vältel.</a:t>
            </a:r>
          </a:p>
          <a:p>
            <a:pPr marL="0" indent="0">
              <a:buNone/>
            </a:pPr>
            <a:r>
              <a:rPr lang="et-EE" dirty="0" smtClean="0"/>
              <a:t>Horisont 2020 programmis kohustuslik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60162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Repositooriumid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Distsipliinipõhised</a:t>
            </a:r>
          </a:p>
          <a:p>
            <a:r>
              <a:rPr lang="et-EE" dirty="0" smtClean="0"/>
              <a:t>Institutsionaalsed</a:t>
            </a:r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endParaRPr lang="et-EE" sz="1000" dirty="0"/>
          </a:p>
          <a:p>
            <a:pPr marL="0" indent="0">
              <a:buNone/>
            </a:pPr>
            <a:endParaRPr lang="et-EE" sz="1000" dirty="0" smtClean="0"/>
          </a:p>
          <a:p>
            <a:pPr marL="0" indent="0">
              <a:buNone/>
            </a:pPr>
            <a:r>
              <a:rPr lang="et-EE" sz="1000" dirty="0" smtClean="0"/>
              <a:t>http</a:t>
            </a:r>
            <a:r>
              <a:rPr lang="et-EE" sz="1000" dirty="0"/>
              <a:t>://www.st-andrews.ac.uk/libraryblog/2014/05/research-data-repository-pilot-call-for-participation-2/</a:t>
            </a:r>
          </a:p>
        </p:txBody>
      </p:sp>
      <p:pic>
        <p:nvPicPr>
          <p:cNvPr id="2050" name="Picture 2" descr="C:\Users\Lilian\Desktop\RD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52936"/>
            <a:ext cx="554461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48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PlutoF</a:t>
            </a:r>
            <a:endParaRPr lang="et-EE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68760"/>
            <a:ext cx="8229600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089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QsarDB</a:t>
            </a:r>
            <a:endParaRPr lang="et-EE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68760"/>
            <a:ext cx="8229600" cy="48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69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4" y="404664"/>
            <a:ext cx="8256339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404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Repositooriumide registrid</a:t>
            </a:r>
            <a:endParaRPr lang="et-EE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648072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4299427"/>
            <a:ext cx="549592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627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DataCite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t-EE" sz="11200" dirty="0" smtClean="0"/>
              <a:t>DataCite on mittetulunduslik organisatsioon, mille eesmärk on:</a:t>
            </a:r>
          </a:p>
          <a:p>
            <a:pPr lvl="0"/>
            <a:r>
              <a:rPr lang="et-EE" sz="11200" dirty="0"/>
              <a:t>võimaldada ligipääsu teadusandmetele </a:t>
            </a:r>
            <a:r>
              <a:rPr lang="et-EE" sz="11200" dirty="0" smtClean="0"/>
              <a:t>internetis</a:t>
            </a:r>
          </a:p>
          <a:p>
            <a:r>
              <a:rPr lang="et-EE" sz="11200" dirty="0"/>
              <a:t>suurendada uurimistulemuste avaldamisel teadusandmete </a:t>
            </a:r>
            <a:r>
              <a:rPr lang="et-EE" sz="11200" dirty="0" smtClean="0"/>
              <a:t>tsiteeritavust</a:t>
            </a:r>
          </a:p>
          <a:p>
            <a:endParaRPr lang="et-EE" sz="11200" dirty="0" smtClean="0"/>
          </a:p>
          <a:p>
            <a:r>
              <a:rPr lang="et-EE" sz="11200" dirty="0"/>
              <a:t>toetada teadusandmete säilitamist, mis võimaldab nende õigsuse kontrolli ning taaskasutamist </a:t>
            </a:r>
            <a:r>
              <a:rPr lang="et-EE" sz="11200" dirty="0" smtClean="0"/>
              <a:t>teadusuuringutes					</a:t>
            </a:r>
            <a:endParaRPr lang="et-EE" sz="11200" dirty="0"/>
          </a:p>
          <a:p>
            <a:pPr marL="0" indent="0">
              <a:buNone/>
            </a:pPr>
            <a:endParaRPr lang="et-EE" sz="4400" dirty="0" smtClean="0"/>
          </a:p>
          <a:p>
            <a:pPr marL="0" indent="0">
              <a:buNone/>
            </a:pPr>
            <a:r>
              <a:rPr lang="et-EE" sz="4400" dirty="0" smtClean="0"/>
              <a:t>Tiiu </a:t>
            </a:r>
            <a:r>
              <a:rPr lang="et-EE" sz="4400" dirty="0"/>
              <a:t>Tarkpea, DataCite Eesti (http://</a:t>
            </a:r>
            <a:r>
              <a:rPr lang="et-EE" sz="4400" dirty="0" smtClean="0"/>
              <a:t>dspace.utlib.ee/dspace/handle/10062/44126)</a:t>
            </a:r>
            <a:endParaRPr lang="et-EE" sz="44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37112"/>
            <a:ext cx="153352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212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DOI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Digitaalobjekti </a:t>
            </a:r>
            <a:r>
              <a:rPr lang="et-EE" dirty="0"/>
              <a:t>identifikaator </a:t>
            </a:r>
            <a:r>
              <a:rPr lang="et-EE" dirty="0" smtClean="0"/>
              <a:t>- </a:t>
            </a:r>
            <a:r>
              <a:rPr lang="et-EE" i="1" dirty="0" smtClean="0"/>
              <a:t>Digital Object Identifier</a:t>
            </a:r>
          </a:p>
          <a:p>
            <a:pPr marL="0" indent="0">
              <a:buNone/>
            </a:pPr>
            <a:endParaRPr lang="et-EE" i="1" dirty="0"/>
          </a:p>
          <a:p>
            <a:pPr marL="0" indent="0">
              <a:buNone/>
            </a:pPr>
            <a:r>
              <a:rPr lang="et-EE" dirty="0" smtClean="0"/>
              <a:t>DOIga </a:t>
            </a:r>
            <a:r>
              <a:rPr lang="et-EE" dirty="0"/>
              <a:t>varustatud teadusandmed on kergesti leitavad ja lingitavad teiste andmetega</a:t>
            </a:r>
            <a:endParaRPr lang="et-EE" i="1" dirty="0"/>
          </a:p>
          <a:p>
            <a:pPr marL="0" indent="0">
              <a:buNone/>
            </a:pPr>
            <a:endParaRPr lang="et-EE" i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157192"/>
            <a:ext cx="360040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506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77" y="0"/>
            <a:ext cx="8326263" cy="630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780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DataCite Eesti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2014 liitus Tartu Ülikool liitus </a:t>
            </a:r>
            <a:r>
              <a:rPr lang="et-EE" dirty="0"/>
              <a:t>DataCitega: </a:t>
            </a:r>
            <a:r>
              <a:rPr lang="et-EE" dirty="0" smtClean="0"/>
              <a:t>õigus omistada teadusandmetel DOIsid</a:t>
            </a:r>
            <a:endParaRPr lang="et-EE" dirty="0"/>
          </a:p>
          <a:p>
            <a:r>
              <a:rPr lang="et-EE" dirty="0" smtClean="0"/>
              <a:t>2015 loodi DataCite Eesti konsortsium -</a:t>
            </a:r>
          </a:p>
          <a:p>
            <a:pPr marL="0" indent="0">
              <a:buNone/>
            </a:pPr>
            <a:r>
              <a:rPr lang="et-EE" dirty="0" smtClean="0"/>
              <a:t>	TÜ</a:t>
            </a:r>
            <a:r>
              <a:rPr lang="et-EE" dirty="0"/>
              <a:t>, TTÜ, EMÜ, </a:t>
            </a:r>
            <a:r>
              <a:rPr lang="et-EE" dirty="0" smtClean="0"/>
              <a:t>TLÜ</a:t>
            </a:r>
          </a:p>
          <a:p>
            <a:r>
              <a:rPr lang="et-EE" dirty="0" smtClean="0"/>
              <a:t>TÜ raamatukogu on vahendaja andmekeskuste ja DataCite vahel</a:t>
            </a:r>
          </a:p>
          <a:p>
            <a:r>
              <a:rPr lang="et-EE" dirty="0">
                <a:hlinkClick r:id="rId2"/>
              </a:rPr>
              <a:t>http://datacite.ut.ee/</a:t>
            </a:r>
            <a:endParaRPr lang="et-EE" dirty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97926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0648"/>
            <a:ext cx="8352927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852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pPr marL="0" indent="0">
              <a:buNone/>
            </a:pPr>
            <a:r>
              <a:rPr lang="et-EE" sz="1100" dirty="0"/>
              <a:t>Tiiu Tarkpea, DataCite Eesti (http://dspace.utlib.ee/dspace/handle/10062/44126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496944" cy="5363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78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pPr marL="0" indent="0">
              <a:buNone/>
            </a:pPr>
            <a:r>
              <a:rPr lang="et-EE" sz="1100" dirty="0"/>
              <a:t>Tiiu Tarkpea, DataCite Eesti (http://dspace.utlib.ee/dspace/handle/10062/44126</a:t>
            </a:r>
          </a:p>
          <a:p>
            <a:pPr marL="0" indent="0">
              <a:buNone/>
            </a:pPr>
            <a:endParaRPr lang="et-EE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488831" cy="520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14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pPr marL="0" indent="0">
              <a:buNone/>
            </a:pPr>
            <a:r>
              <a:rPr lang="et-EE" sz="1100" dirty="0"/>
              <a:t>Tiiu Tarkpea, DataCite Eesti (http://dspace.utlib.ee/dspace/handle/10062/44126</a:t>
            </a:r>
          </a:p>
          <a:p>
            <a:pPr marL="0" indent="0">
              <a:buNone/>
            </a:pPr>
            <a:endParaRPr lang="et-EE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6632"/>
            <a:ext cx="7632847" cy="524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959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Kontaktid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t-EE" dirty="0">
                <a:solidFill>
                  <a:srgbClr val="39346F"/>
                </a:solidFill>
                <a:latin typeface="Arial"/>
                <a:hlinkClick r:id="rId2"/>
              </a:rPr>
              <a:t>datacite@utlib.ee</a:t>
            </a:r>
            <a:endParaRPr lang="et-EE" dirty="0">
              <a:solidFill>
                <a:srgbClr val="39346F"/>
              </a:solidFill>
              <a:latin typeface="Arial"/>
            </a:endParaRPr>
          </a:p>
          <a:p>
            <a:pPr marL="0" indent="0" algn="ctr">
              <a:buNone/>
            </a:pPr>
            <a:r>
              <a:rPr lang="et-EE" dirty="0"/>
              <a:t/>
            </a:r>
            <a:br>
              <a:rPr lang="et-EE" dirty="0"/>
            </a:br>
            <a:r>
              <a:rPr lang="et-EE" dirty="0">
                <a:latin typeface="Arial"/>
              </a:rPr>
              <a:t>Teenuse administraator: Heiki Epner, heiki.epner@ut.ee, tel. 737 5796</a:t>
            </a:r>
          </a:p>
          <a:p>
            <a:pPr marL="0" indent="0" algn="ctr">
              <a:buNone/>
            </a:pPr>
            <a:r>
              <a:rPr lang="et-EE" dirty="0"/>
              <a:t/>
            </a:r>
            <a:br>
              <a:rPr lang="et-EE" dirty="0"/>
            </a:br>
            <a:r>
              <a:rPr lang="et-EE" dirty="0">
                <a:latin typeface="Arial"/>
              </a:rPr>
              <a:t>Projektijuht: Liisi Lembinen, liisi.lembinen@ut.ee, tel. 737 5700</a:t>
            </a:r>
            <a:endParaRPr lang="et-EE" dirty="0"/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34022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Raamatukogu roll</a:t>
            </a:r>
            <a:endParaRPr lang="et-EE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84784"/>
            <a:ext cx="4680520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627784" y="6093296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1050" dirty="0"/>
              <a:t>http://dataconservancy.org/the-library-matrix</a:t>
            </a:r>
            <a:r>
              <a:rPr lang="et-EE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6988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Eeldused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Süstematiseerimine</a:t>
            </a:r>
          </a:p>
          <a:p>
            <a:r>
              <a:rPr lang="et-EE" dirty="0" smtClean="0"/>
              <a:t>Metaandmete loomine</a:t>
            </a:r>
          </a:p>
          <a:p>
            <a:r>
              <a:rPr lang="et-EE" dirty="0" smtClean="0"/>
              <a:t>Säilitamine</a:t>
            </a:r>
          </a:p>
          <a:p>
            <a:r>
              <a:rPr lang="et-EE" dirty="0" smtClean="0"/>
              <a:t>Repositoorium</a:t>
            </a:r>
          </a:p>
          <a:p>
            <a:r>
              <a:rPr lang="et-EE" dirty="0" smtClean="0"/>
              <a:t>Kontaktid ülikooli teadlaskonnaga</a:t>
            </a:r>
          </a:p>
          <a:p>
            <a:r>
              <a:rPr lang="et-EE" dirty="0" smtClean="0"/>
              <a:t>Koolitused</a:t>
            </a:r>
          </a:p>
          <a:p>
            <a:endParaRPr lang="et-EE" dirty="0" smtClean="0"/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22263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Tulevik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Sügiseks valmib andmehaldusteemaline e-kursus</a:t>
            </a:r>
          </a:p>
          <a:p>
            <a:r>
              <a:rPr lang="et-EE" dirty="0" smtClean="0"/>
              <a:t>Oktoobris </a:t>
            </a:r>
            <a:r>
              <a:rPr lang="et-EE" i="1" dirty="0" smtClean="0"/>
              <a:t>Open Access`i </a:t>
            </a:r>
            <a:r>
              <a:rPr lang="et-EE" dirty="0" smtClean="0"/>
              <a:t>nädala raames teadusandmeteteemaline konverents</a:t>
            </a:r>
          </a:p>
          <a:p>
            <a:r>
              <a:rPr lang="et-EE" dirty="0" smtClean="0"/>
              <a:t>Koostöös ülikooli, HTMi ja ETagiga kujundatakse välja andmehalduspoliitika</a:t>
            </a:r>
          </a:p>
          <a:p>
            <a:r>
              <a:rPr lang="et-EE" dirty="0" smtClean="0"/>
              <a:t>Andmehaldusplaanide näidiste väljatöötamine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86297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t-EE" sz="4800" b="1" dirty="0" smtClean="0"/>
          </a:p>
          <a:p>
            <a:pPr marL="0" indent="0" algn="ctr">
              <a:buNone/>
            </a:pPr>
            <a:r>
              <a:rPr lang="et-EE" sz="4800" b="1" dirty="0" smtClean="0"/>
              <a:t>Aitäh!</a:t>
            </a:r>
          </a:p>
          <a:p>
            <a:pPr marL="0" indent="0" algn="ctr">
              <a:buNone/>
            </a:pPr>
            <a:endParaRPr lang="et-EE" sz="4800" b="1" dirty="0"/>
          </a:p>
          <a:p>
            <a:pPr marL="0" indent="0" algn="ctr">
              <a:buNone/>
            </a:pPr>
            <a:r>
              <a:rPr lang="et-EE" sz="2800" dirty="0"/>
              <a:t>l</a:t>
            </a:r>
            <a:r>
              <a:rPr lang="et-EE" sz="2800" dirty="0" smtClean="0"/>
              <a:t>ilian.neerut@ut.ee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113951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375</Words>
  <Application>Microsoft Office PowerPoint</Application>
  <PresentationFormat>On-screen Show (4:3)</PresentationFormat>
  <Paragraphs>178</Paragraphs>
  <Slides>28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Sissejuhatavalt teaduse toorandmetest ja andmehaldusest</vt:lpstr>
      <vt:lpstr>Mis on teadusandmed</vt:lpstr>
      <vt:lpstr>Teadusandmed</vt:lpstr>
      <vt:lpstr>Mis on teadusandmete haldamine</vt:lpstr>
      <vt:lpstr>Miks on teema aktuaalne</vt:lpstr>
      <vt:lpstr>Kasu ühiskonnale</vt:lpstr>
      <vt:lpstr>Kasu teadlasele</vt:lpstr>
      <vt:lpstr>Hirmud ja „argumendid“</vt:lpstr>
      <vt:lpstr>Hirmud ja „argumendid“</vt:lpstr>
      <vt:lpstr>Andmehaldusplaan</vt:lpstr>
      <vt:lpstr>Repositooriumid</vt:lpstr>
      <vt:lpstr>PlutoF</vt:lpstr>
      <vt:lpstr>QsarDB</vt:lpstr>
      <vt:lpstr>PowerPoint Presentation</vt:lpstr>
      <vt:lpstr>Repositooriumide registrid</vt:lpstr>
      <vt:lpstr>DataCite</vt:lpstr>
      <vt:lpstr>DOI</vt:lpstr>
      <vt:lpstr>PowerPoint Presentation</vt:lpstr>
      <vt:lpstr>DataCite Eesti</vt:lpstr>
      <vt:lpstr>PowerPoint Presentation</vt:lpstr>
      <vt:lpstr>PowerPoint Presentation</vt:lpstr>
      <vt:lpstr>PowerPoint Presentation</vt:lpstr>
      <vt:lpstr>PowerPoint Presentation</vt:lpstr>
      <vt:lpstr>Kontaktid</vt:lpstr>
      <vt:lpstr>Raamatukogu roll</vt:lpstr>
      <vt:lpstr>Eeldused</vt:lpstr>
      <vt:lpstr>Tulevik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Lilian Neerut</dc:creator>
  <cp:lastModifiedBy>Lilian Neerut</cp:lastModifiedBy>
  <cp:revision>106</cp:revision>
  <cp:lastPrinted>2015-03-05T08:43:08Z</cp:lastPrinted>
  <dcterms:created xsi:type="dcterms:W3CDTF">2015-03-02T11:38:18Z</dcterms:created>
  <dcterms:modified xsi:type="dcterms:W3CDTF">2015-04-21T07:01:04Z</dcterms:modified>
</cp:coreProperties>
</file>