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2" charset="0"/>
      </a:defRPr>
    </a:lvl1pPr>
    <a:lvl2pPr marL="742950" indent="-28575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2" charset="0"/>
      </a:defRPr>
    </a:lvl2pPr>
    <a:lvl3pPr marL="1143000" indent="-228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2" charset="0"/>
      </a:defRPr>
    </a:lvl3pPr>
    <a:lvl4pPr marL="1600200" indent="-228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2" charset="0"/>
      </a:defRPr>
    </a:lvl4pPr>
    <a:lvl5pPr marL="2057400" indent="-228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2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2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2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2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2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t-EE" altLang="et-EE" smtClean="0"/>
          </a:p>
        </p:txBody>
      </p:sp>
    </p:spTree>
    <p:extLst>
      <p:ext uri="{BB962C8B-B14F-4D97-AF65-F5344CB8AC3E}">
        <p14:creationId xmlns:p14="http://schemas.microsoft.com/office/powerpoint/2010/main" val="27119018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0" y="695325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0571DE3-4F80-4246-B841-200977DA1A32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812480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838DF4C-B812-437E-B3C6-D11AB48DC2E4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2415013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D7A02A9-91AC-4755-A22C-74AA6BC1F5C6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1342324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19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5425" cy="4519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7F31310-0257-4B43-BACD-A02CCB97A1D4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342913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E1ED193-59EC-4A6B-8506-2B40C9FEFD24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3445064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7DE0249-86C6-452D-B6E2-5800641446B5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1502497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039867B-3C8D-491F-84B0-93C6C58E049F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3010422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88A92E8-7BE4-403F-9AD2-50ECA3348C0D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63663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7C11893-787B-4C78-87B7-DCD493B3CB98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7996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3A99882-A576-4068-A276-028D66A82E15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3022551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4638" y="128588"/>
            <a:ext cx="2055812" cy="5991225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5038" cy="5991225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08DC034-0D05-4D9C-934E-A4DF4204ACE1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39252414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handatud paigu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3250" cy="1428750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27250" cy="469900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89250" cy="469900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27250" cy="469900"/>
          </a:xfrm>
        </p:spPr>
        <p:txBody>
          <a:bodyPr/>
          <a:lstStyle>
            <a:lvl1pPr>
              <a:defRPr/>
            </a:lvl1pPr>
          </a:lstStyle>
          <a:p>
            <a:fld id="{E0AC9064-27FD-43AB-97E3-A2A558933634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2248695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32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3250" cy="451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Click to edit the outline text format</a:t>
            </a:r>
          </a:p>
          <a:p>
            <a:pPr lvl="1"/>
            <a:r>
              <a:rPr lang="en-GB" altLang="et-EE" smtClean="0"/>
              <a:t>Second Outline Level</a:t>
            </a:r>
          </a:p>
          <a:p>
            <a:pPr lvl="2"/>
            <a:r>
              <a:rPr lang="en-GB" altLang="et-EE" smtClean="0"/>
              <a:t>Third Outline Level</a:t>
            </a:r>
          </a:p>
          <a:p>
            <a:pPr lvl="3"/>
            <a:r>
              <a:rPr lang="en-GB" altLang="et-EE" smtClean="0"/>
              <a:t>Fourth Outline Level</a:t>
            </a:r>
          </a:p>
          <a:p>
            <a:pPr lvl="4"/>
            <a:r>
              <a:rPr lang="en-GB" altLang="et-EE" smtClean="0"/>
              <a:t>Fifth Outline Level</a:t>
            </a:r>
          </a:p>
          <a:p>
            <a:pPr lvl="4"/>
            <a:r>
              <a:rPr lang="en-GB" altLang="et-EE" smtClean="0"/>
              <a:t>Sixth Outline Level</a:t>
            </a:r>
          </a:p>
          <a:p>
            <a:pPr lvl="4"/>
            <a:r>
              <a:rPr lang="en-GB" altLang="et-EE" smtClean="0"/>
              <a:t>Seventh Outline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2725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en-GB" altLang="et-EE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8925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en-GB" altLang="et-E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725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F8290421-C10F-4195-9724-3A2AB9262921}" type="slidenum">
              <a:rPr lang="en-GB" altLang="et-EE"/>
              <a:pPr/>
              <a:t>‹#›</a:t>
            </a:fld>
            <a:endParaRPr lang="en-GB" alt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Lucida Sans Unicode" pitchFamily="32" charset="0"/>
        </a:defRPr>
      </a:lvl2pPr>
      <a:lvl3pPr marL="1143000" indent="-228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Lucida Sans Unicode" pitchFamily="32" charset="0"/>
        </a:defRPr>
      </a:lvl3pPr>
      <a:lvl4pPr marL="1600200" indent="-228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Lucida Sans Unicode" pitchFamily="32" charset="0"/>
        </a:defRPr>
      </a:lvl4pPr>
      <a:lvl5pPr marL="2057400" indent="-228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Lucida Sans Unicode" pitchFamily="32" charset="0"/>
        </a:defRPr>
      </a:lvl5pPr>
      <a:lvl6pPr marL="2514600" indent="-228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Lucida Sans Unicode" pitchFamily="32" charset="0"/>
        </a:defRPr>
      </a:lvl6pPr>
      <a:lvl7pPr marL="2971800" indent="-228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Lucida Sans Unicode" pitchFamily="32" charset="0"/>
        </a:defRPr>
      </a:lvl7pPr>
      <a:lvl8pPr marL="3429000" indent="-228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Lucida Sans Unicode" pitchFamily="32" charset="0"/>
        </a:defRPr>
      </a:lvl8pPr>
      <a:lvl9pPr marL="3886200" indent="-228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Lucida Sans Unicode" pitchFamily="32" charset="0"/>
        </a:defRPr>
      </a:lvl9pPr>
    </p:titleStyle>
    <p:bodyStyle>
      <a:lvl1pPr marL="342900" indent="-342900" algn="l" defTabSz="449263" rtl="0" fontAlgn="base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755650" y="2995613"/>
            <a:ext cx="7772400" cy="141922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t-EE" altLang="et-EE"/>
              <a:t>    Mälumobilisatsioon -  </a:t>
            </a:r>
            <a:br>
              <a:rPr lang="et-EE" altLang="et-EE"/>
            </a:br>
            <a:r>
              <a:rPr lang="et-EE" altLang="et-EE"/>
              <a:t>100 aastat ilmasõjast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403350" y="4481513"/>
            <a:ext cx="6400800" cy="1754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marL="0" indent="0"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et-EE" altLang="et-EE"/>
              <a:t>Liisi Taimre</a:t>
            </a:r>
          </a:p>
          <a:p>
            <a:pPr marL="0" indent="0"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et-EE" altLang="et-EE"/>
              <a:t>Rahvusarhiivi turundusjuht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8013" cy="1433512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t-EE" altLang="et-EE"/>
              <a:t>I maailmasõda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1600200"/>
            <a:ext cx="2881312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3600" y="2519363"/>
            <a:ext cx="4014788" cy="3605212"/>
          </a:xfrm>
          <a:ln/>
        </p:spPr>
        <p:txBody>
          <a:bodyPr/>
          <a:lstStyle/>
          <a:p>
            <a:pPr marL="336550" indent="-336550">
              <a:buFont typeface="Arial" charset="0"/>
              <a:buChar char="•"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t-EE" altLang="et-EE" sz="3200"/>
              <a:t>65 miljonit sõdurit rindel</a:t>
            </a:r>
          </a:p>
          <a:p>
            <a:pPr marL="336550" indent="-336550">
              <a:buFont typeface="Arial" charset="0"/>
              <a:buChar char="•"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t-EE" altLang="et-EE" sz="3200"/>
              <a:t>15 miljonit inimest surnud</a:t>
            </a:r>
          </a:p>
          <a:p>
            <a:pPr marL="336550" indent="-336550">
              <a:buFont typeface="Arial" charset="0"/>
              <a:buChar char="•"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t-EE" altLang="et-EE" sz="3200"/>
              <a:t>20 miljonit inimest haavatud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36563" y="6278563"/>
            <a:ext cx="4171950" cy="34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/>
              <a:t>Sõdurid idarindel. Wikimedia Commons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287338"/>
            <a:ext cx="6288088" cy="232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735263"/>
            <a:ext cx="8639175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31800" y="6278563"/>
            <a:ext cx="5121275" cy="34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 b="1"/>
              <a:t>www.nationalarchives.gov.uk/first-world-war/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2447925"/>
            <a:ext cx="3600450" cy="3157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877888"/>
            <a:ext cx="3155950" cy="452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92163" y="5903913"/>
            <a:ext cx="3371850" cy="34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 b="1"/>
              <a:t>www.europeana1914-1918.eu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903913" y="5832475"/>
            <a:ext cx="1736725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 b="1"/>
              <a:t>www.1914.org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3" y="41275"/>
            <a:ext cx="5559425" cy="312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47700" y="2952750"/>
            <a:ext cx="4319588" cy="345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4313" indent="-214313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SzPct val="45000"/>
              <a:buFont typeface="StarSymbol" charset="0"/>
              <a:buChar char="●"/>
            </a:pPr>
            <a:r>
              <a:rPr lang="et-EE" altLang="et-EE" sz="2200"/>
              <a:t>Kodurinne - mis juhtus </a:t>
            </a:r>
          </a:p>
          <a:p>
            <a:pPr marL="215900">
              <a:buClrTx/>
              <a:buSzPct val="45000"/>
              <a:buFontTx/>
              <a:buNone/>
            </a:pPr>
            <a:r>
              <a:rPr lang="et-EE" altLang="et-EE" sz="2200"/>
              <a:t>I maailmasõja ajal Sinu ukse all</a:t>
            </a:r>
          </a:p>
          <a:p>
            <a:pPr marL="215900">
              <a:buClrTx/>
              <a:buSzPct val="45000"/>
              <a:buFontTx/>
              <a:buNone/>
            </a:pPr>
            <a:endParaRPr lang="et-EE" altLang="et-EE" sz="2200"/>
          </a:p>
          <a:p>
            <a:pPr>
              <a:buSzPct val="45000"/>
              <a:buFont typeface="StarSymbol" charset="0"/>
              <a:buChar char="●"/>
            </a:pPr>
            <a:r>
              <a:rPr lang="et-EE" altLang="et-EE" sz="2200"/>
              <a:t>I maailmasõja hävitav mõju spordile ja naiste jalgpalli tõus</a:t>
            </a:r>
          </a:p>
          <a:p>
            <a:pPr marL="215900">
              <a:buClrTx/>
              <a:buSzPct val="45000"/>
              <a:buFontTx/>
              <a:buNone/>
            </a:pPr>
            <a:endParaRPr lang="et-EE" altLang="et-EE" sz="2200"/>
          </a:p>
          <a:p>
            <a:pPr>
              <a:buSzPct val="45000"/>
              <a:buFont typeface="StarSymbol" charset="0"/>
              <a:buChar char="●"/>
            </a:pPr>
            <a:r>
              <a:rPr lang="et-EE" altLang="et-EE" sz="2200"/>
              <a:t>Sõdurite lood</a:t>
            </a:r>
          </a:p>
          <a:p>
            <a:pPr marL="215900">
              <a:buClrTx/>
              <a:buSzPct val="45000"/>
              <a:buFontTx/>
              <a:buNone/>
            </a:pPr>
            <a:endParaRPr lang="et-EE" altLang="et-EE" sz="2200"/>
          </a:p>
          <a:p>
            <a:pPr>
              <a:buSzPct val="45000"/>
              <a:buFont typeface="StarSymbol" charset="0"/>
              <a:buChar char="●"/>
            </a:pPr>
            <a:r>
              <a:rPr lang="et-EE" altLang="et-EE" sz="2200"/>
              <a:t>Loomad I maailmasõjas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0" y="2876550"/>
            <a:ext cx="3459163" cy="3459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1816100"/>
            <a:ext cx="8207375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47738" y="5111750"/>
            <a:ext cx="8701087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 sz="4000"/>
              <a:t>www.livesofthefirstworldwar.org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08063" y="4319588"/>
            <a:ext cx="7920037" cy="116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 sz="4000"/>
              <a:t>Help to reveal 8 milion stories!</a:t>
            </a:r>
          </a:p>
          <a:p>
            <a:pPr>
              <a:buClrTx/>
              <a:buFontTx/>
              <a:buNone/>
            </a:pPr>
            <a:endParaRPr lang="et-EE" altLang="et-EE" b="1"/>
          </a:p>
          <a:p>
            <a:pPr>
              <a:buClrTx/>
              <a:buFontTx/>
              <a:buNone/>
            </a:pPr>
            <a:endParaRPr lang="et-EE" altLang="et-EE" b="1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95275"/>
            <a:ext cx="8226425" cy="143192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t-EE" altLang="et-EE"/>
              <a:t>Kogumiskampaania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6425" cy="143192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t-EE" altLang="et-EE"/>
              <a:t>Ühisloomekampaania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3600450"/>
            <a:ext cx="8910637" cy="241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062163" y="1944688"/>
            <a:ext cx="5715000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t-EE" altLang="et-EE" sz="4000"/>
              <a:t>Operation War Diary – </a:t>
            </a:r>
          </a:p>
          <a:p>
            <a:pPr algn="ctr">
              <a:buClrTx/>
              <a:buFontTx/>
              <a:buNone/>
            </a:pPr>
            <a:r>
              <a:rPr lang="et-EE" altLang="et-EE" sz="4000"/>
              <a:t>your archive needs you!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1079500"/>
            <a:ext cx="879157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60338" y="5040313"/>
            <a:ext cx="4806950" cy="34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/>
              <a:t>Richard Carline.1918 – Imperial War Museum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119063"/>
            <a:ext cx="5072063" cy="657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6191250" y="6191250"/>
            <a:ext cx="2413000" cy="34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/>
              <a:t>Imperial War Museum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766763"/>
            <a:ext cx="7302500" cy="554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019175" y="6408738"/>
            <a:ext cx="5100638" cy="34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/>
              <a:t>Jahuveski töölised 1918 – Imperial War Museum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6425" cy="143192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t-EE" altLang="et-EE"/>
              <a:t>Esimene maailmasõda ja Eesti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1579563"/>
            <a:ext cx="4014787" cy="295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2013" y="1600200"/>
            <a:ext cx="4014787" cy="4522788"/>
          </a:xfrm>
          <a:ln/>
        </p:spPr>
        <p:txBody>
          <a:bodyPr/>
          <a:lstStyle/>
          <a:p>
            <a:pPr marL="557213" indent="-557213">
              <a:buSzPct val="45000"/>
              <a:buFont typeface="StarSymbol" charset="0"/>
              <a:buChar char="●"/>
              <a:tabLst>
                <a:tab pos="5572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</a:pPr>
            <a:r>
              <a:rPr lang="et-EE" altLang="et-EE" sz="3200"/>
              <a:t>100 000 mobiliseeritut</a:t>
            </a:r>
          </a:p>
          <a:p>
            <a:pPr marL="557213" indent="-557213">
              <a:buSzPct val="45000"/>
              <a:buFont typeface="StarSymbol" charset="0"/>
              <a:buChar char="●"/>
              <a:tabLst>
                <a:tab pos="5572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</a:pPr>
            <a:r>
              <a:rPr lang="et-EE" altLang="et-EE" sz="3200"/>
              <a:t>Aktiivne tegevus kodurindel</a:t>
            </a:r>
          </a:p>
          <a:p>
            <a:pPr marL="558800" indent="-555625">
              <a:buClrTx/>
              <a:buSzPct val="45000"/>
              <a:buFontTx/>
              <a:buNone/>
              <a:tabLst>
                <a:tab pos="5572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</a:pPr>
            <a:endParaRPr lang="et-EE" altLang="et-EE" sz="3200"/>
          </a:p>
          <a:p>
            <a:pPr marL="557213" indent="-557213">
              <a:buSzPct val="45000"/>
              <a:buFont typeface="StarSymbol" charset="0"/>
              <a:buChar char="●"/>
              <a:tabLst>
                <a:tab pos="5572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</a:pPr>
            <a:r>
              <a:rPr lang="et-EE" altLang="et-EE" sz="3200"/>
              <a:t>1918. aasta tähendus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87338" y="4895850"/>
            <a:ext cx="4421187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5pPr>
            <a:lvl6pPr marL="25146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6pPr>
            <a:lvl7pPr marL="29718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7pPr>
            <a:lvl8pPr marL="34290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8pPr>
            <a:lvl9pPr marL="3886200" indent="-228600"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Lucida Sans Unicode" pitchFamily="32" charset="0"/>
              </a:defRPr>
            </a:lvl9pPr>
          </a:lstStyle>
          <a:p>
            <a:pPr>
              <a:buClrTx/>
              <a:buFontTx/>
              <a:buNone/>
            </a:pPr>
            <a:r>
              <a:rPr lang="et-EE" altLang="et-EE"/>
              <a:t>Tsaariarmee sõdurid ja meditsiiniõed.</a:t>
            </a:r>
          </a:p>
          <a:p>
            <a:pPr>
              <a:buClrTx/>
              <a:buFontTx/>
              <a:buNone/>
            </a:pPr>
            <a:r>
              <a:rPr lang="et-EE" altLang="et-EE"/>
              <a:t> AM F 32774, Eesti Ajaloomuuseum, http://www.muis.ee/museaalview/1424688</a:t>
            </a:r>
          </a:p>
          <a:p>
            <a:pPr>
              <a:buClrTx/>
              <a:buFontTx/>
              <a:buNone/>
            </a:pPr>
            <a:endParaRPr lang="et-EE" altLang="et-EE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6425" cy="143192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t-EE" altLang="et-EE"/>
              <a:t>www.1914.ee?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marL="557213" indent="-557213">
              <a:buSzPct val="45000"/>
              <a:buFont typeface="StarSymbol" charset="0"/>
              <a:buChar char="●"/>
              <a:tabLst>
                <a:tab pos="5572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</a:pPr>
            <a:r>
              <a:rPr lang="et-EE" altLang="et-EE" sz="4000"/>
              <a:t>Koondada infot teemaürituste kohta</a:t>
            </a:r>
          </a:p>
          <a:p>
            <a:pPr marL="557213" indent="-557213">
              <a:buSzPct val="45000"/>
              <a:buFont typeface="StarSymbol" charset="0"/>
              <a:buChar char="●"/>
              <a:tabLst>
                <a:tab pos="5572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</a:pPr>
            <a:r>
              <a:rPr lang="et-EE" altLang="et-EE" sz="4000"/>
              <a:t>Pakkuda platvormi ühisloome ja kogumiskampaaniatele</a:t>
            </a:r>
          </a:p>
          <a:p>
            <a:pPr marL="557213" indent="-557213">
              <a:buSzPct val="45000"/>
              <a:buFont typeface="StarSymbol" charset="0"/>
              <a:buChar char="●"/>
              <a:tabLst>
                <a:tab pos="5572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</a:pPr>
            <a:r>
              <a:rPr lang="et-EE" altLang="et-EE" sz="4000"/>
              <a:t>Tutvustada Eesti mäluasutustes leiduvat esimese maailmasõjaga seotud pärandit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arkvarakomplekti Office kujundus">
  <a:themeElements>
    <a:clrScheme name="Tarkvarakomplekti Office kujund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arkvarakomplekti Office kujundus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et-E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et-E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pitchFamily="32" charset="0"/>
          </a:defRPr>
        </a:defPPr>
      </a:lstStyle>
    </a:lnDef>
  </a:objectDefaults>
  <a:extraClrSchemeLst>
    <a:extraClrScheme>
      <a:clrScheme name="Tarkvarakomplekti Office kujund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rkvarakomplekti Office kujundu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arkvarakomplekti Office kujundu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rkvarakomplekti Office kujundu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rkvarakomplekti Office kujundu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rkvarakomplekti Office kujundu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rkvarakomplekti Office kujundu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arkvarakomplekti Office kujundu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138</Words>
  <Application>Microsoft Office PowerPoint</Application>
  <PresentationFormat>Ekraaniseanss (4:3)</PresentationFormat>
  <Paragraphs>39</Paragraphs>
  <Slides>12</Slides>
  <Notes>12</Notes>
  <HiddenSlides>0</HiddenSlides>
  <MMClips>0</MMClips>
  <ScaleCrop>false</ScaleCrop>
  <HeadingPairs>
    <vt:vector size="6" baseType="variant">
      <vt:variant>
        <vt:lpstr>Kasutatud fondid</vt:lpstr>
      </vt:variant>
      <vt:variant>
        <vt:i4>4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12</vt:i4>
      </vt:variant>
    </vt:vector>
  </HeadingPairs>
  <TitlesOfParts>
    <vt:vector size="17" baseType="lpstr">
      <vt:lpstr>Times New Roman</vt:lpstr>
      <vt:lpstr>Arial</vt:lpstr>
      <vt:lpstr>Lucida Sans Unicode</vt:lpstr>
      <vt:lpstr>StarSymbol</vt:lpstr>
      <vt:lpstr>Tarkvarakomplekti Office kujundus</vt:lpstr>
      <vt:lpstr>    Mälumobilisatsioon -   100 aastat ilmasõjast</vt:lpstr>
      <vt:lpstr>I maailmasõda</vt:lpstr>
      <vt:lpstr>PowerPointi esitlus</vt:lpstr>
      <vt:lpstr>PowerPointi esitlus</vt:lpstr>
      <vt:lpstr>PowerPointi esitlus</vt:lpstr>
      <vt:lpstr>Kogumiskampaania</vt:lpstr>
      <vt:lpstr>Ühisloomekampaania</vt:lpstr>
      <vt:lpstr>PowerPointi esitlus</vt:lpstr>
      <vt:lpstr>PowerPointi esitlus</vt:lpstr>
      <vt:lpstr>PowerPointi esitlus</vt:lpstr>
      <vt:lpstr>Esimene maailmasõda ja Eesti</vt:lpstr>
      <vt:lpstr>www.1914.ee?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Anneli Sepp</cp:lastModifiedBy>
  <cp:revision>9</cp:revision>
  <cp:lastPrinted>1601-01-01T00:00:00Z</cp:lastPrinted>
  <dcterms:created xsi:type="dcterms:W3CDTF">1601-01-01T00:00:00Z</dcterms:created>
  <dcterms:modified xsi:type="dcterms:W3CDTF">2014-03-12T14:53:45Z</dcterms:modified>
</cp:coreProperties>
</file>