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6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7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8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9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0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11.xml" ContentType="application/vnd.openxmlformats-officedocument.them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969" r:id="rId4"/>
    <p:sldMasterId id="2147483997" r:id="rId5"/>
    <p:sldMasterId id="2147484017" r:id="rId6"/>
    <p:sldMasterId id="2147484039" r:id="rId7"/>
    <p:sldMasterId id="2147484059" r:id="rId8"/>
    <p:sldMasterId id="2147484080" r:id="rId9"/>
    <p:sldMasterId id="2147484112" r:id="rId10"/>
    <p:sldMasterId id="2147484117" r:id="rId11"/>
    <p:sldMasterId id="2147484137" r:id="rId12"/>
    <p:sldMasterId id="2147484144" r:id="rId13"/>
    <p:sldMasterId id="2147484148" r:id="rId14"/>
    <p:sldMasterId id="2147484163" r:id="rId15"/>
  </p:sldMasterIdLst>
  <p:notesMasterIdLst>
    <p:notesMasterId r:id="rId45"/>
  </p:notesMasterIdLst>
  <p:handoutMasterIdLst>
    <p:handoutMasterId r:id="rId46"/>
  </p:handoutMasterIdLst>
  <p:sldIdLst>
    <p:sldId id="256" r:id="rId16"/>
    <p:sldId id="378" r:id="rId17"/>
    <p:sldId id="380" r:id="rId18"/>
    <p:sldId id="383" r:id="rId19"/>
    <p:sldId id="395" r:id="rId20"/>
    <p:sldId id="387" r:id="rId21"/>
    <p:sldId id="351" r:id="rId22"/>
    <p:sldId id="391" r:id="rId23"/>
    <p:sldId id="397" r:id="rId24"/>
    <p:sldId id="398" r:id="rId25"/>
    <p:sldId id="392" r:id="rId26"/>
    <p:sldId id="369" r:id="rId27"/>
    <p:sldId id="396" r:id="rId28"/>
    <p:sldId id="388" r:id="rId29"/>
    <p:sldId id="393" r:id="rId30"/>
    <p:sldId id="373" r:id="rId31"/>
    <p:sldId id="276" r:id="rId32"/>
    <p:sldId id="358" r:id="rId33"/>
    <p:sldId id="363" r:id="rId34"/>
    <p:sldId id="372" r:id="rId35"/>
    <p:sldId id="365" r:id="rId36"/>
    <p:sldId id="366" r:id="rId37"/>
    <p:sldId id="367" r:id="rId38"/>
    <p:sldId id="368" r:id="rId39"/>
    <p:sldId id="370" r:id="rId40"/>
    <p:sldId id="375" r:id="rId41"/>
    <p:sldId id="394" r:id="rId42"/>
    <p:sldId id="374" r:id="rId43"/>
    <p:sldId id="377" r:id="rId44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.Cover Slides" id="{3B25141A-053B-9A41-8A26-A11631E4BA8E}">
          <p14:sldIdLst>
            <p14:sldId id="256"/>
            <p14:sldId id="378"/>
            <p14:sldId id="380"/>
            <p14:sldId id="383"/>
            <p14:sldId id="395"/>
            <p14:sldId id="387"/>
            <p14:sldId id="351"/>
            <p14:sldId id="391"/>
            <p14:sldId id="397"/>
            <p14:sldId id="398"/>
            <p14:sldId id="392"/>
            <p14:sldId id="369"/>
            <p14:sldId id="396"/>
            <p14:sldId id="388"/>
            <p14:sldId id="393"/>
            <p14:sldId id="373"/>
            <p14:sldId id="276"/>
            <p14:sldId id="358"/>
            <p14:sldId id="363"/>
            <p14:sldId id="372"/>
            <p14:sldId id="365"/>
            <p14:sldId id="366"/>
            <p14:sldId id="367"/>
            <p14:sldId id="368"/>
            <p14:sldId id="370"/>
            <p14:sldId id="375"/>
            <p14:sldId id="394"/>
            <p14:sldId id="374"/>
            <p14:sldId id="37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4646"/>
    <a:srgbClr val="FFFFFF"/>
    <a:srgbClr val="15A27B"/>
    <a:srgbClr val="D9D9D9"/>
    <a:srgbClr val="FCFCFC"/>
    <a:srgbClr val="0B3658"/>
    <a:srgbClr val="08476B"/>
    <a:srgbClr val="FF5050"/>
    <a:srgbClr val="B20000"/>
    <a:srgbClr val="4D65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9" autoAdjust="0"/>
    <p:restoredTop sz="94737" autoAdjust="0"/>
  </p:normalViewPr>
  <p:slideViewPr>
    <p:cSldViewPr snapToGrid="0" snapToObjects="1">
      <p:cViewPr varScale="1">
        <p:scale>
          <a:sx n="70" d="100"/>
          <a:sy n="70" d="100"/>
        </p:scale>
        <p:origin x="1440" y="72"/>
      </p:cViewPr>
      <p:guideLst>
        <p:guide orient="horz" pos="2160"/>
        <p:guide pos="29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09" d="100"/>
          <a:sy n="109" d="100"/>
        </p:scale>
        <p:origin x="4152" y="200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9-01T13:15:32.043" idx="5">
    <p:pos x="10" y="10"/>
    <p:text>Please change to your picture and contacts!</p:text>
    <p:extLst>
      <p:ext uri="{C676402C-5697-4E1C-873F-D02D1690AC5C}">
        <p15:threadingInfo xmlns:p15="http://schemas.microsoft.com/office/powerpoint/2012/main" timeZoneBias="-18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8" y="2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44BCEEC-C109-4D68-9850-88294B0CC52C}" type="datetime1">
              <a:rPr lang="et-EE"/>
              <a:pPr/>
              <a:t>15.03.2016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3477E7-AFBC-486C-94EB-2C34529AC6A9}" type="slidenum">
              <a:rPr lang="et-EE"/>
              <a:pPr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730214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8" y="2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22294B-6D2C-4F1E-9036-46B6EE2F50D1}" type="datetime1">
              <a:rPr lang="en-US"/>
              <a:pPr/>
              <a:t>3/15/2016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9430091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8" y="9430091"/>
            <a:ext cx="2945659" cy="4964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CA953D5-4D38-46D6-B69A-47EBFD70CD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4930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4136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05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71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84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015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942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04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366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1765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7468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95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1528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71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A953D5-4D38-46D6-B69A-47EBFD70CD69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588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themeOverride" Target="../theme/themeOverride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themeOverride" Target="../theme/themeOverride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9"/>
            <a:ext cx="8424000" cy="4833297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29849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4838398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1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617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0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7"/>
            <a:ext cx="4179600" cy="5669327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3214126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3365216" y="4118639"/>
            <a:ext cx="3226915" cy="814033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GB" sz="1700" dirty="0" smtClean="0">
                <a:solidFill>
                  <a:schemeClr val="tx1"/>
                </a:solidFill>
              </a:rPr>
              <a:t>WE HELP YOU TO BE SECURE AND EFFICIENT.</a:t>
            </a:r>
            <a:endParaRPr lang="en-GB" sz="1700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-3365216" y="5004727"/>
            <a:ext cx="6466587" cy="844810"/>
            <a:chOff x="5899216" y="3635855"/>
            <a:chExt cx="8755569" cy="1143847"/>
          </a:xfrm>
        </p:grpSpPr>
        <p:sp>
          <p:nvSpPr>
            <p:cNvPr id="18" name="Rectangle 17"/>
            <p:cNvSpPr/>
            <p:nvPr/>
          </p:nvSpPr>
          <p:spPr>
            <a:xfrm>
              <a:off x="5899216" y="3635855"/>
              <a:ext cx="4346599" cy="114384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lIns="144000" tIns="144000" rIns="144000" bIns="144000">
              <a:spAutoFit/>
            </a:bodyPr>
            <a:lstStyle/>
            <a:p>
              <a:pPr eaLnBrk="1" hangingPunct="1"/>
              <a:r>
                <a:rPr lang="ro-RO" sz="1800" dirty="0">
                  <a:solidFill>
                    <a:schemeClr val="bg2"/>
                  </a:solidFill>
                </a:rPr>
                <a:t>For more, visit </a:t>
              </a:r>
            </a:p>
            <a:p>
              <a:pPr eaLnBrk="1" hangingPunct="1"/>
              <a:r>
                <a:rPr lang="ro-RO" sz="1800" dirty="0">
                  <a:solidFill>
                    <a:schemeClr val="bg2"/>
                  </a:solidFill>
                </a:rPr>
                <a:t>www.hansab.com</a:t>
              </a:r>
            </a:p>
          </p:txBody>
        </p:sp>
        <p:pic>
          <p:nvPicPr>
            <p:cNvPr id="19" name="Picture 18" descr="linkedin1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5722" y="3913944"/>
              <a:ext cx="612000" cy="611999"/>
            </a:xfrm>
            <a:prstGeom prst="rect">
              <a:avLst/>
            </a:prstGeom>
          </p:spPr>
        </p:pic>
        <p:pic>
          <p:nvPicPr>
            <p:cNvPr id="20" name="Picture 19" descr="facebook29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2786" y="3913946"/>
              <a:ext cx="611999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3327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and lif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200" y="1844677"/>
            <a:ext cx="7067550" cy="4537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69193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61168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ox_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399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3974399"/>
          </a:xfrm>
          <a:solidFill>
            <a:schemeClr val="accent2"/>
          </a:solidFill>
          <a:ln>
            <a:noFill/>
          </a:ln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15511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378143" y="989174"/>
            <a:ext cx="1288732" cy="710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826" y="620713"/>
            <a:ext cx="7886700" cy="29197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1800" b="0" kern="1200" cap="all" spc="-80" baseline="0" dirty="0">
                <a:solidFill>
                  <a:schemeClr val="tx1"/>
                </a:solidFill>
                <a:latin typeface="Helvetica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377826" y="6142258"/>
            <a:ext cx="8424956" cy="0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 userDrawn="1"/>
        </p:nvSpPr>
        <p:spPr bwMode="auto">
          <a:xfrm>
            <a:off x="9458805" y="620711"/>
            <a:ext cx="1905107" cy="3603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latinLnBrk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ea typeface="ＭＳ Ｐゴシック" pitchFamily="108" charset="-128"/>
              </a:rPr>
              <a:t>*grid</a:t>
            </a:r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-2026738" y="-1"/>
            <a:ext cx="1905107" cy="6207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latinLnBrk="0">
              <a:lnSpc>
                <a:spcPct val="100000"/>
              </a:lnSpc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ea typeface="ＭＳ Ｐゴシック" pitchFamily="108" charset="-128"/>
            </a:endParaRPr>
          </a:p>
        </p:txBody>
      </p:sp>
      <p:sp>
        <p:nvSpPr>
          <p:cNvPr id="19" name="Rectangle 18"/>
          <p:cNvSpPr/>
          <p:nvPr userDrawn="1"/>
        </p:nvSpPr>
        <p:spPr bwMode="auto">
          <a:xfrm>
            <a:off x="9458805" y="6498000"/>
            <a:ext cx="1905107" cy="36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20" name="Rectangle 19"/>
          <p:cNvSpPr/>
          <p:nvPr userDrawn="1"/>
        </p:nvSpPr>
        <p:spPr bwMode="auto">
          <a:xfrm>
            <a:off x="-2026738" y="981075"/>
            <a:ext cx="1905107" cy="1444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latinLnBrk="0">
              <a:lnSpc>
                <a:spcPct val="100000"/>
              </a:lnSpc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ea typeface="ＭＳ Ｐゴシック" pitchFamily="108" charset="-128"/>
            </a:endParaRPr>
          </a:p>
        </p:txBody>
      </p:sp>
      <p:sp>
        <p:nvSpPr>
          <p:cNvPr id="23" name="Rectangle 22"/>
          <p:cNvSpPr/>
          <p:nvPr userDrawn="1"/>
        </p:nvSpPr>
        <p:spPr bwMode="auto">
          <a:xfrm>
            <a:off x="-2026738" y="5918024"/>
            <a:ext cx="1904360" cy="9399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latinLnBrk="0">
              <a:lnSpc>
                <a:spcPct val="100000"/>
              </a:lnSpc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ea typeface="ＭＳ Ｐゴシック" pitchFamily="10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119127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54">
          <p15:clr>
            <a:srgbClr val="FBAE40"/>
          </p15:clr>
        </p15:guide>
        <p15:guide id="2" orient="horz" pos="195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7210579" y="1463086"/>
            <a:ext cx="1503938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2800" dirty="0">
                <a:solidFill>
                  <a:srgbClr val="FFFFFF"/>
                </a:solidFill>
                <a:ea typeface="ＭＳ Ｐゴシック" pitchFamily="108" charset="-128"/>
              </a:rPr>
              <a:t>13% </a:t>
            </a:r>
            <a:endParaRPr lang="et-EE" sz="2800" dirty="0" smtClean="0">
              <a:solidFill>
                <a:srgbClr val="FFFFFF"/>
              </a:solidFill>
              <a:ea typeface="ＭＳ Ｐゴシック" pitchFamily="108" charset="-128"/>
            </a:endParaRPr>
          </a:p>
          <a:p>
            <a:r>
              <a:rPr lang="et-EE" sz="2800" dirty="0" smtClean="0">
                <a:solidFill>
                  <a:srgbClr val="FFFFFF"/>
                </a:solidFill>
                <a:ea typeface="ＭＳ Ｐゴシック" pitchFamily="108" charset="-128"/>
              </a:rPr>
              <a:t>Public </a:t>
            </a:r>
          </a:p>
          <a:p>
            <a:r>
              <a:rPr lang="et-EE" sz="2800" dirty="0" smtClean="0">
                <a:solidFill>
                  <a:srgbClr val="FFFFFF"/>
                </a:solidFill>
                <a:ea typeface="ＭＳ Ｐゴシック" pitchFamily="108" charset="-128"/>
              </a:rPr>
              <a:t>services</a:t>
            </a:r>
            <a:endParaRPr lang="en-US" sz="2000" dirty="0">
              <a:solidFill>
                <a:srgbClr val="FFFFFF"/>
              </a:solidFill>
              <a:ea typeface="ＭＳ Ｐゴシック" pitchFamily="108" charset="-128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78143" y="989174"/>
            <a:ext cx="1288732" cy="710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77826" y="620713"/>
            <a:ext cx="7886700" cy="291971"/>
          </a:xfrm>
          <a:prstGeom prst="rect">
            <a:avLst/>
          </a:prstGeom>
        </p:spPr>
        <p:txBody>
          <a:bodyPr lIns="0" tIns="0" rIns="0" bIns="0"/>
          <a:lstStyle>
            <a:lvl1pPr>
              <a:defRPr lang="en-US" sz="1800" b="0" kern="1200" cap="all" spc="-80" baseline="0" dirty="0">
                <a:solidFill>
                  <a:schemeClr val="tx1"/>
                </a:solidFill>
                <a:latin typeface="Helvetica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77826" y="6142258"/>
            <a:ext cx="8424956" cy="0"/>
          </a:xfrm>
          <a:prstGeom prst="line">
            <a:avLst/>
          </a:prstGeom>
          <a:ln w="317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29"/>
          <p:cNvSpPr>
            <a:spLocks noGrp="1"/>
          </p:cNvSpPr>
          <p:nvPr>
            <p:ph sz="quarter" idx="23"/>
          </p:nvPr>
        </p:nvSpPr>
        <p:spPr>
          <a:xfrm>
            <a:off x="2169152" y="3505170"/>
            <a:ext cx="2532320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1" name="Content Placeholder 29"/>
          <p:cNvSpPr>
            <a:spLocks noGrp="1"/>
          </p:cNvSpPr>
          <p:nvPr>
            <p:ph sz="quarter" idx="24"/>
          </p:nvPr>
        </p:nvSpPr>
        <p:spPr>
          <a:xfrm>
            <a:off x="377826" y="3505170"/>
            <a:ext cx="1728375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2" name="Content Placeholder 29"/>
          <p:cNvSpPr>
            <a:spLocks noGrp="1"/>
          </p:cNvSpPr>
          <p:nvPr>
            <p:ph sz="quarter" idx="25"/>
          </p:nvPr>
        </p:nvSpPr>
        <p:spPr>
          <a:xfrm>
            <a:off x="4764423" y="3505170"/>
            <a:ext cx="2532320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3" name="Content Placeholder 29"/>
          <p:cNvSpPr>
            <a:spLocks noGrp="1"/>
          </p:cNvSpPr>
          <p:nvPr>
            <p:ph sz="quarter" idx="26"/>
          </p:nvPr>
        </p:nvSpPr>
        <p:spPr>
          <a:xfrm>
            <a:off x="7359693" y="3505170"/>
            <a:ext cx="1443087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4" name="Content Placeholder 29"/>
          <p:cNvSpPr>
            <a:spLocks noGrp="1"/>
          </p:cNvSpPr>
          <p:nvPr>
            <p:ph sz="quarter" idx="27"/>
          </p:nvPr>
        </p:nvSpPr>
        <p:spPr>
          <a:xfrm>
            <a:off x="377826" y="1630819"/>
            <a:ext cx="2532320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5" name="Content Placeholder 29"/>
          <p:cNvSpPr>
            <a:spLocks noGrp="1"/>
          </p:cNvSpPr>
          <p:nvPr>
            <p:ph sz="quarter" idx="28"/>
          </p:nvPr>
        </p:nvSpPr>
        <p:spPr>
          <a:xfrm>
            <a:off x="2973097" y="1630819"/>
            <a:ext cx="1728375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6" name="Content Placeholder 29"/>
          <p:cNvSpPr>
            <a:spLocks noGrp="1"/>
          </p:cNvSpPr>
          <p:nvPr>
            <p:ph sz="quarter" idx="29"/>
          </p:nvPr>
        </p:nvSpPr>
        <p:spPr>
          <a:xfrm>
            <a:off x="4764423" y="1630819"/>
            <a:ext cx="1443087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37" name="Content Placeholder 29"/>
          <p:cNvSpPr>
            <a:spLocks noGrp="1"/>
          </p:cNvSpPr>
          <p:nvPr>
            <p:ph sz="quarter" idx="30"/>
          </p:nvPr>
        </p:nvSpPr>
        <p:spPr>
          <a:xfrm>
            <a:off x="6270460" y="1630819"/>
            <a:ext cx="2532320" cy="180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53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186000" y="1619999"/>
            <a:ext cx="2772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6012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 hasCustomPrompt="1"/>
          </p:nvPr>
        </p:nvSpPr>
        <p:spPr>
          <a:xfrm>
            <a:off x="3186000" y="3632335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360000" y="3632335"/>
            <a:ext cx="2772000" cy="1947600"/>
          </a:xfrm>
          <a:solidFill>
            <a:schemeClr val="accent5">
              <a:lumMod val="60000"/>
              <a:lumOff val="4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6012000" y="3632335"/>
            <a:ext cx="2772000" cy="1947600"/>
          </a:xfrm>
          <a:solidFill>
            <a:schemeClr val="accent6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30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511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60363" y="3597049"/>
            <a:ext cx="3150280" cy="542244"/>
          </a:xfrm>
          <a:solidFill>
            <a:schemeClr val="accent1"/>
          </a:solidFill>
        </p:spPr>
        <p:txBody>
          <a:bodyPr wrap="square" lIns="144000" tIns="144000" rIns="144000" bIns="144000">
            <a:noAutofit/>
          </a:bodyPr>
          <a:lstStyle>
            <a:lvl1pPr marL="0" indent="0" algn="l" rtl="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 lang="en-US" sz="2400" kern="1200" dirty="0" smtClean="0">
                <a:solidFill>
                  <a:schemeClr val="bg2"/>
                </a:solidFill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712492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-4013404" y="4070489"/>
            <a:ext cx="3884239" cy="1398808"/>
          </a:xfrm>
          <a:prstGeom prst="rect">
            <a:avLst/>
          </a:prstGeom>
          <a:solidFill>
            <a:schemeClr val="accent1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ro-RO" dirty="0">
                <a:solidFill>
                  <a:schemeClr val="bg2"/>
                </a:solidFill>
              </a:rPr>
              <a:t>Our Mission: We Help You To Be Secure And Efficient.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-4013404" y="2573078"/>
            <a:ext cx="3884239" cy="1398808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US" dirty="0">
                <a:solidFill>
                  <a:srgbClr val="0B3658"/>
                </a:solidFill>
              </a:rPr>
              <a:t>Our Vision is to be leading partner in innovative technology solutions.</a:t>
            </a:r>
            <a:endParaRPr lang="en-US" sz="2800" dirty="0">
              <a:solidFill>
                <a:srgbClr val="0B36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014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60363" y="3597049"/>
            <a:ext cx="3150280" cy="542244"/>
          </a:xfrm>
          <a:solidFill>
            <a:schemeClr val="accent1"/>
          </a:solidFill>
        </p:spPr>
        <p:txBody>
          <a:bodyPr wrap="square" lIns="144000" tIns="144000" rIns="144000" bIns="144000" anchor="ctr" anchorCtr="0">
            <a:noAutofit/>
          </a:bodyPr>
          <a:lstStyle>
            <a:lvl1pPr marL="0" indent="0" algn="l" rtl="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 lang="en-US" sz="2400" kern="1200" dirty="0" smtClean="0">
                <a:solidFill>
                  <a:schemeClr val="bg2"/>
                </a:solidFill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256624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399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3974399"/>
          </a:xfrm>
          <a:solidFill>
            <a:schemeClr val="accent2"/>
          </a:solidFill>
          <a:ln>
            <a:noFill/>
          </a:ln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7909386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3959936"/>
          </a:xfrm>
          <a:solidFill>
            <a:schemeClr val="accent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3959936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3959936"/>
          </a:xfrm>
          <a:solidFill>
            <a:schemeClr val="accent5">
              <a:lumMod val="60000"/>
              <a:lumOff val="4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474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3959936"/>
          </a:xfrm>
          <a:solidFill>
            <a:schemeClr val="accent1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3959936"/>
          </a:xfrm>
          <a:solidFill>
            <a:schemeClr val="accent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3959936"/>
          </a:xfrm>
          <a:solidFill>
            <a:schemeClr val="accent4">
              <a:lumMod val="60000"/>
              <a:lumOff val="40000"/>
            </a:schemeClr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3959936"/>
          </a:xfrm>
          <a:solidFill>
            <a:schemeClr val="accent6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4618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3959936"/>
          </a:xfrm>
          <a:solidFill>
            <a:schemeClr val="accent1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3959936"/>
          </a:xfrm>
          <a:solidFill>
            <a:schemeClr val="accent4">
              <a:lumMod val="60000"/>
              <a:lumOff val="40000"/>
            </a:schemeClr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3959936"/>
          </a:xfrm>
          <a:solidFill>
            <a:schemeClr val="tx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3959936"/>
          </a:xfrm>
          <a:solidFill>
            <a:schemeClr val="accent6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2053800" y="1619999"/>
            <a:ext cx="1648800" cy="3959936"/>
          </a:xfrm>
          <a:solidFill>
            <a:schemeClr val="accent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1400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ox_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20001"/>
            <a:ext cx="41796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620000"/>
            <a:ext cx="4176000" cy="1951201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60000" y="3643200"/>
            <a:ext cx="4179600" cy="19512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1" hasCustomPrompt="1"/>
          </p:nvPr>
        </p:nvSpPr>
        <p:spPr>
          <a:xfrm>
            <a:off x="4608000" y="3643199"/>
            <a:ext cx="4176000" cy="1951201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7374292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186000" y="1619999"/>
            <a:ext cx="2772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6012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 hasCustomPrompt="1"/>
          </p:nvPr>
        </p:nvSpPr>
        <p:spPr>
          <a:xfrm>
            <a:off x="3186000" y="3632335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360000" y="3632335"/>
            <a:ext cx="2772000" cy="1947600"/>
          </a:xfrm>
          <a:solidFill>
            <a:schemeClr val="accent5">
              <a:lumMod val="60000"/>
              <a:lumOff val="4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6012000" y="3632335"/>
            <a:ext cx="2772000" cy="1947600"/>
          </a:xfrm>
          <a:solidFill>
            <a:schemeClr val="accent6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661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4620000" y="1619999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620000" y="3632335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2490000" y="3632335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750000" y="3632335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894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71352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1947600"/>
          </a:xfrm>
          <a:solidFill>
            <a:schemeClr val="accent6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37476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2053800" y="1619999"/>
            <a:ext cx="1648800" cy="1947600"/>
          </a:xfrm>
          <a:solidFill>
            <a:schemeClr val="accent2"/>
          </a:solidFill>
        </p:spPr>
        <p:txBody>
          <a:bodyPr lIns="144000" tIns="144000" rIns="144000" anchor="ctr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360000" y="3632335"/>
            <a:ext cx="16488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8"/>
          </p:nvPr>
        </p:nvSpPr>
        <p:spPr>
          <a:xfrm>
            <a:off x="7135200" y="3632335"/>
            <a:ext cx="1648800" cy="1947600"/>
          </a:xfrm>
          <a:solidFill>
            <a:schemeClr val="tx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9" hasCustomPrompt="1"/>
          </p:nvPr>
        </p:nvSpPr>
        <p:spPr>
          <a:xfrm>
            <a:off x="5441400" y="3632335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/>
          </p:nvPr>
        </p:nvSpPr>
        <p:spPr>
          <a:xfrm>
            <a:off x="3747600" y="3632335"/>
            <a:ext cx="1648800" cy="1947600"/>
          </a:xfrm>
          <a:solidFill>
            <a:schemeClr val="accent4">
              <a:lumMod val="40000"/>
              <a:lumOff val="6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2053800" y="3632335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566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41796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226700"/>
            <a:ext cx="4176000" cy="195120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baseline="0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924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41796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226700"/>
            <a:ext cx="4176000" cy="195120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baseline="0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sz="half" idx="12"/>
          </p:nvPr>
        </p:nvSpPr>
        <p:spPr>
          <a:xfrm>
            <a:off x="360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294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186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6012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360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608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829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360000" y="1008000"/>
            <a:ext cx="1440000" cy="612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1620000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4608000" y="3646801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03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6714847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2278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842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522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312368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0797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9"/>
            <a:ext cx="8424000" cy="4833297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0680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4838398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5955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643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2123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7"/>
            <a:ext cx="4179600" cy="5669327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3214126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3365216" y="4118639"/>
            <a:ext cx="3226915" cy="814033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GB" sz="1700" dirty="0" smtClean="0">
                <a:solidFill>
                  <a:schemeClr val="tx1"/>
                </a:solidFill>
              </a:rPr>
              <a:t>WE HELP YOU TO BE SECURE AND EFFICIENT.</a:t>
            </a:r>
            <a:endParaRPr lang="en-GB" sz="1700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-3365216" y="5004727"/>
            <a:ext cx="6466587" cy="844810"/>
            <a:chOff x="5899216" y="3635855"/>
            <a:chExt cx="8755569" cy="1143847"/>
          </a:xfrm>
        </p:grpSpPr>
        <p:sp>
          <p:nvSpPr>
            <p:cNvPr id="18" name="Rectangle 17"/>
            <p:cNvSpPr/>
            <p:nvPr/>
          </p:nvSpPr>
          <p:spPr>
            <a:xfrm>
              <a:off x="5899216" y="3635855"/>
              <a:ext cx="4346599" cy="114384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lIns="144000" tIns="144000" rIns="144000" bIns="144000">
              <a:spAutoFit/>
            </a:bodyPr>
            <a:lstStyle/>
            <a:p>
              <a:pPr eaLnBrk="1" hangingPunct="1"/>
              <a:r>
                <a:rPr lang="ro-RO" sz="1800" dirty="0">
                  <a:solidFill>
                    <a:schemeClr val="bg2"/>
                  </a:solidFill>
                </a:rPr>
                <a:t>For more, visit </a:t>
              </a:r>
            </a:p>
            <a:p>
              <a:pPr eaLnBrk="1" hangingPunct="1"/>
              <a:r>
                <a:rPr lang="ro-RO" sz="1800" dirty="0">
                  <a:solidFill>
                    <a:schemeClr val="bg2"/>
                  </a:solidFill>
                </a:rPr>
                <a:t>www.hansab.com</a:t>
              </a:r>
            </a:p>
          </p:txBody>
        </p:sp>
        <p:pic>
          <p:nvPicPr>
            <p:cNvPr id="19" name="Picture 18" descr="linkedin1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5722" y="3913944"/>
              <a:ext cx="612000" cy="611999"/>
            </a:xfrm>
            <a:prstGeom prst="rect">
              <a:avLst/>
            </a:prstGeom>
          </p:spPr>
        </p:pic>
        <p:pic>
          <p:nvPicPr>
            <p:cNvPr id="20" name="Picture 19" descr="facebook29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2786" y="3913946"/>
              <a:ext cx="611999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16046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8229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-4013404" y="4070489"/>
            <a:ext cx="3884239" cy="1398808"/>
          </a:xfrm>
          <a:prstGeom prst="rect">
            <a:avLst/>
          </a:prstGeom>
          <a:solidFill>
            <a:schemeClr val="accent1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ro-RO" dirty="0">
                <a:solidFill>
                  <a:schemeClr val="bg2"/>
                </a:solidFill>
              </a:rPr>
              <a:t>Our Mission: We Help You To Be Secure And Efficient.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-4013404" y="2573078"/>
            <a:ext cx="3884239" cy="1398808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US" dirty="0">
                <a:solidFill>
                  <a:srgbClr val="0B3658"/>
                </a:solidFill>
              </a:rPr>
              <a:t>Our Vision is to be leading partner in innovative technology solutions.</a:t>
            </a:r>
            <a:endParaRPr lang="en-US" sz="2800" dirty="0">
              <a:solidFill>
                <a:srgbClr val="0B36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394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1"/>
            <a:ext cx="4179600" cy="19476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60000" y="3643200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1"/>
          </p:nvPr>
        </p:nvSpPr>
        <p:spPr>
          <a:xfrm>
            <a:off x="4608000" y="3643199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908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20538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14976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2053800" y="1619999"/>
            <a:ext cx="1648800" cy="1947600"/>
          </a:xfrm>
          <a:solidFill>
            <a:schemeClr val="accent1"/>
          </a:solidFill>
        </p:spPr>
        <p:txBody>
          <a:bodyPr lIns="144000" tIns="144000" rIns="144000" anchor="ctr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3600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8"/>
          </p:nvPr>
        </p:nvSpPr>
        <p:spPr>
          <a:xfrm>
            <a:off x="71352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9"/>
          </p:nvPr>
        </p:nvSpPr>
        <p:spPr>
          <a:xfrm>
            <a:off x="54414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/>
          </p:nvPr>
        </p:nvSpPr>
        <p:spPr>
          <a:xfrm>
            <a:off x="37476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/>
          </p:nvPr>
        </p:nvSpPr>
        <p:spPr>
          <a:xfrm>
            <a:off x="20538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116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0734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62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249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675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1747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76949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3186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6012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7876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2267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7818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4012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360000" y="1008000"/>
            <a:ext cx="1440000" cy="612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1620000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4608000" y="3646801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3312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ea typeface="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8747919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12830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66779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60363" y="3597049"/>
            <a:ext cx="3150280" cy="542244"/>
          </a:xfrm>
          <a:solidFill>
            <a:schemeClr val="accent1"/>
          </a:solidFill>
        </p:spPr>
        <p:txBody>
          <a:bodyPr wrap="square" lIns="144000" tIns="144000" rIns="144000" bIns="144000">
            <a:noAutofit/>
          </a:bodyPr>
          <a:lstStyle>
            <a:lvl1pPr marL="0" indent="0" algn="l" rtl="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 lang="en-US" sz="2400" kern="1200" dirty="0" smtClean="0">
                <a:solidFill>
                  <a:schemeClr val="bg2"/>
                </a:solidFill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0337058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-4013404" y="4070489"/>
            <a:ext cx="3884239" cy="1398808"/>
          </a:xfrm>
          <a:prstGeom prst="rect">
            <a:avLst/>
          </a:prstGeom>
          <a:solidFill>
            <a:schemeClr val="accent1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ro-RO" dirty="0">
                <a:solidFill>
                  <a:srgbClr val="FFFFFF"/>
                </a:solidFill>
              </a:rPr>
              <a:t>Our Mission: We Help You To Be Secure And Efficient.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-4013404" y="2573078"/>
            <a:ext cx="3884239" cy="1398808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US" dirty="0">
                <a:solidFill>
                  <a:srgbClr val="0B3658"/>
                </a:solidFill>
              </a:rPr>
              <a:t>Our Vision is to be leading partner in innovative technology solutions.</a:t>
            </a:r>
            <a:endParaRPr lang="en-US" sz="2800" dirty="0">
              <a:solidFill>
                <a:srgbClr val="0B36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37036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60363" y="3597049"/>
            <a:ext cx="3150280" cy="542244"/>
          </a:xfrm>
          <a:solidFill>
            <a:schemeClr val="accent1"/>
          </a:solidFill>
        </p:spPr>
        <p:txBody>
          <a:bodyPr wrap="square" lIns="144000" tIns="144000" rIns="144000" bIns="144000" anchor="ctr" anchorCtr="0">
            <a:noAutofit/>
          </a:bodyPr>
          <a:lstStyle>
            <a:lvl1pPr marL="0" indent="0" algn="l" rtl="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 lang="en-US" sz="2400" kern="1200" dirty="0" smtClean="0">
                <a:solidFill>
                  <a:schemeClr val="bg2"/>
                </a:solidFill>
                <a:latin typeface="Arial" charset="0"/>
                <a:ea typeface="ＭＳ Ｐゴシック" charset="-128"/>
                <a:cs typeface="+mn-cs"/>
              </a:defRPr>
            </a:lvl1pPr>
          </a:lstStyle>
          <a:p>
            <a:pPr lvl="0"/>
            <a:r>
              <a:rPr lang="en-US" dirty="0" smtClean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455968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9"/>
            <a:ext cx="8424000" cy="4833297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452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4838398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4885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374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9925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7"/>
            <a:ext cx="4179600" cy="5669327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3214126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3365216" y="4118639"/>
            <a:ext cx="3226915" cy="814033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GB" sz="1700" dirty="0" smtClean="0">
                <a:solidFill>
                  <a:srgbClr val="000000"/>
                </a:solidFill>
              </a:rPr>
              <a:t>WE HELP YOU TO BE SECURE AND EFFICIENT.</a:t>
            </a:r>
            <a:endParaRPr lang="en-GB" sz="1700" dirty="0">
              <a:solidFill>
                <a:srgbClr val="000000"/>
              </a:solidFill>
            </a:endParaRP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-3365216" y="5004727"/>
            <a:ext cx="6466587" cy="844810"/>
            <a:chOff x="5899216" y="3635855"/>
            <a:chExt cx="8755569" cy="1143847"/>
          </a:xfrm>
        </p:grpSpPr>
        <p:sp>
          <p:nvSpPr>
            <p:cNvPr id="18" name="Rectangle 17"/>
            <p:cNvSpPr/>
            <p:nvPr/>
          </p:nvSpPr>
          <p:spPr>
            <a:xfrm>
              <a:off x="5899216" y="3635855"/>
              <a:ext cx="4346599" cy="114384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lIns="144000" tIns="144000" rIns="144000" bIns="144000">
              <a:spAutoFit/>
            </a:bodyPr>
            <a:lstStyle/>
            <a:p>
              <a:pPr eaLnBrk="1" hangingPunct="1"/>
              <a:r>
                <a:rPr lang="ro-RO" sz="1800" dirty="0">
                  <a:solidFill>
                    <a:srgbClr val="FFFFFF"/>
                  </a:solidFill>
                </a:rPr>
                <a:t>For more, visit </a:t>
              </a:r>
            </a:p>
            <a:p>
              <a:pPr eaLnBrk="1" hangingPunct="1"/>
              <a:r>
                <a:rPr lang="ro-RO" sz="1800" dirty="0">
                  <a:solidFill>
                    <a:srgbClr val="FFFFFF"/>
                  </a:solidFill>
                </a:rPr>
                <a:t>www.hansab.com</a:t>
              </a:r>
            </a:p>
          </p:txBody>
        </p:sp>
        <p:pic>
          <p:nvPicPr>
            <p:cNvPr id="19" name="Picture 18" descr="linkedin1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5722" y="3913944"/>
              <a:ext cx="612000" cy="611999"/>
            </a:xfrm>
            <a:prstGeom prst="rect">
              <a:avLst/>
            </a:prstGeom>
          </p:spPr>
        </p:pic>
        <p:pic>
          <p:nvPicPr>
            <p:cNvPr id="20" name="Picture 19" descr="facebook29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2786" y="3913946"/>
              <a:ext cx="611999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359140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35459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-4013404" y="4070489"/>
            <a:ext cx="3884239" cy="1398808"/>
          </a:xfrm>
          <a:prstGeom prst="rect">
            <a:avLst/>
          </a:prstGeom>
          <a:solidFill>
            <a:schemeClr val="accent1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ro-RO" dirty="0">
                <a:solidFill>
                  <a:srgbClr val="FFFFFF"/>
                </a:solidFill>
              </a:rPr>
              <a:t>Our Mission: We Help You To Be Secure And Efficient.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-4013404" y="2573078"/>
            <a:ext cx="3884239" cy="1398808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US" dirty="0">
                <a:solidFill>
                  <a:srgbClr val="0B3658"/>
                </a:solidFill>
              </a:rPr>
              <a:t>Our Vision is to be leading partner in innovative technology solutions.</a:t>
            </a:r>
            <a:endParaRPr lang="en-US" sz="2800" dirty="0">
              <a:solidFill>
                <a:srgbClr val="0B36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21560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1"/>
            <a:ext cx="4179600" cy="19476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60000" y="3643200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1"/>
          </p:nvPr>
        </p:nvSpPr>
        <p:spPr>
          <a:xfrm>
            <a:off x="4608000" y="3643199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804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20538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9856706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2053800" y="1619999"/>
            <a:ext cx="1648800" cy="1947600"/>
          </a:xfrm>
          <a:solidFill>
            <a:schemeClr val="accent1"/>
          </a:solidFill>
        </p:spPr>
        <p:txBody>
          <a:bodyPr lIns="144000" tIns="144000" rIns="144000" anchor="ctr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3600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8"/>
          </p:nvPr>
        </p:nvSpPr>
        <p:spPr>
          <a:xfrm>
            <a:off x="71352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9"/>
          </p:nvPr>
        </p:nvSpPr>
        <p:spPr>
          <a:xfrm>
            <a:off x="54414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/>
          </p:nvPr>
        </p:nvSpPr>
        <p:spPr>
          <a:xfrm>
            <a:off x="37476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/>
          </p:nvPr>
        </p:nvSpPr>
        <p:spPr>
          <a:xfrm>
            <a:off x="20538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4497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71738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62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249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675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8183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62288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3186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6012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135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2267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81858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8122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360000" y="1008000"/>
            <a:ext cx="1440000" cy="612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1620000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4608000" y="3646801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29191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96886628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8262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41796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226700"/>
            <a:ext cx="4176000" cy="195120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baseline="0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82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41796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226700"/>
            <a:ext cx="4176000" cy="195120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baseline="0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sz="half" idx="12"/>
          </p:nvPr>
        </p:nvSpPr>
        <p:spPr>
          <a:xfrm>
            <a:off x="360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523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186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6012000" y="1226701"/>
            <a:ext cx="2772000" cy="1951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1000" dirty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360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608000" y="3264496"/>
            <a:ext cx="4179600" cy="226979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70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360000" y="1008000"/>
            <a:ext cx="1440000" cy="612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1620000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4608000" y="3646801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818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181535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2656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842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7828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351986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278138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399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3974399"/>
          </a:xfrm>
          <a:solidFill>
            <a:schemeClr val="accent2"/>
          </a:solidFill>
          <a:ln>
            <a:noFill/>
          </a:ln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2466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3959936"/>
          </a:xfrm>
          <a:solidFill>
            <a:schemeClr val="accent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3959936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3959936"/>
          </a:xfrm>
          <a:solidFill>
            <a:schemeClr val="accent5">
              <a:lumMod val="60000"/>
              <a:lumOff val="4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40450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3959936"/>
          </a:xfrm>
          <a:solidFill>
            <a:schemeClr val="accent1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3959936"/>
          </a:xfrm>
          <a:solidFill>
            <a:schemeClr val="accent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3959936"/>
          </a:xfrm>
          <a:solidFill>
            <a:schemeClr val="accent4">
              <a:lumMod val="60000"/>
              <a:lumOff val="40000"/>
            </a:schemeClr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3959936"/>
          </a:xfrm>
          <a:solidFill>
            <a:schemeClr val="accent6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639738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3959936"/>
          </a:xfrm>
          <a:solidFill>
            <a:schemeClr val="accent1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3959936"/>
          </a:xfrm>
          <a:solidFill>
            <a:schemeClr val="accent4">
              <a:lumMod val="60000"/>
              <a:lumOff val="40000"/>
            </a:schemeClr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3959936"/>
          </a:xfrm>
          <a:solidFill>
            <a:schemeClr val="tx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3959936"/>
          </a:xfrm>
          <a:solidFill>
            <a:schemeClr val="accent6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2053800" y="1619999"/>
            <a:ext cx="1648800" cy="3959936"/>
          </a:xfrm>
          <a:solidFill>
            <a:schemeClr val="accent2"/>
          </a:solidFill>
        </p:spPr>
        <p:txBody>
          <a:bodyPr vert="horz" lIns="144000" tIns="144000" rIns="144000" bIns="45720" rtlCol="0" anchor="t" anchorCtr="0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17078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ox_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20001"/>
            <a:ext cx="41796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08000" y="1620000"/>
            <a:ext cx="4176000" cy="1951201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60000" y="3643200"/>
            <a:ext cx="4179600" cy="19512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1" hasCustomPrompt="1"/>
          </p:nvPr>
        </p:nvSpPr>
        <p:spPr>
          <a:xfrm>
            <a:off x="4608000" y="3643199"/>
            <a:ext cx="4176000" cy="1951201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6992512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 hasCustomPrompt="1"/>
          </p:nvPr>
        </p:nvSpPr>
        <p:spPr>
          <a:xfrm>
            <a:off x="3186000" y="1619999"/>
            <a:ext cx="2772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6012000" y="1619999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 hasCustomPrompt="1"/>
          </p:nvPr>
        </p:nvSpPr>
        <p:spPr>
          <a:xfrm>
            <a:off x="3186000" y="3632335"/>
            <a:ext cx="2772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360000" y="3632335"/>
            <a:ext cx="2772000" cy="1947600"/>
          </a:xfrm>
          <a:solidFill>
            <a:schemeClr val="accent5">
              <a:lumMod val="60000"/>
              <a:lumOff val="4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6012000" y="3632335"/>
            <a:ext cx="2772000" cy="1947600"/>
          </a:xfrm>
          <a:solidFill>
            <a:schemeClr val="accent6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314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 hasCustomPrompt="1"/>
          </p:nvPr>
        </p:nvSpPr>
        <p:spPr>
          <a:xfrm>
            <a:off x="4620000" y="1619999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620000" y="3632335"/>
            <a:ext cx="20340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2490000" y="3632335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750000" y="3632335"/>
            <a:ext cx="20340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41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00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71352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1947600"/>
          </a:xfrm>
          <a:solidFill>
            <a:schemeClr val="accent6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3747600" y="1619999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2053800" y="1619999"/>
            <a:ext cx="1648800" cy="1947600"/>
          </a:xfrm>
          <a:solidFill>
            <a:schemeClr val="accent2"/>
          </a:solidFill>
        </p:spPr>
        <p:txBody>
          <a:bodyPr lIns="144000" tIns="144000" rIns="144000" anchor="ctr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360000" y="3632335"/>
            <a:ext cx="1648800" cy="1947600"/>
          </a:xfrm>
          <a:solidFill>
            <a:schemeClr val="accent1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8"/>
          </p:nvPr>
        </p:nvSpPr>
        <p:spPr>
          <a:xfrm>
            <a:off x="7135200" y="3632335"/>
            <a:ext cx="1648800" cy="1947600"/>
          </a:xfrm>
          <a:solidFill>
            <a:schemeClr val="tx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9" hasCustomPrompt="1"/>
          </p:nvPr>
        </p:nvSpPr>
        <p:spPr>
          <a:xfrm>
            <a:off x="5441400" y="3632335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/>
          </p:nvPr>
        </p:nvSpPr>
        <p:spPr>
          <a:xfrm>
            <a:off x="3747600" y="3632335"/>
            <a:ext cx="1648800" cy="1947600"/>
          </a:xfrm>
          <a:solidFill>
            <a:schemeClr val="accent4">
              <a:lumMod val="40000"/>
              <a:lumOff val="60000"/>
            </a:schemeClr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2053800" y="3632335"/>
            <a:ext cx="1648800" cy="1947600"/>
          </a:xfrm>
          <a:solidFill>
            <a:schemeClr val="bg2"/>
          </a:solidFill>
        </p:spPr>
        <p:txBody>
          <a:bodyPr vert="horz" lIns="144000" tIns="144000" rIns="144000" bIns="45720" rtlCol="0" anchor="ctr" anchorCtr="1">
            <a:normAutofit/>
          </a:bodyPr>
          <a:lstStyle>
            <a:lvl1pPr>
              <a:defRPr lang="en-US" dirty="0" smtClean="0">
                <a:solidFill>
                  <a:schemeClr val="accent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dirty="0" smtClean="0"/>
              <a:t>Insert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64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9"/>
            <a:ext cx="8424000" cy="4833297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606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 algn="l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4838398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34187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8"/>
            <a:ext cx="4179600" cy="48384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44391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5373297"/>
            <a:ext cx="7886700" cy="249299"/>
          </a:xfrm>
        </p:spPr>
        <p:txBody>
          <a:bodyPr anchor="b">
            <a:spAutoFit/>
          </a:bodyPr>
          <a:lstStyle>
            <a:lvl1pPr>
              <a:defRPr sz="1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 lIns="0"/>
          <a:lstStyle>
            <a:lvl1pPr marL="0" indent="0">
              <a:buFontTx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35536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 hasCustomPrompt="1"/>
          </p:nvPr>
        </p:nvSpPr>
        <p:spPr>
          <a:xfrm>
            <a:off x="359999" y="359997"/>
            <a:ext cx="4179600" cy="5669327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4608000" y="360000"/>
            <a:ext cx="4179600" cy="23832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5" hasCustomPrompt="1"/>
          </p:nvPr>
        </p:nvSpPr>
        <p:spPr>
          <a:xfrm>
            <a:off x="4608000" y="2815198"/>
            <a:ext cx="4179600" cy="3214126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sz="1000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 smtClean="0"/>
              <a:t>Insert a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-3365216" y="4118639"/>
            <a:ext cx="3226915" cy="814033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GB" sz="1700" dirty="0" smtClean="0">
                <a:solidFill>
                  <a:srgbClr val="000000"/>
                </a:solidFill>
              </a:rPr>
              <a:t>WE HELP YOU TO BE SECURE AND EFFICIENT.</a:t>
            </a:r>
            <a:endParaRPr lang="en-GB" sz="1700" dirty="0">
              <a:solidFill>
                <a:srgbClr val="000000"/>
              </a:solidFill>
            </a:endParaRP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-3365216" y="5004727"/>
            <a:ext cx="6466587" cy="844810"/>
            <a:chOff x="5899216" y="3635855"/>
            <a:chExt cx="8755569" cy="1143847"/>
          </a:xfrm>
        </p:grpSpPr>
        <p:sp>
          <p:nvSpPr>
            <p:cNvPr id="18" name="Rectangle 17"/>
            <p:cNvSpPr/>
            <p:nvPr/>
          </p:nvSpPr>
          <p:spPr>
            <a:xfrm>
              <a:off x="5899216" y="3635855"/>
              <a:ext cx="4346599" cy="1143847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lIns="144000" tIns="144000" rIns="144000" bIns="144000">
              <a:spAutoFit/>
            </a:bodyPr>
            <a:lstStyle/>
            <a:p>
              <a:pPr eaLnBrk="1" hangingPunct="1"/>
              <a:r>
                <a:rPr lang="ro-RO" sz="1800" dirty="0">
                  <a:solidFill>
                    <a:srgbClr val="FFFFFF"/>
                  </a:solidFill>
                </a:rPr>
                <a:t>For more, visit </a:t>
              </a:r>
            </a:p>
            <a:p>
              <a:pPr eaLnBrk="1" hangingPunct="1"/>
              <a:r>
                <a:rPr lang="ro-RO" sz="1800" dirty="0">
                  <a:solidFill>
                    <a:srgbClr val="FFFFFF"/>
                  </a:solidFill>
                </a:rPr>
                <a:t>www.hansab.com</a:t>
              </a:r>
            </a:p>
          </p:txBody>
        </p:sp>
        <p:pic>
          <p:nvPicPr>
            <p:cNvPr id="19" name="Picture 18" descr="linkedin12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5722" y="3913944"/>
              <a:ext cx="612000" cy="611999"/>
            </a:xfrm>
            <a:prstGeom prst="rect">
              <a:avLst/>
            </a:prstGeom>
          </p:spPr>
        </p:pic>
        <p:pic>
          <p:nvPicPr>
            <p:cNvPr id="20" name="Picture 19" descr="facebook29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2786" y="3913946"/>
              <a:ext cx="611999" cy="61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460130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Trans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22379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roImage_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55639" y="6076335"/>
            <a:ext cx="8632722" cy="10815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6145213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0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the icon to select a picture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-4013404" y="4070489"/>
            <a:ext cx="3884239" cy="1398808"/>
          </a:xfrm>
          <a:prstGeom prst="rect">
            <a:avLst/>
          </a:prstGeom>
          <a:solidFill>
            <a:schemeClr val="accent1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ro-RO" dirty="0">
                <a:solidFill>
                  <a:srgbClr val="FFFFFF"/>
                </a:solidFill>
              </a:rPr>
              <a:t>Our Mission: We Help You To Be Secure And Efficient.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-4013404" y="2573078"/>
            <a:ext cx="3884239" cy="1398808"/>
          </a:xfrm>
          <a:prstGeom prst="rect">
            <a:avLst/>
          </a:prstGeom>
          <a:solidFill>
            <a:schemeClr val="bg2"/>
          </a:solidFill>
        </p:spPr>
        <p:txBody>
          <a:bodyPr wrap="square" lIns="144000" tIns="144000" rIns="144000" bIns="144000">
            <a:spAutoFit/>
          </a:bodyPr>
          <a:lstStyle/>
          <a:p>
            <a:pPr eaLnBrk="1" hangingPunct="1"/>
            <a:r>
              <a:rPr lang="en-US" dirty="0">
                <a:solidFill>
                  <a:srgbClr val="0B3658"/>
                </a:solidFill>
              </a:rPr>
              <a:t>Our Vision is to be leading partner in innovative technology solutions.</a:t>
            </a:r>
            <a:endParaRPr lang="en-US" sz="2800" dirty="0">
              <a:solidFill>
                <a:srgbClr val="0B36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4665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1"/>
            <a:ext cx="4179600" cy="19476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60000" y="3643200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1"/>
          </p:nvPr>
        </p:nvSpPr>
        <p:spPr>
          <a:xfrm>
            <a:off x="4608000" y="3643199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95449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sz="half" idx="22"/>
          </p:nvPr>
        </p:nvSpPr>
        <p:spPr>
          <a:xfrm>
            <a:off x="2053800" y="1619999"/>
            <a:ext cx="16488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4642923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ox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71352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54414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3747600" y="1619999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2053800" y="1619999"/>
            <a:ext cx="1648800" cy="1947600"/>
          </a:xfrm>
          <a:solidFill>
            <a:schemeClr val="accent1"/>
          </a:solidFill>
        </p:spPr>
        <p:txBody>
          <a:bodyPr lIns="144000" tIns="144000" rIns="144000" anchor="ctr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7"/>
          </p:nvPr>
        </p:nvSpPr>
        <p:spPr>
          <a:xfrm>
            <a:off x="3600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sz="half" idx="18"/>
          </p:nvPr>
        </p:nvSpPr>
        <p:spPr>
          <a:xfrm>
            <a:off x="71352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9"/>
          </p:nvPr>
        </p:nvSpPr>
        <p:spPr>
          <a:xfrm>
            <a:off x="54414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sz="half" idx="20"/>
          </p:nvPr>
        </p:nvSpPr>
        <p:spPr>
          <a:xfrm>
            <a:off x="37476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half" idx="21"/>
          </p:nvPr>
        </p:nvSpPr>
        <p:spPr>
          <a:xfrm>
            <a:off x="2053800" y="3632335"/>
            <a:ext cx="16488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1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436064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sz="half" idx="10"/>
          </p:nvPr>
        </p:nvSpPr>
        <p:spPr>
          <a:xfrm>
            <a:off x="675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11"/>
          </p:nvPr>
        </p:nvSpPr>
        <p:spPr>
          <a:xfrm>
            <a:off x="462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2"/>
          </p:nvPr>
        </p:nvSpPr>
        <p:spPr>
          <a:xfrm>
            <a:off x="2490000" y="1619999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62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249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6750000" y="3632335"/>
            <a:ext cx="2034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26547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1412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619999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3186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360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6012000" y="3632335"/>
            <a:ext cx="2772000" cy="1947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7960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41796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226700"/>
            <a:ext cx="4176000" cy="19512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6920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sz="half" idx="10"/>
          </p:nvPr>
        </p:nvSpPr>
        <p:spPr>
          <a:xfrm>
            <a:off x="3186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1"/>
          </p:nvPr>
        </p:nvSpPr>
        <p:spPr>
          <a:xfrm>
            <a:off x="6012000" y="1226701"/>
            <a:ext cx="2772000" cy="1951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31459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360000" y="1008000"/>
            <a:ext cx="1440000" cy="612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3974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4608000" y="1620000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>
          <a:xfrm>
            <a:off x="4608000" y="3646801"/>
            <a:ext cx="4179600" cy="19475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96931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41796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8000" y="1620000"/>
            <a:ext cx="4176000" cy="43704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00822766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229519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60000" y="1008000"/>
            <a:ext cx="1440000" cy="72000"/>
          </a:xfrm>
          <a:prstGeom prst="rect">
            <a:avLst/>
          </a:prstGeom>
          <a:solidFill>
            <a:srgbClr val="15A27B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 smtClean="0">
              <a:solidFill>
                <a:srgbClr val="FFFFFF"/>
              </a:solidFill>
              <a:latin typeface="Helvetica"/>
              <a:ea typeface="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60000" y="1619999"/>
            <a:ext cx="8424000" cy="395993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9360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theme" Target="../theme/theme6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1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5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18" Type="http://schemas.openxmlformats.org/officeDocument/2006/relationships/slideLayout" Target="../slideLayouts/slideLayout73.xml"/><Relationship Id="rId3" Type="http://schemas.openxmlformats.org/officeDocument/2006/relationships/slideLayout" Target="../slideLayouts/slideLayout58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17" Type="http://schemas.openxmlformats.org/officeDocument/2006/relationships/slideLayout" Target="../slideLayouts/slideLayout72.xml"/><Relationship Id="rId2" Type="http://schemas.openxmlformats.org/officeDocument/2006/relationships/slideLayout" Target="../slideLayouts/slideLayout57.xml"/><Relationship Id="rId16" Type="http://schemas.openxmlformats.org/officeDocument/2006/relationships/slideLayout" Target="../slideLayouts/slideLayout71.xml"/><Relationship Id="rId20" Type="http://schemas.openxmlformats.org/officeDocument/2006/relationships/theme" Target="../theme/theme8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5.xml"/><Relationship Id="rId19" Type="http://schemas.openxmlformats.org/officeDocument/2006/relationships/slideLayout" Target="../slideLayouts/slideLayout74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slideLayout" Target="../slideLayouts/slideLayout6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7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8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87.xml"/><Relationship Id="rId9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1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4.xml"/><Relationship Id="rId21" Type="http://schemas.openxmlformats.org/officeDocument/2006/relationships/theme" Target="../theme/theme12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107.xml"/><Relationship Id="rId20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01.xml"/><Relationship Id="rId19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slideLayout" Target="../slideLayouts/slideLayout105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987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8" r:id="rId2"/>
    <p:sldLayoutId id="2147483979" r:id="rId3"/>
    <p:sldLayoutId id="2147483981" r:id="rId4"/>
    <p:sldLayoutId id="2147483980" r:id="rId5"/>
    <p:sldLayoutId id="2147484105" r:id="rId6"/>
    <p:sldLayoutId id="2147484108" r:id="rId7"/>
    <p:sldLayoutId id="2147484157" r:id="rId8"/>
    <p:sldLayoutId id="2147484158" r:id="rId9"/>
    <p:sldLayoutId id="2147484160" r:id="rId10"/>
    <p:sldLayoutId id="2147484162" r:id="rId11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77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37" r:id="rId2"/>
    <p:sldLayoutId id="2147484004" r:id="rId3"/>
    <p:sldLayoutId id="2147484038" r:id="rId4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23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30" r:id="rId2"/>
    <p:sldLayoutId id="2147484028" r:id="rId3"/>
    <p:sldLayoutId id="2147484026" r:id="rId4"/>
    <p:sldLayoutId id="2147484079" r:id="rId5"/>
    <p:sldLayoutId id="2147484031" r:id="rId6"/>
    <p:sldLayoutId id="2147484029" r:id="rId7"/>
    <p:sldLayoutId id="2147484027" r:id="rId8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95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100" r:id="rId2"/>
    <p:sldLayoutId id="2147484033" r:id="rId3"/>
    <p:sldLayoutId id="2147484056" r:id="rId4"/>
    <p:sldLayoutId id="2147484057" r:id="rId5"/>
    <p:sldLayoutId id="2147484058" r:id="rId6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040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7" r:id="rId2"/>
    <p:sldLayoutId id="2147484078" r:id="rId3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/>
              <a:pPr/>
              <a:t>3/15/2016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chemeClr val="tx1"/>
                </a:solidFill>
              </a:rPr>
              <a:t>FOOTER TEXT</a:t>
            </a:r>
            <a:endParaRPr 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87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  <p:sldLayoutId id="2147484092" r:id="rId12"/>
    <p:sldLayoutId id="2147484093" r:id="rId13"/>
    <p:sldLayoutId id="2147484094" r:id="rId14"/>
    <p:sldLayoutId id="2147484095" r:id="rId15"/>
    <p:sldLayoutId id="2147484096" r:id="rId16"/>
    <p:sldLayoutId id="2147484097" r:id="rId17"/>
    <p:sldLayoutId id="2147484098" r:id="rId18"/>
    <p:sldLayoutId id="2147484099" r:id="rId19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83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16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  <p:sldLayoutId id="2147484131" r:id="rId14"/>
    <p:sldLayoutId id="2147484132" r:id="rId15"/>
    <p:sldLayoutId id="2147484133" r:id="rId16"/>
    <p:sldLayoutId id="2147484134" r:id="rId17"/>
    <p:sldLayoutId id="2147484135" r:id="rId18"/>
    <p:sldLayoutId id="2147484136" r:id="rId19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093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80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552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rgbClr val="15A27B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612000"/>
            <a:ext cx="8424000" cy="24929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1619999"/>
            <a:ext cx="8424000" cy="4369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408" y="6257996"/>
            <a:ext cx="1104861" cy="426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360000" y="6141600"/>
            <a:ext cx="8424956" cy="0"/>
          </a:xfrm>
          <a:prstGeom prst="line">
            <a:avLst/>
          </a:prstGeom>
          <a:noFill/>
          <a:ln w="3175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>
          <a:xfrm>
            <a:off x="1832750" y="6257996"/>
            <a:ext cx="853806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fld id="{04304B26-9DFC-E241-B9C5-06C7CB6E287B}" type="datetimeFigureOut">
              <a:rPr lang="en-US" smtClean="0">
                <a:solidFill>
                  <a:srgbClr val="000000"/>
                </a:solidFill>
              </a:rPr>
              <a:pPr/>
              <a:t>3/15/2016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00" y="6257996"/>
            <a:ext cx="1339327" cy="2592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000000"/>
                </a:solidFill>
              </a:rPr>
              <a:t>FOOTER TEXT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424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65" r:id="rId2"/>
    <p:sldLayoutId id="2147484166" r:id="rId3"/>
    <p:sldLayoutId id="2147484167" r:id="rId4"/>
    <p:sldLayoutId id="2147484168" r:id="rId5"/>
    <p:sldLayoutId id="2147484169" r:id="rId6"/>
    <p:sldLayoutId id="2147484170" r:id="rId7"/>
    <p:sldLayoutId id="2147484171" r:id="rId8"/>
    <p:sldLayoutId id="2147484172" r:id="rId9"/>
    <p:sldLayoutId id="2147484173" r:id="rId10"/>
    <p:sldLayoutId id="2147484174" r:id="rId11"/>
    <p:sldLayoutId id="2147484175" r:id="rId12"/>
    <p:sldLayoutId id="2147484176" r:id="rId13"/>
    <p:sldLayoutId id="2147484177" r:id="rId14"/>
    <p:sldLayoutId id="2147484178" r:id="rId15"/>
    <p:sldLayoutId id="2147484179" r:id="rId16"/>
    <p:sldLayoutId id="2147484180" r:id="rId17"/>
    <p:sldLayoutId id="2147484181" r:id="rId18"/>
    <p:sldLayoutId id="2147484182" r:id="rId19"/>
    <p:sldLayoutId id="2147484183" r:id="rId20"/>
  </p:sldLayoutIdLst>
  <p:timing>
    <p:tnLst>
      <p:par>
        <p:cTn id="1" dur="indefinite" restart="never" nodeType="tmRoot"/>
      </p:par>
    </p:tnLst>
  </p:timing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kern="1200" cap="all" spc="-80" baseline="0">
          <a:ln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.HelveticaNeueDeskInterface-Regular" charset="0"/>
        <a:buChar char="-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75.jpeg"/><Relationship Id="rId5" Type="http://schemas.openxmlformats.org/officeDocument/2006/relationships/image" Target="../media/image74.jpg"/><Relationship Id="rId4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Hansab for education</a:t>
            </a:r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Markko Purge, Mäluasutuste talveseminar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240926" y="2805662"/>
            <a:ext cx="4124847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t-EE" sz="3200" dirty="0" smtClean="0">
                <a:solidFill>
                  <a:schemeClr val="bg1"/>
                </a:solidFill>
              </a:rPr>
              <a:t>Hansab for Education</a:t>
            </a:r>
            <a:endParaRPr lang="et-EE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7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 bwMode="auto">
          <a:xfrm>
            <a:off x="447073" y="1744148"/>
            <a:ext cx="1584176" cy="303479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2087073" y="1744148"/>
            <a:ext cx="1584176" cy="3034798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3759441" y="1744148"/>
            <a:ext cx="1584176" cy="303479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5415625" y="1744148"/>
            <a:ext cx="1584176" cy="3034798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7071809" y="1744148"/>
            <a:ext cx="1584176" cy="303479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08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42052" y="3179030"/>
            <a:ext cx="1735868" cy="203132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t-EE" sz="1400" kern="0" dirty="0" smtClean="0">
                <a:solidFill>
                  <a:schemeClr val="bg1"/>
                </a:solidFill>
                <a:cs typeface="Calibri" charset="0"/>
              </a:rPr>
              <a:t>Terviklahendused pangandusele, avalikule sektorile, jaekaubandusele, tervishoiu, hariduse ja transpordi sektorile</a:t>
            </a:r>
            <a:endParaRPr lang="en-GB" sz="1400" dirty="0">
              <a:solidFill>
                <a:srgbClr val="FFFFFF"/>
              </a:solidFill>
              <a:latin typeface="Arial"/>
              <a:cs typeface="Arial"/>
            </a:endParaRPr>
          </a:p>
          <a:p>
            <a:endParaRPr lang="en-GB" sz="1400" dirty="0">
              <a:solidFill>
                <a:srgbClr val="FFFFFF"/>
              </a:solidFill>
              <a:latin typeface="Arial"/>
              <a:cs typeface="Arial"/>
            </a:endParaRPr>
          </a:p>
          <a:p>
            <a:endParaRPr lang="en-GB" sz="14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15625" y="3235352"/>
            <a:ext cx="1584176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/>
            <a:r>
              <a:rPr lang="et-EE" sz="1400" dirty="0" err="1" smtClean="0">
                <a:solidFill>
                  <a:schemeClr val="bg1"/>
                </a:solidFill>
                <a:cs typeface="Calibri" charset="0"/>
              </a:rPr>
              <a:t>Innovatiivsus</a:t>
            </a:r>
            <a:r>
              <a:rPr lang="et-EE" sz="1400" dirty="0" smtClean="0">
                <a:solidFill>
                  <a:schemeClr val="bg1"/>
                </a:solidFill>
                <a:cs typeface="Calibri" charset="0"/>
              </a:rPr>
              <a:t> ja paindlikkus</a:t>
            </a:r>
            <a:endParaRPr lang="en-US" sz="1400" dirty="0">
              <a:solidFill>
                <a:schemeClr val="bg1"/>
              </a:solidFill>
              <a:cs typeface="Calibri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2731" y="3235352"/>
            <a:ext cx="1440160" cy="138499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2</a:t>
            </a:r>
            <a:r>
              <a:rPr lang="et-EE" sz="1400" dirty="0" smtClean="0">
                <a:solidFill>
                  <a:schemeClr val="bg1"/>
                </a:solidFill>
                <a:latin typeface="Arial"/>
                <a:cs typeface="Arial"/>
              </a:rPr>
              <a:t>5</a:t>
            </a:r>
            <a:r>
              <a:rPr lang="en-US" sz="140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t-EE" sz="1400" dirty="0">
                <a:solidFill>
                  <a:schemeClr val="bg1"/>
                </a:solidFill>
                <a:latin typeface="Arial"/>
                <a:cs typeface="Arial"/>
              </a:rPr>
              <a:t>aastat </a:t>
            </a:r>
            <a:r>
              <a:rPr lang="et-EE" sz="1400" dirty="0" smtClean="0">
                <a:solidFill>
                  <a:schemeClr val="bg1"/>
                </a:solidFill>
                <a:latin typeface="Arial"/>
                <a:cs typeface="Arial"/>
              </a:rPr>
              <a:t>kogemust</a:t>
            </a:r>
          </a:p>
          <a:p>
            <a:endParaRPr lang="et-EE" sz="1400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t-EE" sz="1400" dirty="0" smtClean="0">
                <a:solidFill>
                  <a:schemeClr val="bg1"/>
                </a:solidFill>
                <a:latin typeface="Arial"/>
                <a:cs typeface="Arial"/>
              </a:rPr>
              <a:t>300 töötajat</a:t>
            </a:r>
          </a:p>
          <a:p>
            <a:endParaRPr lang="et-EE" sz="1400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t-EE" sz="1400" dirty="0" smtClean="0">
                <a:solidFill>
                  <a:schemeClr val="bg1"/>
                </a:solidFill>
                <a:latin typeface="Arial"/>
                <a:cs typeface="Arial"/>
              </a:rPr>
              <a:t>25 mil € käive</a:t>
            </a:r>
            <a:endParaRPr lang="en-US"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822941" y="3235352"/>
            <a:ext cx="1440160" cy="116955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/>
            <a:r>
              <a:rPr lang="et-EE" sz="1400" dirty="0">
                <a:solidFill>
                  <a:schemeClr val="bg1"/>
                </a:solidFill>
                <a:cs typeface="Calibri" charset="0"/>
              </a:rPr>
              <a:t>ISO </a:t>
            </a:r>
            <a:r>
              <a:rPr lang="en-GB" sz="1400" dirty="0" smtClean="0">
                <a:solidFill>
                  <a:schemeClr val="bg1"/>
                </a:solidFill>
                <a:cs typeface="Calibri" charset="0"/>
              </a:rPr>
              <a:t>9001:2000</a:t>
            </a:r>
            <a:endParaRPr lang="et-EE" sz="1400" dirty="0" smtClean="0">
              <a:solidFill>
                <a:schemeClr val="bg1"/>
              </a:solidFill>
              <a:cs typeface="Calibri" charset="0"/>
            </a:endParaRPr>
          </a:p>
          <a:p>
            <a:pPr lvl="0"/>
            <a:r>
              <a:rPr lang="et-EE" sz="1400" dirty="0" smtClean="0">
                <a:solidFill>
                  <a:schemeClr val="bg1"/>
                </a:solidFill>
                <a:cs typeface="Calibri" charset="0"/>
              </a:rPr>
              <a:t>ISO 20 000</a:t>
            </a:r>
          </a:p>
          <a:p>
            <a:pPr lvl="0"/>
            <a:r>
              <a:rPr lang="et-EE" sz="1400" dirty="0" smtClean="0">
                <a:solidFill>
                  <a:schemeClr val="bg1"/>
                </a:solidFill>
                <a:cs typeface="Calibri" charset="0"/>
              </a:rPr>
              <a:t>ISO 14 001</a:t>
            </a:r>
          </a:p>
          <a:p>
            <a:pPr lvl="0"/>
            <a:r>
              <a:rPr lang="et-EE" sz="1400" dirty="0" smtClean="0">
                <a:solidFill>
                  <a:schemeClr val="bg1"/>
                </a:solidFill>
                <a:cs typeface="Calibri" charset="0"/>
              </a:rPr>
              <a:t>ISO 27 001</a:t>
            </a:r>
          </a:p>
          <a:p>
            <a:pPr lvl="0"/>
            <a:endParaRPr lang="et-EE" sz="1400" dirty="0">
              <a:solidFill>
                <a:schemeClr val="bg1"/>
              </a:solidFill>
              <a:cs typeface="Calibri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143817" y="3235352"/>
            <a:ext cx="1512168" cy="95410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/>
            <a:r>
              <a:rPr lang="et-EE" sz="1400" dirty="0" smtClean="0">
                <a:solidFill>
                  <a:schemeClr val="bg1"/>
                </a:solidFill>
                <a:cs typeface="Calibri" charset="0"/>
              </a:rPr>
              <a:t>Professionaalne tarkvara integratsioon ja arendus</a:t>
            </a:r>
            <a:endParaRPr lang="en-GB" sz="1400" dirty="0">
              <a:solidFill>
                <a:schemeClr val="bg1"/>
              </a:solidFill>
              <a:cs typeface="Calibri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7236296" y="2954176"/>
            <a:ext cx="1296144" cy="0"/>
          </a:xfrm>
          <a:prstGeom prst="line">
            <a:avLst/>
          </a:prstGeom>
          <a:ln w="28575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508104" y="2954176"/>
            <a:ext cx="1296144" cy="0"/>
          </a:xfrm>
          <a:prstGeom prst="line">
            <a:avLst/>
          </a:prstGeom>
          <a:ln w="28575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923928" y="2954176"/>
            <a:ext cx="1296144" cy="0"/>
          </a:xfrm>
          <a:prstGeom prst="line">
            <a:avLst/>
          </a:prstGeom>
          <a:ln w="28575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267744" y="2954176"/>
            <a:ext cx="1296144" cy="0"/>
          </a:xfrm>
          <a:prstGeom prst="line">
            <a:avLst/>
          </a:prstGeom>
          <a:ln w="28575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7826" y="642049"/>
            <a:ext cx="7886700" cy="249299"/>
          </a:xfrm>
          <a:prstGeom prst="rect">
            <a:avLst/>
          </a:prstGeom>
        </p:spPr>
        <p:txBody>
          <a:bodyPr/>
          <a:lstStyle/>
          <a:p>
            <a:r>
              <a:rPr lang="et-EE" b="0" dirty="0" smtClean="0"/>
              <a:t>Hansab</a:t>
            </a:r>
            <a:endParaRPr lang="et-EE" b="0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512731" y="2954176"/>
            <a:ext cx="1296144" cy="0"/>
          </a:xfrm>
          <a:prstGeom prst="line">
            <a:avLst/>
          </a:prstGeom>
          <a:ln w="28575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46" y="2042404"/>
            <a:ext cx="818905" cy="81890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69" y="2029084"/>
            <a:ext cx="818905" cy="81890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885" y="2068938"/>
            <a:ext cx="818905" cy="81890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048" y="2029084"/>
            <a:ext cx="818905" cy="81890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208" y="2029084"/>
            <a:ext cx="818905" cy="81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HANSAB</a:t>
            </a:r>
            <a:r>
              <a:rPr lang="et-EE" dirty="0" smtClean="0"/>
              <a:t>i</a:t>
            </a:r>
            <a:r>
              <a:rPr lang="en-US" dirty="0" smtClean="0"/>
              <a:t> TERRITO</a:t>
            </a:r>
            <a:r>
              <a:rPr lang="et-EE" dirty="0" err="1" smtClean="0"/>
              <a:t>orium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26" y="1126928"/>
            <a:ext cx="6953611" cy="4946283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 bwMode="auto">
          <a:xfrm flipH="1">
            <a:off x="3009331" y="2349453"/>
            <a:ext cx="2990636" cy="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 flipH="1">
            <a:off x="4171213" y="5249511"/>
            <a:ext cx="1860862" cy="5293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Straight Connector 20"/>
          <p:cNvCxnSpPr/>
          <p:nvPr/>
        </p:nvCxnSpPr>
        <p:spPr bwMode="auto">
          <a:xfrm flipH="1" flipV="1">
            <a:off x="3084394" y="3915284"/>
            <a:ext cx="895043" cy="168401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Rectangle 21"/>
          <p:cNvSpPr/>
          <p:nvPr/>
        </p:nvSpPr>
        <p:spPr bwMode="auto">
          <a:xfrm>
            <a:off x="6032075" y="1771712"/>
            <a:ext cx="1112804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HANSAB OY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6032074" y="2277173"/>
            <a:ext cx="1112805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HANSAB AS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032074" y="2568805"/>
            <a:ext cx="1112805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ELLORE OÜ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6032074" y="2869845"/>
            <a:ext cx="1112805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MOYA OÜ</a:t>
            </a:r>
          </a:p>
        </p:txBody>
      </p:sp>
      <p:cxnSp>
        <p:nvCxnSpPr>
          <p:cNvPr id="30" name="Straight Connector 29"/>
          <p:cNvCxnSpPr/>
          <p:nvPr/>
        </p:nvCxnSpPr>
        <p:spPr bwMode="auto">
          <a:xfrm flipH="1">
            <a:off x="3563820" y="5255006"/>
            <a:ext cx="607394" cy="51204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Connector 30"/>
          <p:cNvCxnSpPr/>
          <p:nvPr/>
        </p:nvCxnSpPr>
        <p:spPr bwMode="auto">
          <a:xfrm flipH="1" flipV="1">
            <a:off x="2931090" y="1771712"/>
            <a:ext cx="985778" cy="149047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Rectangle 31"/>
          <p:cNvSpPr/>
          <p:nvPr/>
        </p:nvSpPr>
        <p:spPr bwMode="auto">
          <a:xfrm>
            <a:off x="6032074" y="3950277"/>
            <a:ext cx="1112805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HANSAB SIA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6032074" y="5119894"/>
            <a:ext cx="1112805" cy="26982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en-US" sz="1200" b="1" spc="-100">
                <a:solidFill>
                  <a:schemeClr val="bg2"/>
                </a:solidFill>
                <a:ea typeface="ＭＳ Ｐゴシック" pitchFamily="108" charset="-128"/>
              </a:rPr>
              <a:t>HANSAB UAB</a:t>
            </a:r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3916867" y="1920759"/>
            <a:ext cx="2083100" cy="0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Connector 35"/>
          <p:cNvCxnSpPr/>
          <p:nvPr/>
        </p:nvCxnSpPr>
        <p:spPr bwMode="auto">
          <a:xfrm flipH="1">
            <a:off x="3979438" y="4083684"/>
            <a:ext cx="2020529" cy="1"/>
          </a:xfrm>
          <a:prstGeom prst="line">
            <a:avLst/>
          </a:prstGeom>
          <a:solidFill>
            <a:schemeClr val="accent1"/>
          </a:solidFill>
          <a:ln w="3175" cap="flat" cmpd="sng" algn="ctr">
            <a:solidFill>
              <a:schemeClr val="tx1"/>
            </a:solidFill>
            <a:prstDash val="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90685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826" y="642049"/>
            <a:ext cx="7886700" cy="249299"/>
          </a:xfrm>
        </p:spPr>
        <p:txBody>
          <a:bodyPr/>
          <a:lstStyle/>
          <a:p>
            <a:r>
              <a:rPr lang="et-EE" dirty="0" smtClean="0"/>
              <a:t>Käive kliendisegmentide kaupa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sz="quarter" idx="23"/>
          </p:nvPr>
        </p:nvSpPr>
        <p:spPr>
          <a:xfrm>
            <a:off x="2391065" y="3505170"/>
            <a:ext cx="1184239" cy="1800000"/>
          </a:xfrm>
          <a:solidFill>
            <a:schemeClr val="accent6"/>
          </a:solidFill>
        </p:spPr>
        <p:txBody>
          <a:bodyPr/>
          <a:lstStyle/>
          <a:p>
            <a:r>
              <a:rPr lang="et-EE" sz="1800" dirty="0" smtClean="0">
                <a:solidFill>
                  <a:schemeClr val="bg2"/>
                </a:solidFill>
              </a:rPr>
              <a:t>9% Transport</a:t>
            </a:r>
            <a:endParaRPr lang="en-US" sz="1800" dirty="0" smtClean="0">
              <a:solidFill>
                <a:schemeClr val="bg2"/>
              </a:solidFill>
            </a:endParaRPr>
          </a:p>
          <a:p>
            <a:endParaRPr lang="en-US" sz="1800" dirty="0">
              <a:solidFill>
                <a:schemeClr val="bg2"/>
              </a:solidFill>
            </a:endParaRPr>
          </a:p>
        </p:txBody>
      </p:sp>
      <p:pic>
        <p:nvPicPr>
          <p:cNvPr id="39" name="Content Placeholder 38" descr="IMG_7762.jpg"/>
          <p:cNvPicPr>
            <a:picLocks noGrp="1" noChangeAspect="1"/>
          </p:cNvPicPr>
          <p:nvPr>
            <p:ph sz="quarter" idx="2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9938" y="1630819"/>
            <a:ext cx="2354170" cy="1798181"/>
          </a:xfrm>
        </p:spPr>
      </p:pic>
      <p:pic>
        <p:nvPicPr>
          <p:cNvPr id="41" name="Content Placeholder 40" descr="Savitarna5091.jpg"/>
          <p:cNvPicPr>
            <a:picLocks noGrp="1" noChangeAspect="1"/>
          </p:cNvPicPr>
          <p:nvPr>
            <p:ph sz="quarter" idx="2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826" y="3503350"/>
            <a:ext cx="1925232" cy="1801819"/>
          </a:xfrm>
        </p:spPr>
      </p:pic>
      <p:sp>
        <p:nvSpPr>
          <p:cNvPr id="26" name="Content Placeholder 25"/>
          <p:cNvSpPr>
            <a:spLocks noGrp="1"/>
          </p:cNvSpPr>
          <p:nvPr>
            <p:ph sz="quarter" idx="26"/>
          </p:nvPr>
        </p:nvSpPr>
        <p:spPr>
          <a:xfrm>
            <a:off x="5934456" y="3505170"/>
            <a:ext cx="1027351" cy="1800000"/>
          </a:xfrm>
          <a:solidFill>
            <a:schemeClr val="accent1"/>
          </a:solidFill>
        </p:spPr>
        <p:txBody>
          <a:bodyPr/>
          <a:lstStyle/>
          <a:p>
            <a:r>
              <a:rPr lang="en-US" sz="1800" dirty="0">
                <a:solidFill>
                  <a:schemeClr val="bg2"/>
                </a:solidFill>
              </a:rPr>
              <a:t>12% </a:t>
            </a:r>
            <a:r>
              <a:rPr lang="et-EE" sz="1800" dirty="0" smtClean="0">
                <a:solidFill>
                  <a:schemeClr val="bg2"/>
                </a:solidFill>
              </a:rPr>
              <a:t>Muu</a:t>
            </a:r>
            <a:endParaRPr lang="en-US" sz="1800" dirty="0">
              <a:solidFill>
                <a:schemeClr val="bg2"/>
              </a:solidFill>
            </a:endParaRPr>
          </a:p>
        </p:txBody>
      </p:sp>
      <p:sp>
        <p:nvSpPr>
          <p:cNvPr id="27" name="Content Placeholder 26"/>
          <p:cNvSpPr>
            <a:spLocks noGrp="1"/>
          </p:cNvSpPr>
          <p:nvPr>
            <p:ph sz="quarter" idx="27"/>
          </p:nvPr>
        </p:nvSpPr>
        <p:spPr>
          <a:xfrm>
            <a:off x="377826" y="1630819"/>
            <a:ext cx="1362287" cy="1800000"/>
          </a:xfrm>
          <a:solidFill>
            <a:schemeClr val="accent1"/>
          </a:solidFill>
        </p:spPr>
        <p:txBody>
          <a:bodyPr/>
          <a:lstStyle/>
          <a:p>
            <a:r>
              <a:rPr lang="en-US" sz="1800" dirty="0" smtClean="0">
                <a:solidFill>
                  <a:schemeClr val="bg2"/>
                </a:solidFill>
              </a:rPr>
              <a:t>49% </a:t>
            </a:r>
            <a:r>
              <a:rPr lang="et-EE" sz="1800" dirty="0" smtClean="0">
                <a:solidFill>
                  <a:schemeClr val="bg2"/>
                </a:solidFill>
              </a:rPr>
              <a:t>Pangandus ja finants</a:t>
            </a:r>
            <a:endParaRPr lang="en-US" sz="1800" dirty="0">
              <a:solidFill>
                <a:schemeClr val="bg2"/>
              </a:solidFill>
            </a:endParaRP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28"/>
          </p:nvPr>
        </p:nvSpPr>
        <p:spPr>
          <a:xfrm>
            <a:off x="4247041" y="1630819"/>
            <a:ext cx="1019904" cy="1800000"/>
          </a:xfrm>
          <a:solidFill>
            <a:schemeClr val="accent2"/>
          </a:solidFill>
        </p:spPr>
        <p:txBody>
          <a:bodyPr/>
          <a:lstStyle/>
          <a:p>
            <a:r>
              <a:rPr lang="en-US" sz="1800" dirty="0">
                <a:solidFill>
                  <a:schemeClr val="bg2"/>
                </a:solidFill>
              </a:rPr>
              <a:t>17% </a:t>
            </a:r>
            <a:r>
              <a:rPr lang="et-EE" sz="1800" dirty="0" smtClean="0">
                <a:solidFill>
                  <a:schemeClr val="bg2"/>
                </a:solidFill>
              </a:rPr>
              <a:t>Jae-</a:t>
            </a:r>
            <a:r>
              <a:rPr lang="et-EE" sz="1800" dirty="0" err="1" smtClean="0">
                <a:solidFill>
                  <a:schemeClr val="bg2"/>
                </a:solidFill>
              </a:rPr>
              <a:t>kauban</a:t>
            </a:r>
            <a:r>
              <a:rPr lang="et-EE" sz="1800" dirty="0" smtClean="0">
                <a:solidFill>
                  <a:schemeClr val="bg2"/>
                </a:solidFill>
              </a:rPr>
              <a:t>-</a:t>
            </a:r>
            <a:r>
              <a:rPr lang="et-EE" sz="1800" dirty="0" err="1" smtClean="0">
                <a:solidFill>
                  <a:schemeClr val="bg2"/>
                </a:solidFill>
              </a:rPr>
              <a:t>dus</a:t>
            </a:r>
            <a:endParaRPr lang="en-US" sz="1800" dirty="0">
              <a:solidFill>
                <a:schemeClr val="bg2"/>
              </a:solidFill>
            </a:endParaRPr>
          </a:p>
        </p:txBody>
      </p:sp>
      <p:pic>
        <p:nvPicPr>
          <p:cNvPr id="47" name="Content Placeholder 46" descr="2013-04-12 11.29.51-1.jpg"/>
          <p:cNvPicPr>
            <a:picLocks noGrp="1" noChangeAspect="1"/>
          </p:cNvPicPr>
          <p:nvPr>
            <p:ph sz="quarter" idx="29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8058" y="1630818"/>
            <a:ext cx="1929384" cy="1798181"/>
          </a:xfrm>
        </p:spPr>
      </p:pic>
      <p:sp>
        <p:nvSpPr>
          <p:cNvPr id="32" name="Content Placeholder 29"/>
          <p:cNvSpPr txBox="1">
            <a:spLocks/>
          </p:cNvSpPr>
          <p:nvPr/>
        </p:nvSpPr>
        <p:spPr>
          <a:xfrm>
            <a:off x="7381679" y="1463083"/>
            <a:ext cx="1421101" cy="1980000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ts val="1000"/>
              </a:spcAft>
              <a:buSzPct val="100000"/>
              <a:buFont typeface="Arial" charset="0"/>
              <a:buNone/>
              <a:defRPr sz="2400">
                <a:solidFill>
                  <a:schemeClr val="tx1"/>
                </a:solidFill>
                <a:latin typeface="+mn-lt"/>
                <a:ea typeface="+mn-ea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endParaRPr lang="en-US" kern="0" dirty="0"/>
          </a:p>
        </p:txBody>
      </p:sp>
      <p:sp>
        <p:nvSpPr>
          <p:cNvPr id="45" name="Content Placeholder 29"/>
          <p:cNvSpPr txBox="1">
            <a:spLocks/>
          </p:cNvSpPr>
          <p:nvPr/>
        </p:nvSpPr>
        <p:spPr>
          <a:xfrm>
            <a:off x="5934456" y="1463083"/>
            <a:ext cx="1447223" cy="1980000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ts val="1000"/>
              </a:spcAft>
              <a:buSzPct val="100000"/>
              <a:buFont typeface="Arial" charset="0"/>
              <a:buNone/>
              <a:defRPr sz="2400">
                <a:solidFill>
                  <a:schemeClr val="tx1"/>
                </a:solidFill>
                <a:latin typeface="+mn-lt"/>
                <a:ea typeface="+mn-ea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endParaRPr lang="en-US" kern="0" dirty="0"/>
          </a:p>
        </p:txBody>
      </p:sp>
      <p:sp>
        <p:nvSpPr>
          <p:cNvPr id="50" name="Content Placeholder 28"/>
          <p:cNvSpPr>
            <a:spLocks noGrp="1"/>
          </p:cNvSpPr>
          <p:nvPr>
            <p:ph sz="quarter" idx="28"/>
          </p:nvPr>
        </p:nvSpPr>
        <p:spPr>
          <a:xfrm>
            <a:off x="7353888" y="1630819"/>
            <a:ext cx="1448892" cy="1800000"/>
          </a:xfrm>
          <a:solidFill>
            <a:schemeClr val="tx2"/>
          </a:solidFill>
        </p:spPr>
        <p:txBody>
          <a:bodyPr/>
          <a:lstStyle/>
          <a:p>
            <a:r>
              <a:rPr lang="en-US" sz="1800" dirty="0" smtClean="0">
                <a:solidFill>
                  <a:schemeClr val="bg2"/>
                </a:solidFill>
              </a:rPr>
              <a:t>13% </a:t>
            </a:r>
            <a:r>
              <a:rPr lang="et-EE" sz="1800" dirty="0" smtClean="0">
                <a:solidFill>
                  <a:schemeClr val="bg2"/>
                </a:solidFill>
              </a:rPr>
              <a:t>Avalik sektor</a:t>
            </a:r>
            <a:endParaRPr lang="en-US" sz="1800" dirty="0">
              <a:solidFill>
                <a:schemeClr val="bg2"/>
              </a:solidFill>
            </a:endParaRPr>
          </a:p>
        </p:txBody>
      </p:sp>
      <p:pic>
        <p:nvPicPr>
          <p:cNvPr id="57" name="Picture 56" descr="Optiguard senukai (1)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3311" y="3503349"/>
            <a:ext cx="2211638" cy="1800000"/>
          </a:xfrm>
          <a:prstGeom prst="rect">
            <a:avLst/>
          </a:prstGeom>
        </p:spPr>
      </p:pic>
      <p:pic>
        <p:nvPicPr>
          <p:cNvPr id="60" name="Picture 59" descr="hansab (3)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21315" y="3503349"/>
            <a:ext cx="1775213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Hansab</a:t>
            </a:r>
            <a:endParaRPr lang="et-EE" dirty="0"/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sz="half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63" y="1619999"/>
            <a:ext cx="2772137" cy="1947600"/>
          </a:xfrm>
        </p:spPr>
      </p:pic>
      <p:pic>
        <p:nvPicPr>
          <p:cNvPr id="22" name="Content Placeholder 21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63" y="3858232"/>
            <a:ext cx="2771775" cy="1947600"/>
          </a:xfrm>
        </p:spPr>
      </p:pic>
      <p:sp>
        <p:nvSpPr>
          <p:cNvPr id="9" name="Content Placeholder 8"/>
          <p:cNvSpPr>
            <a:spLocks noGrp="1"/>
          </p:cNvSpPr>
          <p:nvPr>
            <p:ph sz="half" idx="13"/>
          </p:nvPr>
        </p:nvSpPr>
        <p:spPr>
          <a:xfrm>
            <a:off x="359999" y="1619998"/>
            <a:ext cx="5440299" cy="4185833"/>
          </a:xfrm>
        </p:spPr>
        <p:txBody>
          <a:bodyPr/>
          <a:lstStyle/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endParaRPr lang="et-EE" dirty="0" smtClean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Kaardi- ja piletisüsteemid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Külastajate loendussüsteemid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>
                <a:latin typeface="+mj-lt"/>
              </a:rPr>
              <a:t>Läbipääsu- ja turvakaameralahendused</a:t>
            </a: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Helindussüsteemid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Materjalide transportimissüsteemid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>
                <a:latin typeface="+mj-lt"/>
              </a:rPr>
              <a:t>Iseteeninduslikud </a:t>
            </a:r>
            <a:r>
              <a:rPr lang="et-EE" dirty="0" smtClean="0">
                <a:latin typeface="+mj-lt"/>
              </a:rPr>
              <a:t>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RFID süsteemid</a:t>
            </a:r>
            <a:endParaRPr lang="et-EE" dirty="0">
              <a:latin typeface="+mj-lt"/>
            </a:endParaRP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Interaktiivsed </a:t>
            </a:r>
            <a:r>
              <a:rPr lang="et-EE" dirty="0">
                <a:latin typeface="+mj-lt"/>
              </a:rPr>
              <a:t>lauad ja </a:t>
            </a:r>
            <a:r>
              <a:rPr lang="et-EE" dirty="0" smtClean="0">
                <a:latin typeface="+mj-lt"/>
              </a:rPr>
              <a:t>kioskid</a:t>
            </a: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Terviklikud multimeedia lahendused</a:t>
            </a:r>
          </a:p>
          <a:p>
            <a:pPr>
              <a:spcBef>
                <a:spcPct val="20000"/>
              </a:spcBef>
              <a:buClr>
                <a:srgbClr val="006600"/>
              </a:buClr>
              <a:buFont typeface="Arial" charset="0"/>
              <a:buChar char="•"/>
            </a:pPr>
            <a:r>
              <a:rPr lang="et-EE" dirty="0" smtClean="0">
                <a:latin typeface="+mj-lt"/>
              </a:rPr>
              <a:t>Tarkvara ja sisuhaldus</a:t>
            </a:r>
            <a:endParaRPr lang="et-EE" dirty="0">
              <a:latin typeface="+mj-lt"/>
            </a:endParaRPr>
          </a:p>
          <a:p>
            <a:pPr marL="0" indent="0">
              <a:spcBef>
                <a:spcPct val="20000"/>
              </a:spcBef>
              <a:buClr>
                <a:srgbClr val="006600"/>
              </a:buClr>
              <a:buNone/>
            </a:pP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4955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koostöö</a:t>
            </a:r>
            <a:endParaRPr lang="et-E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0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t-EE" dirty="0" smtClean="0"/>
              <a:t>Arhitektid ja sisutootjad</a:t>
            </a:r>
          </a:p>
          <a:p>
            <a:pPr marL="0" indent="0" algn="ctr">
              <a:buNone/>
            </a:pPr>
            <a:r>
              <a:rPr lang="et-EE" dirty="0" smtClean="0"/>
              <a:t>Produktsioonigrupp OÜ</a:t>
            </a:r>
          </a:p>
          <a:p>
            <a:pPr marL="0" indent="0" algn="ctr">
              <a:buNone/>
            </a:pPr>
            <a:r>
              <a:rPr lang="et-EE" dirty="0" smtClean="0"/>
              <a:t>KOKO Arhitektid OÜ</a:t>
            </a:r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sz="half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63" y="1619999"/>
            <a:ext cx="2772137" cy="1947600"/>
          </a:xfrm>
        </p:spPr>
      </p:pic>
      <p:pic>
        <p:nvPicPr>
          <p:cNvPr id="17" name="Content Placeholder 16"/>
          <p:cNvPicPr>
            <a:picLocks noGrp="1" noChangeAspect="1"/>
          </p:cNvPicPr>
          <p:nvPr>
            <p:ph sz="half" idx="12"/>
          </p:nvPr>
        </p:nvPicPr>
        <p:blipFill>
          <a:blip r:embed="rId3"/>
          <a:stretch>
            <a:fillRect/>
          </a:stretch>
        </p:blipFill>
        <p:spPr>
          <a:xfrm>
            <a:off x="3731033" y="4202170"/>
            <a:ext cx="1570286" cy="80793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t-EE" dirty="0" smtClean="0"/>
              <a:t>Mööblitootjad</a:t>
            </a:r>
          </a:p>
          <a:p>
            <a:pPr marL="0" indent="0" algn="ctr">
              <a:buNone/>
            </a:pPr>
            <a:r>
              <a:rPr lang="et-EE" dirty="0" smtClean="0"/>
              <a:t>Mipla OÜ</a:t>
            </a:r>
          </a:p>
          <a:p>
            <a:pPr marL="0" indent="0" algn="ctr">
              <a:buNone/>
            </a:pPr>
            <a:r>
              <a:rPr lang="et-EE" dirty="0" smtClean="0"/>
              <a:t>Integratsiooni partner</a:t>
            </a:r>
          </a:p>
          <a:p>
            <a:pPr marL="0" indent="0" algn="ctr">
              <a:buNone/>
            </a:pPr>
            <a:r>
              <a:rPr lang="et-EE" dirty="0" smtClean="0"/>
              <a:t>TM Development OÜ</a:t>
            </a:r>
          </a:p>
          <a:p>
            <a:pPr marL="0" indent="0" algn="ctr">
              <a:buNone/>
            </a:pPr>
            <a:endParaRPr lang="et-EE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t-EE" dirty="0" smtClean="0"/>
              <a:t>Kogemus</a:t>
            </a:r>
          </a:p>
          <a:p>
            <a:pPr marL="0" indent="0" algn="ctr">
              <a:buNone/>
            </a:pPr>
            <a:r>
              <a:rPr lang="et-EE" dirty="0" smtClean="0"/>
              <a:t>Integratsioon</a:t>
            </a:r>
          </a:p>
          <a:p>
            <a:pPr marL="0" indent="0" algn="ctr">
              <a:buNone/>
            </a:pPr>
            <a:r>
              <a:rPr lang="et-EE" dirty="0" smtClean="0"/>
              <a:t>Referents</a:t>
            </a:r>
            <a:endParaRPr lang="et-EE" dirty="0"/>
          </a:p>
        </p:txBody>
      </p:sp>
      <p:pic>
        <p:nvPicPr>
          <p:cNvPr id="22" name="Content Placeholder 21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63" y="1619999"/>
            <a:ext cx="2771775" cy="1947600"/>
          </a:xfrm>
        </p:spPr>
      </p:pic>
    </p:spTree>
    <p:extLst>
      <p:ext uri="{BB962C8B-B14F-4D97-AF65-F5344CB8AC3E}">
        <p14:creationId xmlns:p14="http://schemas.microsoft.com/office/powerpoint/2010/main" val="306750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extBox 1"/>
          <p:cNvSpPr txBox="1"/>
          <p:nvPr/>
        </p:nvSpPr>
        <p:spPr>
          <a:xfrm>
            <a:off x="2395763" y="3352800"/>
            <a:ext cx="4352474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t-EE" sz="3200" dirty="0" smtClean="0">
                <a:solidFill>
                  <a:schemeClr val="bg1"/>
                </a:solidFill>
              </a:rPr>
              <a:t>Solutions for education</a:t>
            </a:r>
            <a:endParaRPr lang="et-EE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89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31413"/>
            <a:ext cx="7886700" cy="249299"/>
          </a:xfrm>
        </p:spPr>
        <p:txBody>
          <a:bodyPr/>
          <a:lstStyle/>
          <a:p>
            <a:r>
              <a:rPr lang="et-EE" dirty="0">
                <a:solidFill>
                  <a:srgbClr val="464646"/>
                </a:solidFill>
              </a:rPr>
              <a:t>Milleks meile raamatukogud ja </a:t>
            </a:r>
            <a:r>
              <a:rPr lang="et-EE" dirty="0" smtClean="0">
                <a:solidFill>
                  <a:srgbClr val="464646"/>
                </a:solidFill>
              </a:rPr>
              <a:t>muuseumid ?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6" b="1236"/>
          <a:stretch>
            <a:fillRect/>
          </a:stretch>
        </p:blipFill>
        <p:spPr>
          <a:xfrm>
            <a:off x="359999" y="359999"/>
            <a:ext cx="8424000" cy="4978355"/>
          </a:xfrm>
        </p:spPr>
      </p:pic>
    </p:spTree>
    <p:extLst>
      <p:ext uri="{BB962C8B-B14F-4D97-AF65-F5344CB8AC3E}">
        <p14:creationId xmlns:p14="http://schemas.microsoft.com/office/powerpoint/2010/main" val="190734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31413"/>
            <a:ext cx="7886700" cy="249299"/>
          </a:xfrm>
        </p:spPr>
        <p:txBody>
          <a:bodyPr/>
          <a:lstStyle/>
          <a:p>
            <a:r>
              <a:rPr lang="et-EE" dirty="0" smtClean="0">
                <a:solidFill>
                  <a:srgbClr val="464646"/>
                </a:solidFill>
              </a:rPr>
              <a:t>Elamus, kogemus, haridus</a:t>
            </a:r>
            <a:endParaRPr 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" r="1400"/>
          <a:stretch>
            <a:fillRect/>
          </a:stretch>
        </p:blipFill>
        <p:spPr bwMode="auto">
          <a:xfrm>
            <a:off x="359999" y="482828"/>
            <a:ext cx="8424000" cy="4833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90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08948"/>
            <a:ext cx="7886700" cy="249299"/>
          </a:xfrm>
        </p:spPr>
        <p:txBody>
          <a:bodyPr/>
          <a:lstStyle/>
          <a:p>
            <a:r>
              <a:rPr lang="et-EE" dirty="0" err="1" smtClean="0"/>
              <a:t>Nfc</a:t>
            </a:r>
            <a:r>
              <a:rPr lang="et-EE" dirty="0" smtClean="0"/>
              <a:t>, </a:t>
            </a:r>
            <a:r>
              <a:rPr lang="et-EE" dirty="0" err="1" smtClean="0"/>
              <a:t>rfid</a:t>
            </a:r>
            <a:endParaRPr lang="et-EE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5" r="21205"/>
          <a:stretch>
            <a:fillRect/>
          </a:stretch>
        </p:blipFill>
        <p:spPr>
          <a:xfrm>
            <a:off x="359999" y="359998"/>
            <a:ext cx="4179600" cy="4989924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7" r="4847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" r="526"/>
          <a:stretch>
            <a:fillRect/>
          </a:stretch>
        </p:blipFill>
        <p:spPr>
          <a:xfrm>
            <a:off x="4608000" y="2815198"/>
            <a:ext cx="4179600" cy="2534724"/>
          </a:xfrm>
        </p:spPr>
      </p:pic>
    </p:spTree>
    <p:extLst>
      <p:ext uri="{BB962C8B-B14F-4D97-AF65-F5344CB8AC3E}">
        <p14:creationId xmlns:p14="http://schemas.microsoft.com/office/powerpoint/2010/main" val="54170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31413"/>
            <a:ext cx="7886700" cy="249299"/>
          </a:xfrm>
        </p:spPr>
        <p:txBody>
          <a:bodyPr/>
          <a:lstStyle/>
          <a:p>
            <a:r>
              <a:rPr lang="et-EE" dirty="0" smtClean="0">
                <a:solidFill>
                  <a:srgbClr val="464646"/>
                </a:solidFill>
              </a:rPr>
              <a:t>Tehnoloogia  areng</a:t>
            </a:r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8" b="126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0828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Telelift, Robootika</a:t>
            </a:r>
            <a:endParaRPr lang="et-EE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272" y="463117"/>
            <a:ext cx="1592728" cy="39818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00" y="1351798"/>
            <a:ext cx="4566842" cy="30700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400" y="4571999"/>
            <a:ext cx="4598442" cy="14299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65" y="1351797"/>
            <a:ext cx="3321545" cy="465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22596"/>
            <a:ext cx="7886700" cy="249299"/>
          </a:xfrm>
        </p:spPr>
        <p:txBody>
          <a:bodyPr/>
          <a:lstStyle/>
          <a:p>
            <a:r>
              <a:rPr lang="en-GB" dirty="0" err="1"/>
              <a:t>Virtuaalreaalsus</a:t>
            </a:r>
            <a:r>
              <a:rPr lang="en-GB" dirty="0"/>
              <a:t> </a:t>
            </a:r>
            <a:endParaRPr lang="et-EE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70" r="21370"/>
          <a:stretch>
            <a:fillRect/>
          </a:stretch>
        </p:blipFill>
        <p:spPr>
          <a:xfrm>
            <a:off x="359999" y="359997"/>
            <a:ext cx="4179600" cy="501319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1" b="11981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r="639"/>
          <a:stretch>
            <a:fillRect/>
          </a:stretch>
        </p:blipFill>
        <p:spPr>
          <a:xfrm>
            <a:off x="4608000" y="2815198"/>
            <a:ext cx="4179600" cy="2557990"/>
          </a:xfrm>
        </p:spPr>
      </p:pic>
    </p:spTree>
    <p:extLst>
      <p:ext uri="{BB962C8B-B14F-4D97-AF65-F5344CB8AC3E}">
        <p14:creationId xmlns:p14="http://schemas.microsoft.com/office/powerpoint/2010/main" val="212519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999" y="5622596"/>
            <a:ext cx="7886700" cy="249299"/>
          </a:xfrm>
        </p:spPr>
        <p:txBody>
          <a:bodyPr/>
          <a:lstStyle/>
          <a:p>
            <a:r>
              <a:rPr lang="en-GB" dirty="0" err="1"/>
              <a:t>Virtuaalreaalsus</a:t>
            </a:r>
            <a:r>
              <a:rPr lang="en-GB" dirty="0"/>
              <a:t> </a:t>
            </a:r>
            <a:endParaRPr lang="et-EE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04" r="25704"/>
          <a:stretch>
            <a:fillRect/>
          </a:stretch>
        </p:blipFill>
        <p:spPr>
          <a:xfrm>
            <a:off x="359999" y="359997"/>
            <a:ext cx="4179600" cy="5082859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5" b="12665"/>
          <a:stretch>
            <a:fillRect/>
          </a:stretch>
        </p:blipFill>
        <p:spPr/>
      </p:pic>
      <p:pic>
        <p:nvPicPr>
          <p:cNvPr id="12" name="Picture Placeholder 11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" r="716"/>
          <a:stretch>
            <a:fillRect/>
          </a:stretch>
        </p:blipFill>
        <p:spPr>
          <a:xfrm>
            <a:off x="4608000" y="2815198"/>
            <a:ext cx="4179600" cy="2627658"/>
          </a:xfrm>
        </p:spPr>
      </p:pic>
    </p:spTree>
    <p:extLst>
      <p:ext uri="{BB962C8B-B14F-4D97-AF65-F5344CB8AC3E}">
        <p14:creationId xmlns:p14="http://schemas.microsoft.com/office/powerpoint/2010/main" val="21122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" b="4083"/>
          <a:stretch>
            <a:fillRect/>
          </a:stretch>
        </p:blipFill>
        <p:spPr>
          <a:xfrm>
            <a:off x="359999" y="701193"/>
            <a:ext cx="8424000" cy="4833297"/>
          </a:xfrm>
        </p:spPr>
      </p:pic>
    </p:spTree>
    <p:extLst>
      <p:ext uri="{BB962C8B-B14F-4D97-AF65-F5344CB8AC3E}">
        <p14:creationId xmlns:p14="http://schemas.microsoft.com/office/powerpoint/2010/main" val="141837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363" y="5384523"/>
            <a:ext cx="7886700" cy="249299"/>
          </a:xfrm>
        </p:spPr>
        <p:txBody>
          <a:bodyPr/>
          <a:lstStyle/>
          <a:p>
            <a:r>
              <a:rPr lang="en-GB" dirty="0" err="1" smtClean="0"/>
              <a:t>Tehisintellekt</a:t>
            </a:r>
            <a:r>
              <a:rPr lang="et-EE" dirty="0" smtClean="0"/>
              <a:t> - t</a:t>
            </a:r>
            <a:r>
              <a:rPr lang="et-EE" dirty="0" smtClean="0"/>
              <a:t>eadus </a:t>
            </a:r>
            <a:r>
              <a:rPr lang="et-EE" dirty="0"/>
              <a:t>intelligentsete masinate loomisest</a:t>
            </a:r>
            <a:r>
              <a:rPr lang="en-GB" dirty="0" smtClean="0"/>
              <a:t> </a:t>
            </a:r>
            <a:endParaRPr lang="et-EE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" t="3705" r="-327" b="31233"/>
          <a:stretch/>
        </p:blipFill>
        <p:spPr>
          <a:xfrm>
            <a:off x="359999" y="359997"/>
            <a:ext cx="4179600" cy="4894391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" r="599"/>
          <a:stretch>
            <a:fillRect/>
          </a:stretch>
        </p:blipFill>
        <p:spPr/>
      </p:pic>
      <p:pic>
        <p:nvPicPr>
          <p:cNvPr id="14" name="Picture Placeholder 13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" r="716"/>
          <a:stretch>
            <a:fillRect/>
          </a:stretch>
        </p:blipFill>
        <p:spPr>
          <a:xfrm>
            <a:off x="4608000" y="2815198"/>
            <a:ext cx="4179600" cy="2439190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>
            <a:normAutofit fontScale="92500" lnSpcReduction="20000"/>
          </a:bodyPr>
          <a:lstStyle/>
          <a:p>
            <a:r>
              <a:rPr lang="et-EE" dirty="0"/>
              <a:t>John </a:t>
            </a:r>
            <a:r>
              <a:rPr lang="et-EE" dirty="0" err="1" smtClean="0"/>
              <a:t>McCarthy</a:t>
            </a:r>
            <a:r>
              <a:rPr lang="et-EE" dirty="0" smtClean="0"/>
              <a:t> 1956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052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001" y="1345601"/>
            <a:ext cx="8424000" cy="463810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Raamatukogu lahendused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1612" y="513797"/>
            <a:ext cx="1627773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8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Raamatukogu lahendused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010841" y="2069528"/>
            <a:ext cx="1918544" cy="29319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521" y="3939687"/>
            <a:ext cx="2495839" cy="20437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1612" y="513797"/>
            <a:ext cx="1627773" cy="3475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8521" y="600414"/>
            <a:ext cx="2817660" cy="1870159"/>
          </a:xfrm>
          <a:prstGeom prst="rect">
            <a:avLst/>
          </a:prstGeom>
        </p:spPr>
      </p:pic>
      <p:pic>
        <p:nvPicPr>
          <p:cNvPr id="10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6"/>
          <a:stretch>
            <a:fillRect/>
          </a:stretch>
        </p:blipFill>
        <p:spPr>
          <a:xfrm>
            <a:off x="3249412" y="2117186"/>
            <a:ext cx="2488225" cy="18225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289" y="2069528"/>
            <a:ext cx="2876196" cy="318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TextBox 9"/>
          <p:cNvSpPr txBox="1"/>
          <p:nvPr/>
        </p:nvSpPr>
        <p:spPr>
          <a:xfrm>
            <a:off x="3100162" y="4158718"/>
            <a:ext cx="2622834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t-EE" sz="3200" dirty="0" smtClean="0">
                <a:solidFill>
                  <a:schemeClr val="bg2"/>
                </a:solidFill>
              </a:rPr>
              <a:t>Case Studies</a:t>
            </a:r>
            <a:endParaRPr lang="et-EE" sz="3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25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meremuuseum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Digital signage, access control, sounds systems</a:t>
            </a:r>
            <a:endParaRPr lang="et-EE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13" name="Picture Placeholder 12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3074" name="Picture 2" descr="http://www.koda.ee/public/Logod/Seaplane_Harbour_log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51677" y="5622596"/>
            <a:ext cx="1404323" cy="51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84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Tallinn University library</a:t>
            </a:r>
            <a:endParaRPr lang="et-EE" dirty="0"/>
          </a:p>
        </p:txBody>
      </p:sp>
      <p:pic>
        <p:nvPicPr>
          <p:cNvPr id="15" name="Picture Placeholder 14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Self check-in, self service terminals, digital signage </a:t>
            </a:r>
            <a:endParaRPr lang="et-EE" dirty="0"/>
          </a:p>
        </p:txBody>
      </p:sp>
      <p:pic>
        <p:nvPicPr>
          <p:cNvPr id="16" name="Picture Placeholder 15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l="749" t="32150" r="-749" b="31229"/>
          <a:stretch/>
        </p:blipFill>
        <p:spPr>
          <a:xfrm>
            <a:off x="6874263" y="5286438"/>
            <a:ext cx="2141464" cy="790100"/>
          </a:xfrm>
          <a:prstGeom prst="rect">
            <a:avLst/>
          </a:prstGeom>
        </p:spPr>
      </p:pic>
      <p:pic>
        <p:nvPicPr>
          <p:cNvPr id="20" name="Picture Placeholder 19"/>
          <p:cNvPicPr>
            <a:picLocks noGrp="1" noChangeAspect="1"/>
          </p:cNvPicPr>
          <p:nvPr>
            <p:ph type="pic" sz="quarter" idx="15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2721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EKA library in latvia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Workstation, security gates, RFID</a:t>
            </a:r>
            <a:endParaRPr lang="et-EE" dirty="0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2056" name="Picture 8" descr="http://www.siva.gov.lv/tl_files/baneri/eka_logo_black_let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312" y="5381784"/>
            <a:ext cx="1570288" cy="64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Placeholder 16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Picture Placeholder 22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4488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Vilnius university library</a:t>
            </a:r>
            <a:endParaRPr lang="et-EE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6510337" cy="292100"/>
          </a:xfrm>
        </p:spPr>
        <p:txBody>
          <a:bodyPr>
            <a:normAutofit fontScale="92500" lnSpcReduction="20000"/>
          </a:bodyPr>
          <a:lstStyle/>
          <a:p>
            <a:r>
              <a:rPr lang="et-EE" dirty="0" smtClean="0"/>
              <a:t>Access control, telelift, self service terminals, workstations </a:t>
            </a:r>
            <a:endParaRPr lang="et-EE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Picture 13" descr="C:\Users\marius.bankauskas\Desktop\HABSAB\Bibliotheca\Pasiulymai\Siauliu kolegija\VU biblioteka log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126" y="5456845"/>
            <a:ext cx="1119474" cy="60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6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MRU library in lithuania</a:t>
            </a:r>
            <a:endParaRPr lang="et-EE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Self check-in station</a:t>
            </a:r>
            <a:endParaRPr lang="et-EE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Picture 11" descr="C:\Users\marius.bankauskas\Desktop\HABSAB\Bibliotheca\Pasiulymai\Siauliu kolegija\MRU_log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11914" y="5368256"/>
            <a:ext cx="1469571" cy="73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Eige library in lithuania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t-EE" dirty="0" smtClean="0"/>
              <a:t>Self service kiosks, security gates</a:t>
            </a:r>
            <a:endParaRPr lang="et-EE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Picture Placeholder 12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7"/>
          <a:stretch/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14" name="Picture 13" descr="C:\Users\marius.bankauskas\Desktop\HABSAB\Bibliotheca\Pasiulymai\Siauliu kolegija\EIG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145" y="5198398"/>
            <a:ext cx="883912" cy="93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Ekspositsioonitehnika </a:t>
            </a:r>
            <a:r>
              <a:rPr lang="fi-FI" dirty="0" smtClean="0"/>
              <a:t>Eesti </a:t>
            </a:r>
            <a:r>
              <a:rPr lang="fi-FI" dirty="0"/>
              <a:t>Tervishoiu Muuseumis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>
            <a:normAutofit fontScale="92500" lnSpcReduction="20000"/>
          </a:bodyPr>
          <a:lstStyle/>
          <a:p>
            <a:r>
              <a:rPr lang="et-EE" dirty="0" smtClean="0"/>
              <a:t>Digital signage solution</a:t>
            </a:r>
            <a:endParaRPr lang="et-EE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5" r="21165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8" b="7288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9" b="725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866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46" y="1311565"/>
            <a:ext cx="3497623" cy="2331749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7" y="3726441"/>
            <a:ext cx="3476482" cy="2278726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75" y="1311564"/>
            <a:ext cx="3497624" cy="2331750"/>
          </a:xfrm>
        </p:spPr>
      </p:pic>
      <p:pic>
        <p:nvPicPr>
          <p:cNvPr id="18" name="Content Placeholder 17"/>
          <p:cNvPicPr>
            <a:picLocks noGrp="1" noChangeAspect="1"/>
          </p:cNvPicPr>
          <p:nvPr>
            <p:ph sz="half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346" y="3726441"/>
            <a:ext cx="3504446" cy="2278726"/>
          </a:xfr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75" y="348889"/>
            <a:ext cx="1946203" cy="80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5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Tartu </a:t>
            </a:r>
            <a:r>
              <a:rPr lang="en-GB" dirty="0" err="1"/>
              <a:t>Ülikooli</a:t>
            </a:r>
            <a:r>
              <a:rPr lang="en-GB" dirty="0"/>
              <a:t> </a:t>
            </a:r>
            <a:r>
              <a:rPr lang="en-GB" dirty="0" err="1" smtClean="0"/>
              <a:t>loodusmuuseum</a:t>
            </a:r>
            <a:endParaRPr lang="et-EE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0" r="21170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2" b="7252"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0" b="7280"/>
          <a:stretch>
            <a:fillRect/>
          </a:stretch>
        </p:blipFill>
        <p:spPr/>
      </p:pic>
      <p:sp>
        <p:nvSpPr>
          <p:cNvPr id="16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60363" y="5737225"/>
            <a:ext cx="5068887" cy="292100"/>
          </a:xfrm>
        </p:spPr>
        <p:txBody>
          <a:bodyPr>
            <a:normAutofit fontScale="92500" lnSpcReduction="20000"/>
          </a:bodyPr>
          <a:lstStyle/>
          <a:p>
            <a:r>
              <a:rPr lang="et-EE" dirty="0" smtClean="0"/>
              <a:t>Digital signage solution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3194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tänan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10613" y="1646972"/>
            <a:ext cx="4179600" cy="3974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t-EE" sz="1600" dirty="0" smtClean="0"/>
              <a:t>HANSAB AS</a:t>
            </a:r>
          </a:p>
          <a:p>
            <a:pPr marL="0" indent="0">
              <a:buNone/>
            </a:pPr>
            <a:r>
              <a:rPr lang="et-EE" sz="1600" dirty="0" smtClean="0"/>
              <a:t>Markko Purge</a:t>
            </a:r>
          </a:p>
          <a:p>
            <a:pPr marL="0" indent="0">
              <a:buNone/>
            </a:pPr>
            <a:r>
              <a:rPr lang="et-EE" sz="1600" dirty="0"/>
              <a:t>m</a:t>
            </a:r>
            <a:r>
              <a:rPr lang="et-EE" sz="1600" dirty="0" smtClean="0"/>
              <a:t>üügi- ja turundusdirektor</a:t>
            </a:r>
          </a:p>
          <a:p>
            <a:pPr marL="0" indent="0">
              <a:buNone/>
            </a:pPr>
            <a:r>
              <a:rPr lang="et-EE" sz="1600" dirty="0" smtClean="0"/>
              <a:t>markko.purge@hansab.ee</a:t>
            </a:r>
          </a:p>
          <a:p>
            <a:pPr marL="0" indent="0">
              <a:buNone/>
            </a:pPr>
            <a:r>
              <a:rPr lang="et-EE" sz="1600" dirty="0"/>
              <a:t>+372 605 </a:t>
            </a:r>
            <a:r>
              <a:rPr lang="et-EE" sz="1600" dirty="0" smtClean="0"/>
              <a:t>9816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4644" y="1646971"/>
            <a:ext cx="3819925" cy="3974399"/>
          </a:xfrm>
        </p:spPr>
      </p:pic>
    </p:spTree>
    <p:extLst>
      <p:ext uri="{BB962C8B-B14F-4D97-AF65-F5344CB8AC3E}">
        <p14:creationId xmlns:p14="http://schemas.microsoft.com/office/powerpoint/2010/main" val="177969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nsab Cover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780DF77E-7BF5-4965-A965-2F274CBF5C0B}"/>
    </a:ext>
  </a:extLst>
</a:theme>
</file>

<file path=ppt/theme/theme2.xml><?xml version="1.0" encoding="utf-8"?>
<a:theme xmlns:a="http://schemas.openxmlformats.org/drawingml/2006/main" name="Transition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C442D4D8-B244-4550-BFE5-4D75686C5574}"/>
    </a:ext>
  </a:extLst>
</a:theme>
</file>

<file path=ppt/theme/theme3.xml><?xml version="1.0" encoding="utf-8"?>
<a:theme xmlns:a="http://schemas.openxmlformats.org/drawingml/2006/main" name="Boxes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4DD8573D-C7D3-430A-B57F-2E7E629AF13E}"/>
    </a:ext>
  </a:extLst>
</a:theme>
</file>

<file path=ppt/theme/theme4.xml><?xml version="1.0" encoding="utf-8"?>
<a:theme xmlns:a="http://schemas.openxmlformats.org/drawingml/2006/main" name="Content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D137C5B3-2BA3-4B48-A23E-AC084FF927F9}"/>
    </a:ext>
  </a:extLst>
</a:theme>
</file>

<file path=ppt/theme/theme5.xml><?xml version="1.0" encoding="utf-8"?>
<a:theme xmlns:a="http://schemas.openxmlformats.org/drawingml/2006/main" name="Graph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F40D8024-3CAA-415C-8150-CD9425772427}"/>
    </a:ext>
  </a:extLst>
</a:theme>
</file>

<file path=ppt/theme/theme6.xml><?xml version="1.0" encoding="utf-8"?>
<a:theme xmlns:a="http://schemas.openxmlformats.org/drawingml/2006/main" name="5_Custom Design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ansab Presentation Template 2015NEW" id="{60AD8C37-B0E4-4CDC-8DEC-4658DA1E9F74}" vid="{1BAD49A7-5C76-4F3B-8724-D8BD7DCD62CF}"/>
    </a:ext>
  </a:extLst>
</a:theme>
</file>

<file path=ppt/theme/theme7.xml><?xml version="1.0" encoding="utf-8"?>
<a:theme xmlns:a="http://schemas.openxmlformats.org/drawingml/2006/main" name="1_Transition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Custom Design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ontent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Graph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Boxes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7_Custom Design">
  <a:themeElements>
    <a:clrScheme name="H">
      <a:dk1>
        <a:srgbClr val="000000"/>
      </a:dk1>
      <a:lt1>
        <a:srgbClr val="FFFFFF"/>
      </a:lt1>
      <a:dk2>
        <a:srgbClr val="A1A2A4"/>
      </a:dk2>
      <a:lt2>
        <a:srgbClr val="FFFFFF"/>
      </a:lt2>
      <a:accent1>
        <a:srgbClr val="15A27B"/>
      </a:accent1>
      <a:accent2>
        <a:srgbClr val="18A7BA"/>
      </a:accent2>
      <a:accent3>
        <a:srgbClr val="1068AE"/>
      </a:accent3>
      <a:accent4>
        <a:srgbClr val="FBA636"/>
      </a:accent4>
      <a:accent5>
        <a:srgbClr val="BE1E27"/>
      </a:accent5>
      <a:accent6>
        <a:srgbClr val="5DBDA5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5A27B"/>
        </a:solidFill>
        <a:ln w="9525" cap="flat" cmpd="sng" algn="ctr">
          <a:noFill/>
          <a:prstDash val="solid"/>
        </a:ln>
        <a:effectLst/>
      </a:spPr>
      <a:bodyPr rtlCol="0" anchor="ctr"/>
      <a:lstStyle>
        <a:defPPr marL="0" marR="0" indent="0" algn="ctr" defTabSz="4572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 dirty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Helvetica"/>
            <a:ea typeface=""/>
            <a:cs typeface="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">
    <a:dk1>
      <a:srgbClr val="000000"/>
    </a:dk1>
    <a:lt1>
      <a:srgbClr val="FFFFFF"/>
    </a:lt1>
    <a:dk2>
      <a:srgbClr val="A1A2A4"/>
    </a:dk2>
    <a:lt2>
      <a:srgbClr val="FFFFFF"/>
    </a:lt2>
    <a:accent1>
      <a:srgbClr val="15A27B"/>
    </a:accent1>
    <a:accent2>
      <a:srgbClr val="18A7BA"/>
    </a:accent2>
    <a:accent3>
      <a:srgbClr val="1068AE"/>
    </a:accent3>
    <a:accent4>
      <a:srgbClr val="FBA636"/>
    </a:accent4>
    <a:accent5>
      <a:srgbClr val="BE1E27"/>
    </a:accent5>
    <a:accent6>
      <a:srgbClr val="5DBDA5"/>
    </a:accent6>
    <a:hlink>
      <a:srgbClr val="000000"/>
    </a:hlink>
    <a:folHlink>
      <a:srgbClr val="000000"/>
    </a:folHlink>
  </a:clrScheme>
</a:themeOverride>
</file>

<file path=ppt/theme/themeOverride2.xml><?xml version="1.0" encoding="utf-8"?>
<a:themeOverride xmlns:a="http://schemas.openxmlformats.org/drawingml/2006/main">
  <a:clrScheme name="H">
    <a:dk1>
      <a:srgbClr val="000000"/>
    </a:dk1>
    <a:lt1>
      <a:srgbClr val="FFFFFF"/>
    </a:lt1>
    <a:dk2>
      <a:srgbClr val="A1A2A4"/>
    </a:dk2>
    <a:lt2>
      <a:srgbClr val="FFFFFF"/>
    </a:lt2>
    <a:accent1>
      <a:srgbClr val="15A27B"/>
    </a:accent1>
    <a:accent2>
      <a:srgbClr val="18A7BA"/>
    </a:accent2>
    <a:accent3>
      <a:srgbClr val="1068AE"/>
    </a:accent3>
    <a:accent4>
      <a:srgbClr val="FBA636"/>
    </a:accent4>
    <a:accent5>
      <a:srgbClr val="BE1E27"/>
    </a:accent5>
    <a:accent6>
      <a:srgbClr val="5DBDA5"/>
    </a:accent6>
    <a:hlink>
      <a:srgbClr val="000000"/>
    </a:hlink>
    <a:folHlink>
      <a:srgbClr val="000000"/>
    </a:folHlink>
  </a:clrScheme>
</a:themeOverride>
</file>

<file path=ppt/theme/themeOverride3.xml><?xml version="1.0" encoding="utf-8"?>
<a:themeOverride xmlns:a="http://schemas.openxmlformats.org/drawingml/2006/main">
  <a:clrScheme name="H">
    <a:dk1>
      <a:srgbClr val="000000"/>
    </a:dk1>
    <a:lt1>
      <a:srgbClr val="FFFFFF"/>
    </a:lt1>
    <a:dk2>
      <a:srgbClr val="A1A2A4"/>
    </a:dk2>
    <a:lt2>
      <a:srgbClr val="FFFFFF"/>
    </a:lt2>
    <a:accent1>
      <a:srgbClr val="15A27B"/>
    </a:accent1>
    <a:accent2>
      <a:srgbClr val="18A7BA"/>
    </a:accent2>
    <a:accent3>
      <a:srgbClr val="1068AE"/>
    </a:accent3>
    <a:accent4>
      <a:srgbClr val="FBA636"/>
    </a:accent4>
    <a:accent5>
      <a:srgbClr val="BE1E27"/>
    </a:accent5>
    <a:accent6>
      <a:srgbClr val="5DBDA5"/>
    </a:accent6>
    <a:hlink>
      <a:srgbClr val="000000"/>
    </a:hlink>
    <a:folHlink>
      <a:srgbClr val="000000"/>
    </a:folHlink>
  </a:clrScheme>
</a:themeOverride>
</file>

<file path=ppt/theme/themeOverride4.xml><?xml version="1.0" encoding="utf-8"?>
<a:themeOverride xmlns:a="http://schemas.openxmlformats.org/drawingml/2006/main">
  <a:clrScheme name="H">
    <a:dk1>
      <a:srgbClr val="000000"/>
    </a:dk1>
    <a:lt1>
      <a:srgbClr val="FFFFFF"/>
    </a:lt1>
    <a:dk2>
      <a:srgbClr val="A1A2A4"/>
    </a:dk2>
    <a:lt2>
      <a:srgbClr val="FFFFFF"/>
    </a:lt2>
    <a:accent1>
      <a:srgbClr val="15A27B"/>
    </a:accent1>
    <a:accent2>
      <a:srgbClr val="18A7BA"/>
    </a:accent2>
    <a:accent3>
      <a:srgbClr val="1068AE"/>
    </a:accent3>
    <a:accent4>
      <a:srgbClr val="FBA636"/>
    </a:accent4>
    <a:accent5>
      <a:srgbClr val="BE1E27"/>
    </a:accent5>
    <a:accent6>
      <a:srgbClr val="5DBDA5"/>
    </a:accent6>
    <a:hlink>
      <a:srgbClr val="000000"/>
    </a:hlink>
    <a:folHlink>
      <a:srgbClr val="000000"/>
    </a:folHlink>
  </a:clrScheme>
</a:themeOverride>
</file>

<file path=ppt/theme/themeOverride5.xml><?xml version="1.0" encoding="utf-8"?>
<a:themeOverride xmlns:a="http://schemas.openxmlformats.org/drawingml/2006/main">
  <a:clrScheme name="H">
    <a:dk1>
      <a:srgbClr val="000000"/>
    </a:dk1>
    <a:lt1>
      <a:srgbClr val="FFFFFF"/>
    </a:lt1>
    <a:dk2>
      <a:srgbClr val="A1A2A4"/>
    </a:dk2>
    <a:lt2>
      <a:srgbClr val="FFFFFF"/>
    </a:lt2>
    <a:accent1>
      <a:srgbClr val="15A27B"/>
    </a:accent1>
    <a:accent2>
      <a:srgbClr val="18A7BA"/>
    </a:accent2>
    <a:accent3>
      <a:srgbClr val="1068AE"/>
    </a:accent3>
    <a:accent4>
      <a:srgbClr val="FBA636"/>
    </a:accent4>
    <a:accent5>
      <a:srgbClr val="BE1E27"/>
    </a:accent5>
    <a:accent6>
      <a:srgbClr val="5DBDA5"/>
    </a:accent6>
    <a:hlink>
      <a:srgbClr val="000000"/>
    </a:hlink>
    <a:folHlink>
      <a:srgbClr val="00000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UptDocumentLibraryForm</Display>
  <Edit>UptDocumentLibraryForm</Edit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Blank" ma:contentTypeID="0x010100F410DC58A48E4725A025ECB71D3D1A4C00811DB5511213D54590A4164070056CE2" ma:contentTypeVersion="0" ma:contentTypeDescription="" ma:contentTypeScope="" ma:versionID="f99732757ec04fe667e297ab30e14e0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0e43eef3b979447687bbaca6d67adc1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2B448A-CFA6-42EF-9E7F-C8734BA47A2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645E4-8AF8-49FA-A353-52765394E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F0692FC-3CE4-4A0B-A7EA-59296680C62C}">
  <ds:schemaRefs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Hansab Presentation Template 2015NEW</Template>
  <TotalTime>0</TotalTime>
  <Words>278</Words>
  <Application>Microsoft Office PowerPoint</Application>
  <PresentationFormat>On-screen Show (4:3)</PresentationFormat>
  <Paragraphs>101</Paragraphs>
  <Slides>29</Slides>
  <Notes>14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ＭＳ Ｐゴシック</vt:lpstr>
      <vt:lpstr>.HelveticaNeueDeskInterface-Regular</vt:lpstr>
      <vt:lpstr>Arial</vt:lpstr>
      <vt:lpstr>Calibri</vt:lpstr>
      <vt:lpstr>Helvetica</vt:lpstr>
      <vt:lpstr>Hansab Cover</vt:lpstr>
      <vt:lpstr>Transition</vt:lpstr>
      <vt:lpstr>Boxes</vt:lpstr>
      <vt:lpstr>Content</vt:lpstr>
      <vt:lpstr>Graph</vt:lpstr>
      <vt:lpstr>5_Custom Design</vt:lpstr>
      <vt:lpstr>1_Transition</vt:lpstr>
      <vt:lpstr>6_Custom Design</vt:lpstr>
      <vt:lpstr>1_Content</vt:lpstr>
      <vt:lpstr>1_Graph</vt:lpstr>
      <vt:lpstr>1_Boxes</vt:lpstr>
      <vt:lpstr>7_Custom Design</vt:lpstr>
      <vt:lpstr>Hansab for education</vt:lpstr>
      <vt:lpstr>Hansab</vt:lpstr>
      <vt:lpstr>HANSABi TERRITOorium</vt:lpstr>
      <vt:lpstr>Käive kliendisegmentide kaupa</vt:lpstr>
      <vt:lpstr>Hansab</vt:lpstr>
      <vt:lpstr>koostöö</vt:lpstr>
      <vt:lpstr>PowerPoint Presentation</vt:lpstr>
      <vt:lpstr>Milleks meile raamatukogud ja muuseumid ?</vt:lpstr>
      <vt:lpstr>Elamus, kogemus, haridus</vt:lpstr>
      <vt:lpstr>Nfc, rfid</vt:lpstr>
      <vt:lpstr>Tehnoloogia  areng</vt:lpstr>
      <vt:lpstr>Telelift, Robootika</vt:lpstr>
      <vt:lpstr>Virtuaalreaalsus </vt:lpstr>
      <vt:lpstr>Virtuaalreaalsus </vt:lpstr>
      <vt:lpstr>PowerPoint Presentation</vt:lpstr>
      <vt:lpstr>Tehisintellekt - teadus intelligentsete masinate loomisest </vt:lpstr>
      <vt:lpstr>Raamatukogu lahendused</vt:lpstr>
      <vt:lpstr>Raamatukogu lahendused</vt:lpstr>
      <vt:lpstr>PowerPoint Presentation</vt:lpstr>
      <vt:lpstr>meremuuseum</vt:lpstr>
      <vt:lpstr>Tallinn University library</vt:lpstr>
      <vt:lpstr>EKA library in latvia</vt:lpstr>
      <vt:lpstr>Vilnius university library</vt:lpstr>
      <vt:lpstr>MRU library in lithuania</vt:lpstr>
      <vt:lpstr>Eige library in lithuania</vt:lpstr>
      <vt:lpstr>Ekspositsioonitehnika Eesti Tervishoiu Muuseumis</vt:lpstr>
      <vt:lpstr>PowerPoint Presentation</vt:lpstr>
      <vt:lpstr>Tartu Ülikooli loodusmuuseum</vt:lpstr>
      <vt:lpstr>tänan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2015-05-22T07:36:23Z</dcterms:created>
  <dcterms:modified xsi:type="dcterms:W3CDTF">2016-03-15T12:46:59Z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0x010100F410DC58A48E4725A025ECB71D3D1A4C00811DB5511213D54590A4164070056CE2</vt:lpwstr>
  </property>
  <property fmtid="{D5CDD505-2E9C-101B-9397-08002B2CF9AE}" pid="3" name="SerieMarker">
    <vt:lpwstr>H_Group 07-01</vt:lpwstr>
  </property>
  <property fmtid="{D5CDD505-2E9C-101B-9397-08002B2CF9AE}" pid="4" name="OriginalExtension">
    <vt:lpwstr>.pptx</vt:lpwstr>
  </property>
  <property fmtid="{D5CDD505-2E9C-101B-9397-08002B2CF9AE}" pid="5" name="_dlc_DocIdItemGuid">
    <vt:lpwstr>af4f681a-98c0-427c-b479-3e441191087f</vt:lpwstr>
  </property>
  <property fmtid="{D5CDD505-2E9C-101B-9397-08002B2CF9AE}" pid="6" name="_dlc_DocId">
    <vt:lpwstr>EDMS-10-25169</vt:lpwstr>
  </property>
  <property fmtid="{D5CDD505-2E9C-101B-9397-08002B2CF9AE}" pid="7" name="_dlc_DocIdUrl">
    <vt:lpwstr>http://dms.hansab.ee/_layouts/15/DocIdRedir.aspx?ID=EDMS-10-25169, EDMS-10-25169</vt:lpwstr>
  </property>
</Properties>
</file>