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61" r:id="rId4"/>
    <p:sldId id="271" r:id="rId5"/>
    <p:sldId id="272" r:id="rId6"/>
    <p:sldId id="264" r:id="rId7"/>
    <p:sldId id="270" r:id="rId8"/>
    <p:sldId id="273" r:id="rId9"/>
    <p:sldId id="274" r:id="rId10"/>
    <p:sldId id="266" r:id="rId11"/>
    <p:sldId id="269" r:id="rId12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6" autoAdjust="0"/>
    <p:restoredTop sz="94660"/>
  </p:normalViewPr>
  <p:slideViewPr>
    <p:cSldViewPr snapToGrid="0">
      <p:cViewPr varScale="1">
        <p:scale>
          <a:sx n="124" d="100"/>
          <a:sy n="124" d="100"/>
        </p:scale>
        <p:origin x="32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164FC7-76B9-48E1-A03D-68600E90C6A2}" type="datetimeFigureOut">
              <a:rPr lang="et-EE" smtClean="0"/>
              <a:t>05.04.2020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A15EB0-0DB9-4E1B-9DC2-8C092DE96952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2191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itel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827584" y="908720"/>
            <a:ext cx="7704856" cy="2664296"/>
          </a:xfrm>
        </p:spPr>
        <p:txBody>
          <a:bodyPr anchor="b"/>
          <a:lstStyle>
            <a:lvl1pPr algn="l">
              <a:lnSpc>
                <a:spcPct val="70000"/>
              </a:lnSpc>
              <a:defRPr sz="8000" b="0"/>
            </a:lvl1pPr>
          </a:lstStyle>
          <a:p>
            <a:r>
              <a:rPr lang="en-US" dirty="0"/>
              <a:t>TITLE </a:t>
            </a:r>
            <a:r>
              <a:rPr lang="et-EE" dirty="0"/>
              <a:t>OF THE </a:t>
            </a:r>
            <a:r>
              <a:rPr lang="en-US" dirty="0"/>
              <a:t>presentation</a:t>
            </a:r>
            <a:endParaRPr lang="et-EE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827584" y="4149080"/>
            <a:ext cx="7704856" cy="1296144"/>
          </a:xfrm>
        </p:spPr>
        <p:txBody>
          <a:bodyPr/>
          <a:lstStyle>
            <a:lvl1pPr marL="0" indent="0" algn="l">
              <a:buNone/>
              <a:defRPr sz="3600" b="0" spc="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A</a:t>
            </a:r>
            <a:r>
              <a:rPr lang="et-EE" dirty="0"/>
              <a:t>UTHOR</a:t>
            </a:r>
            <a:endParaRPr lang="en-US" dirty="0"/>
          </a:p>
          <a:p>
            <a:r>
              <a:rPr lang="et-EE" dirty="0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058200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94047" y="476672"/>
            <a:ext cx="7886700" cy="3384376"/>
          </a:xfrm>
        </p:spPr>
        <p:txBody>
          <a:bodyPr anchor="b"/>
          <a:lstStyle>
            <a:lvl1pPr algn="ctr">
              <a:lnSpc>
                <a:spcPct val="75000"/>
              </a:lnSpc>
              <a:defRPr sz="8000" b="0" baseline="0"/>
            </a:lvl1pPr>
          </a:lstStyle>
          <a:p>
            <a:r>
              <a:rPr lang="et-EE" dirty="0"/>
              <a:t>Title of the topic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594047" y="4581129"/>
            <a:ext cx="7886700" cy="864096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t-EE" dirty="0"/>
              <a:t>Subtitle</a:t>
            </a:r>
            <a:r>
              <a:rPr lang="en-US" dirty="0"/>
              <a:t>/ </a:t>
            </a:r>
            <a:r>
              <a:rPr lang="et-EE" dirty="0"/>
              <a:t>Author / Date</a:t>
            </a:r>
            <a:endParaRPr lang="en-US" dirty="0"/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589287" y="4149081"/>
            <a:ext cx="7896225" cy="1588"/>
          </a:xfrm>
          <a:prstGeom prst="line">
            <a:avLst/>
          </a:prstGeom>
          <a:noFill/>
          <a:ln w="25560">
            <a:solidFill>
              <a:srgbClr val="B9131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396181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ealkiri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B20533"/>
                </a:solidFill>
              </a:defRPr>
            </a:lvl1pPr>
          </a:lstStyle>
          <a:p>
            <a:r>
              <a:rPr lang="et-EE" dirty="0"/>
              <a:t>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4963"/>
            <a:ext cx="8223250" cy="3984277"/>
          </a:xfrm>
        </p:spPr>
        <p:txBody>
          <a:bodyPr/>
          <a:lstStyle>
            <a:lvl1pPr>
              <a:defRPr i="1"/>
            </a:lvl1pPr>
            <a:lvl2pPr>
              <a:defRPr i="1"/>
            </a:lvl2pPr>
            <a:lvl3pPr>
              <a:defRPr i="1"/>
            </a:lvl3pPr>
            <a:lvl4pPr>
              <a:defRPr i="1"/>
            </a:lvl4pPr>
            <a:lvl5pPr>
              <a:defRPr i="1"/>
            </a:lvl5pPr>
          </a:lstStyle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549571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B20533"/>
                </a:solidFill>
              </a:defRPr>
            </a:lvl1pPr>
          </a:lstStyle>
          <a:p>
            <a:r>
              <a:rPr lang="et-EE" dirty="0"/>
              <a:t>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457202" y="1604963"/>
            <a:ext cx="4035425" cy="3912269"/>
          </a:xfrm>
        </p:spPr>
        <p:txBody>
          <a:bodyPr/>
          <a:lstStyle/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t-E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645027" y="1604963"/>
            <a:ext cx="4035425" cy="3912269"/>
          </a:xfrm>
        </p:spPr>
        <p:txBody>
          <a:bodyPr/>
          <a:lstStyle/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009397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38" y="365125"/>
            <a:ext cx="7886700" cy="1325563"/>
          </a:xfrm>
        </p:spPr>
        <p:txBody>
          <a:bodyPr/>
          <a:lstStyle>
            <a:lvl1pPr>
              <a:defRPr>
                <a:solidFill>
                  <a:srgbClr val="B20533"/>
                </a:solidFill>
              </a:defRPr>
            </a:lvl1pPr>
          </a:lstStyle>
          <a:p>
            <a:r>
              <a:rPr lang="et-EE" dirty="0"/>
              <a:t>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30240" y="1681163"/>
            <a:ext cx="3868737" cy="823912"/>
          </a:xfrm>
        </p:spPr>
        <p:txBody>
          <a:bodyPr anchor="t"/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dirty="0"/>
              <a:t>Subtitle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0240" y="2505075"/>
            <a:ext cx="3868737" cy="3012157"/>
          </a:xfrm>
        </p:spPr>
        <p:txBody>
          <a:bodyPr/>
          <a:lstStyle/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t-EE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629150" y="1681163"/>
            <a:ext cx="3887788" cy="823912"/>
          </a:xfrm>
        </p:spPr>
        <p:txBody>
          <a:bodyPr anchor="t"/>
          <a:lstStyle>
            <a:lvl1pPr marL="0" indent="0">
              <a:buNone/>
              <a:defRPr sz="2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dirty="0"/>
              <a:t>Subtitle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4629150" y="2505075"/>
            <a:ext cx="3887788" cy="3012157"/>
          </a:xfrm>
        </p:spPr>
        <p:txBody>
          <a:bodyPr/>
          <a:lstStyle/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910156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57200" y="2132857"/>
            <a:ext cx="8223250" cy="2160240"/>
          </a:xfrm>
          <a:prstGeom prst="rect">
            <a:avLst/>
          </a:prstGeom>
        </p:spPr>
        <p:txBody>
          <a:bodyPr/>
          <a:lstStyle>
            <a:lvl1pPr marL="165600" indent="-342000" algn="l" defTabSz="449263" rtl="0" fontAlgn="base">
              <a:lnSpc>
                <a:spcPct val="90000"/>
              </a:lnSpc>
              <a:spcBef>
                <a:spcPts val="750"/>
              </a:spcBef>
              <a:spcAft>
                <a:spcPct val="0"/>
              </a:spcAft>
              <a:buClr>
                <a:srgbClr val="B20533"/>
              </a:buClr>
              <a:buSzPct val="100000"/>
              <a:buFont typeface="Lucida Grande"/>
              <a:buChar char="-"/>
              <a:defRPr lang="en-GB" sz="2600" kern="1200" dirty="0" smtClean="0">
                <a:solidFill>
                  <a:srgbClr val="000000"/>
                </a:solidFill>
                <a:latin typeface="Minion Pro" panose="02040503050201020203" pitchFamily="18" charset="0"/>
                <a:ea typeface="+mn-ea"/>
                <a:cs typeface="+mn-cs"/>
              </a:defRPr>
            </a:lvl1pPr>
            <a:lvl2pPr marL="800100" indent="-342900" algn="l" defTabSz="449263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B20533"/>
              </a:buClr>
              <a:buSzPct val="100000"/>
              <a:buFont typeface="Lucida Grande"/>
              <a:buChar char="-"/>
              <a:defRPr sz="2200" kern="1200">
                <a:solidFill>
                  <a:srgbClr val="000000"/>
                </a:solidFill>
                <a:latin typeface="Minion Pro"/>
                <a:ea typeface="+mn-ea"/>
                <a:cs typeface="Minion Pro"/>
              </a:defRPr>
            </a:lvl2pPr>
            <a:lvl3pPr marL="1200150" indent="-285750" algn="l" defTabSz="449263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B20533"/>
              </a:buClr>
              <a:buSzPct val="100000"/>
              <a:buFont typeface="Lucida Grande"/>
              <a:buChar char="-"/>
              <a:defRPr sz="1800" kern="1200">
                <a:solidFill>
                  <a:srgbClr val="000000"/>
                </a:solidFill>
                <a:latin typeface="Minion Pro"/>
                <a:ea typeface="+mn-ea"/>
                <a:cs typeface="Minion Pro"/>
              </a:defRPr>
            </a:lvl3pPr>
            <a:lvl4pPr marL="1600200" indent="-228600" algn="l" defTabSz="449263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300" kern="1200">
                <a:solidFill>
                  <a:srgbClr val="000000"/>
                </a:solidFill>
                <a:latin typeface="Minion Pro"/>
                <a:ea typeface="+mn-ea"/>
                <a:cs typeface="Minion Pro"/>
              </a:defRPr>
            </a:lvl4pPr>
            <a:lvl5pPr marL="2057400" indent="-228600" algn="l" defTabSz="449263" rtl="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300" kern="1200">
                <a:solidFill>
                  <a:srgbClr val="000000"/>
                </a:solidFill>
                <a:latin typeface="Minion Pro"/>
                <a:ea typeface="+mn-ea"/>
                <a:cs typeface="Minion Pro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t-EE" sz="3400" i="1" dirty="0"/>
          </a:p>
        </p:txBody>
      </p:sp>
    </p:spTree>
    <p:extLst>
      <p:ext uri="{BB962C8B-B14F-4D97-AF65-F5344CB8AC3E}">
        <p14:creationId xmlns:p14="http://schemas.microsoft.com/office/powerpoint/2010/main" val="1791076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30240" y="457200"/>
            <a:ext cx="2949575" cy="16002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 err="1"/>
              <a:t>Väide</a:t>
            </a:r>
            <a:endParaRPr lang="et-EE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851920" y="457200"/>
            <a:ext cx="4629150" cy="520404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dirty="0"/>
              <a:t>First level</a:t>
            </a:r>
            <a:endParaRPr lang="en-US" dirty="0"/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t-EE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40" y="2057401"/>
            <a:ext cx="2949575" cy="3603847"/>
          </a:xfrm>
        </p:spPr>
        <p:txBody>
          <a:bodyPr/>
          <a:lstStyle>
            <a:lvl1pPr marL="0" indent="0">
              <a:buNone/>
              <a:defRPr sz="24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</p:spTree>
    <p:extLst>
      <p:ext uri="{BB962C8B-B14F-4D97-AF65-F5344CB8AC3E}">
        <p14:creationId xmlns:p14="http://schemas.microsoft.com/office/powerpoint/2010/main" val="4154002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436096" y="476672"/>
            <a:ext cx="3168352" cy="1584176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t-EE" dirty="0"/>
              <a:t>Title of the picture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7544" y="476672"/>
            <a:ext cx="4629150" cy="489654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t-EE"/>
              <a:t>Pildi lisamiseks klõpsake ikooni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36096" y="2276872"/>
            <a:ext cx="3168352" cy="3096344"/>
          </a:xfrm>
        </p:spPr>
        <p:txBody>
          <a:bodyPr/>
          <a:lstStyle>
            <a:lvl1pPr marL="0" indent="0">
              <a:buNone/>
              <a:defRPr sz="22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</p:spTree>
    <p:extLst>
      <p:ext uri="{BB962C8B-B14F-4D97-AF65-F5344CB8AC3E}">
        <p14:creationId xmlns:p14="http://schemas.microsoft.com/office/powerpoint/2010/main" val="2215575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auto">
          <a:xfrm>
            <a:off x="6444208" y="0"/>
            <a:ext cx="2699792" cy="2780928"/>
          </a:xfrm>
          <a:prstGeom prst="rect">
            <a:avLst/>
          </a:prstGeom>
          <a:solidFill>
            <a:srgbClr val="B2053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bg1"/>
              </a:solidFill>
              <a:effectLst/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611188" y="620688"/>
            <a:ext cx="5329237" cy="4896544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6443663" y="2780928"/>
            <a:ext cx="2700337" cy="2700338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732240" y="260648"/>
            <a:ext cx="2088232" cy="2232248"/>
          </a:xfrm>
        </p:spPr>
        <p:txBody>
          <a:bodyPr anchor="ctr"/>
          <a:lstStyle>
            <a:lvl1pPr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t-EE" dirty="0"/>
              <a:t>FACT /</a:t>
            </a:r>
            <a:br>
              <a:rPr lang="en-US" dirty="0"/>
            </a:br>
            <a:r>
              <a:rPr lang="et-EE" dirty="0"/>
              <a:t>INFO</a:t>
            </a:r>
          </a:p>
        </p:txBody>
      </p:sp>
    </p:spTree>
    <p:extLst>
      <p:ext uri="{BB962C8B-B14F-4D97-AF65-F5344CB8AC3E}">
        <p14:creationId xmlns:p14="http://schemas.microsoft.com/office/powerpoint/2010/main" val="1245409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umber_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5576" y="692696"/>
            <a:ext cx="2340000" cy="2340000"/>
          </a:xfrm>
          <a:solidFill>
            <a:srgbClr val="B20533"/>
          </a:solidFill>
        </p:spPr>
        <p:txBody>
          <a:bodyPr lIns="180000" tIns="374400" rIns="180000" bIns="140400" anchor="t"/>
          <a:lstStyle>
            <a:lvl1pPr marL="0" indent="0" algn="l">
              <a:lnSpc>
                <a:spcPct val="100000"/>
              </a:lnSpc>
              <a:buClr>
                <a:schemeClr val="bg1"/>
              </a:buClr>
              <a:buSzPct val="210000"/>
              <a:buFont typeface="+mj-lt"/>
              <a:buNone/>
              <a:defRPr sz="3600" b="0" baseline="0">
                <a:solidFill>
                  <a:schemeClr val="bg1"/>
                </a:solidFill>
              </a:defRPr>
            </a:lvl1pPr>
          </a:lstStyle>
          <a:p>
            <a:br>
              <a:rPr lang="en-US" dirty="0"/>
            </a:br>
            <a:r>
              <a:rPr lang="et-EE" dirty="0"/>
              <a:t>important title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3455876" y="69269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156176" y="69269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755652" y="3284983"/>
            <a:ext cx="7704780" cy="2016225"/>
          </a:xfrm>
        </p:spPr>
        <p:txBody>
          <a:bodyPr/>
          <a:lstStyle>
            <a:lvl1pPr marL="0" indent="0">
              <a:buFontTx/>
              <a:buNone/>
              <a:defRPr sz="2200" i="1"/>
            </a:lvl1pPr>
          </a:lstStyle>
          <a:p>
            <a:pPr lvl="0"/>
            <a:r>
              <a:rPr lang="et-EE" dirty="0"/>
              <a:t>Oluline sõnum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755576" y="836712"/>
            <a:ext cx="1656184" cy="864096"/>
          </a:xfrm>
          <a:prstGeom prst="rect">
            <a:avLst/>
          </a:prstGeom>
          <a:solidFill>
            <a:srgbClr val="B205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80000" tIns="374400" rIns="180000" bIns="140400" numCol="1" anchor="t" anchorCtr="0" compatLnSpc="1">
            <a:prstTxWarp prst="textNoShape">
              <a:avLst/>
            </a:prstTxWarp>
          </a:bodyPr>
          <a:lstStyle>
            <a:lvl1pPr marL="0" indent="0" algn="l" defTabSz="449263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210000"/>
              <a:buFont typeface="+mj-lt"/>
              <a:buNone/>
              <a:defRPr lang="en-GB" sz="3600" b="0" i="1" kern="1200">
                <a:solidFill>
                  <a:schemeClr val="bg1"/>
                </a:solidFill>
                <a:latin typeface="Minion Pro"/>
                <a:ea typeface="ＭＳ Ｐゴシック" panose="020B0600070205080204" pitchFamily="34" charset="-128"/>
                <a:cs typeface="Minion Pro"/>
              </a:defRPr>
            </a:lvl1pPr>
            <a:lvl2pPr marL="742950" indent="-28575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6600" dirty="0"/>
              <a:t>1.</a:t>
            </a:r>
          </a:p>
        </p:txBody>
      </p:sp>
    </p:spTree>
    <p:extLst>
      <p:ext uri="{BB962C8B-B14F-4D97-AF65-F5344CB8AC3E}">
        <p14:creationId xmlns:p14="http://schemas.microsoft.com/office/powerpoint/2010/main" val="2701673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umber_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56136" y="692696"/>
            <a:ext cx="2340000" cy="2340000"/>
          </a:xfrm>
          <a:solidFill>
            <a:srgbClr val="B20533"/>
          </a:solidFill>
        </p:spPr>
        <p:txBody>
          <a:bodyPr lIns="180000" tIns="374400" rIns="180000" bIns="140400" anchor="t"/>
          <a:lstStyle>
            <a:lvl1pPr marL="0" indent="0" algn="l">
              <a:lnSpc>
                <a:spcPct val="100000"/>
              </a:lnSpc>
              <a:buClr>
                <a:schemeClr val="bg1"/>
              </a:buClr>
              <a:buSzPct val="210000"/>
              <a:buFont typeface="+mj-lt"/>
              <a:buNone/>
              <a:defRPr sz="3600" b="0">
                <a:solidFill>
                  <a:schemeClr val="bg1"/>
                </a:solidFill>
              </a:defRPr>
            </a:lvl1pPr>
          </a:lstStyle>
          <a:p>
            <a:br>
              <a:rPr lang="en-US" dirty="0"/>
            </a:br>
            <a:r>
              <a:rPr lang="et-EE" dirty="0"/>
              <a:t>important title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755576" y="69269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6156176" y="69269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755652" y="3284983"/>
            <a:ext cx="7704780" cy="2016225"/>
          </a:xfrm>
        </p:spPr>
        <p:txBody>
          <a:bodyPr/>
          <a:lstStyle>
            <a:lvl1pPr marL="0" indent="0">
              <a:buFontTx/>
              <a:buNone/>
              <a:defRPr sz="2200" i="1"/>
            </a:lvl1pPr>
          </a:lstStyle>
          <a:p>
            <a:pPr lvl="0"/>
            <a:r>
              <a:rPr lang="et-EE" dirty="0"/>
              <a:t>Oluline sõnum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3456136" y="836712"/>
            <a:ext cx="1656184" cy="864096"/>
          </a:xfrm>
          <a:prstGeom prst="rect">
            <a:avLst/>
          </a:prstGeom>
          <a:solidFill>
            <a:srgbClr val="B205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80000" tIns="374400" rIns="180000" bIns="140400" numCol="1" anchor="t" anchorCtr="0" compatLnSpc="1">
            <a:prstTxWarp prst="textNoShape">
              <a:avLst/>
            </a:prstTxWarp>
          </a:bodyPr>
          <a:lstStyle>
            <a:lvl1pPr marL="0" indent="0" algn="l" defTabSz="449263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210000"/>
              <a:buFont typeface="+mj-lt"/>
              <a:buNone/>
              <a:defRPr lang="en-GB" sz="3600" b="0" i="1" kern="1200">
                <a:solidFill>
                  <a:schemeClr val="bg1"/>
                </a:solidFill>
                <a:latin typeface="Minion Pro"/>
                <a:ea typeface="ＭＳ Ｐゴシック" panose="020B0600070205080204" pitchFamily="34" charset="-128"/>
                <a:cs typeface="Minion Pro"/>
              </a:defRPr>
            </a:lvl1pPr>
            <a:lvl2pPr marL="742950" indent="-28575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6600" dirty="0"/>
              <a:t>2.</a:t>
            </a:r>
          </a:p>
        </p:txBody>
      </p:sp>
    </p:spTree>
    <p:extLst>
      <p:ext uri="{BB962C8B-B14F-4D97-AF65-F5344CB8AC3E}">
        <p14:creationId xmlns:p14="http://schemas.microsoft.com/office/powerpoint/2010/main" val="22775856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umber_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120432" y="692696"/>
            <a:ext cx="2340000" cy="2340000"/>
          </a:xfrm>
          <a:solidFill>
            <a:srgbClr val="B20533"/>
          </a:solidFill>
        </p:spPr>
        <p:txBody>
          <a:bodyPr lIns="180000" tIns="374400" rIns="180000" bIns="140400" anchor="t"/>
          <a:lstStyle>
            <a:lvl1pPr marL="0" indent="0" algn="l">
              <a:lnSpc>
                <a:spcPct val="100000"/>
              </a:lnSpc>
              <a:buClr>
                <a:schemeClr val="bg1"/>
              </a:buClr>
              <a:buSzPct val="210000"/>
              <a:buFont typeface="+mj-lt"/>
              <a:buNone/>
              <a:defRPr sz="3600" b="0">
                <a:solidFill>
                  <a:schemeClr val="bg1"/>
                </a:solidFill>
              </a:defRPr>
            </a:lvl1pPr>
          </a:lstStyle>
          <a:p>
            <a:br>
              <a:rPr lang="en-US" dirty="0"/>
            </a:br>
            <a:r>
              <a:rPr lang="et-EE" dirty="0"/>
              <a:t>important title</a:t>
            </a:r>
            <a:endParaRPr lang="en-US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755576" y="69269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7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3456136" y="69269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755652" y="3284983"/>
            <a:ext cx="7704780" cy="2016225"/>
          </a:xfrm>
        </p:spPr>
        <p:txBody>
          <a:bodyPr/>
          <a:lstStyle>
            <a:lvl1pPr marL="0" indent="0">
              <a:buFontTx/>
              <a:buNone/>
              <a:defRPr sz="2200" i="1"/>
            </a:lvl1pPr>
          </a:lstStyle>
          <a:p>
            <a:pPr lvl="0"/>
            <a:r>
              <a:rPr lang="et-EE" dirty="0"/>
              <a:t>Oluline sõnum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 bwMode="auto">
          <a:xfrm>
            <a:off x="6120432" y="836712"/>
            <a:ext cx="1656184" cy="864096"/>
          </a:xfrm>
          <a:prstGeom prst="rect">
            <a:avLst/>
          </a:prstGeom>
          <a:solidFill>
            <a:srgbClr val="B205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80000" tIns="374400" rIns="180000" bIns="140400" numCol="1" anchor="t" anchorCtr="0" compatLnSpc="1">
            <a:prstTxWarp prst="textNoShape">
              <a:avLst/>
            </a:prstTxWarp>
          </a:bodyPr>
          <a:lstStyle>
            <a:lvl1pPr marL="0" indent="0" algn="l" defTabSz="449263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210000"/>
              <a:buFont typeface="+mj-lt"/>
              <a:buNone/>
              <a:defRPr lang="en-GB" sz="3600" b="0" i="1" kern="1200">
                <a:solidFill>
                  <a:schemeClr val="bg1"/>
                </a:solidFill>
                <a:latin typeface="Minion Pro"/>
                <a:ea typeface="ＭＳ Ｐゴシック" panose="020B0600070205080204" pitchFamily="34" charset="-128"/>
                <a:cs typeface="Minion Pro"/>
              </a:defRPr>
            </a:lvl1pPr>
            <a:lvl2pPr marL="742950" indent="-28575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algn="l" defTabSz="449263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2400" b="1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lnSpc>
                <a:spcPts val="2800"/>
              </a:lnSpc>
            </a:pPr>
            <a:r>
              <a:rPr lang="en-US" sz="6600" dirty="0"/>
              <a:t>3.</a:t>
            </a:r>
          </a:p>
        </p:txBody>
      </p:sp>
    </p:spTree>
    <p:extLst>
      <p:ext uri="{BB962C8B-B14F-4D97-AF65-F5344CB8AC3E}">
        <p14:creationId xmlns:p14="http://schemas.microsoft.com/office/powerpoint/2010/main" val="26489735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89048"/>
            <a:ext cx="8223250" cy="1138239"/>
          </a:xfrm>
        </p:spPr>
        <p:txBody>
          <a:bodyPr anchor="t"/>
          <a:lstStyle>
            <a:lvl1pPr algn="r">
              <a:defRPr sz="4800" baseline="0">
                <a:solidFill>
                  <a:srgbClr val="B20533"/>
                </a:solidFill>
              </a:defRPr>
            </a:lvl1pPr>
          </a:lstStyle>
          <a:p>
            <a:r>
              <a:rPr lang="et-EE" dirty="0"/>
              <a:t>Title of the table</a:t>
            </a:r>
            <a:endParaRPr lang="en-US" dirty="0"/>
          </a:p>
        </p:txBody>
      </p:sp>
      <p:sp>
        <p:nvSpPr>
          <p:cNvPr id="4" name="Table Placeholder 3"/>
          <p:cNvSpPr>
            <a:spLocks noGrp="1"/>
          </p:cNvSpPr>
          <p:nvPr>
            <p:ph type="tbl" sz="quarter" idx="10"/>
          </p:nvPr>
        </p:nvSpPr>
        <p:spPr>
          <a:xfrm>
            <a:off x="468315" y="1773337"/>
            <a:ext cx="8207375" cy="367188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t-EE"/>
              <a:t>Tabeli lisamiseks klõpsake ikooni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621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handatud paigut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6146800" y="188640"/>
            <a:ext cx="2997200" cy="29972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83568" y="548680"/>
            <a:ext cx="4978896" cy="576064"/>
          </a:xfrm>
        </p:spPr>
        <p:txBody>
          <a:bodyPr anchor="t"/>
          <a:lstStyle>
            <a:lvl1pPr>
              <a:defRPr>
                <a:solidFill>
                  <a:srgbClr val="B20533"/>
                </a:solidFill>
              </a:defRPr>
            </a:lvl1pPr>
          </a:lstStyle>
          <a:p>
            <a:r>
              <a:rPr lang="et-EE" dirty="0"/>
              <a:t>TITLE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82590" y="1484784"/>
            <a:ext cx="4967287" cy="3888432"/>
          </a:xfrm>
        </p:spPr>
        <p:txBody>
          <a:bodyPr anchor="t"/>
          <a:lstStyle/>
          <a:p>
            <a:pPr lvl="0"/>
            <a:r>
              <a:rPr lang="et-EE"/>
              <a:t>Redigeerige juhteksemplari tekstilaade</a:t>
            </a:r>
          </a:p>
        </p:txBody>
      </p:sp>
    </p:spTree>
    <p:extLst>
      <p:ext uri="{BB962C8B-B14F-4D97-AF65-F5344CB8AC3E}">
        <p14:creationId xmlns:p14="http://schemas.microsoft.com/office/powerpoint/2010/main" val="21344820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6320" y="4653136"/>
            <a:ext cx="7886700" cy="1008112"/>
          </a:xfrm>
        </p:spPr>
        <p:txBody>
          <a:bodyPr/>
          <a:lstStyle>
            <a:lvl1pPr marL="0" indent="0" algn="l">
              <a:buNone/>
              <a:defRPr sz="2400" i="1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611560" y="4365104"/>
            <a:ext cx="7896225" cy="1588"/>
          </a:xfrm>
          <a:prstGeom prst="line">
            <a:avLst/>
          </a:prstGeom>
          <a:noFill/>
          <a:ln w="25560">
            <a:solidFill>
              <a:srgbClr val="B9131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611188" y="548059"/>
            <a:ext cx="3529012" cy="35290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4500563" y="548059"/>
            <a:ext cx="3959225" cy="3529013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4465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6320" y="4653136"/>
            <a:ext cx="7886700" cy="1008112"/>
          </a:xfrm>
        </p:spPr>
        <p:txBody>
          <a:bodyPr/>
          <a:lstStyle>
            <a:lvl1pPr marL="0" indent="0" algn="l">
              <a:buNone/>
              <a:defRPr sz="2400" i="1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t-EE"/>
              <a:t>Redigeerige juhteksemplari tekstilaade</a:t>
            </a:r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611560" y="4365104"/>
            <a:ext cx="7896225" cy="1588"/>
          </a:xfrm>
          <a:prstGeom prst="line">
            <a:avLst/>
          </a:prstGeom>
          <a:noFill/>
          <a:ln w="25560">
            <a:solidFill>
              <a:srgbClr val="B9131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  <p:sp>
        <p:nvSpPr>
          <p:cNvPr id="6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4788023" y="692075"/>
            <a:ext cx="3744416" cy="3457005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  <p:sp>
        <p:nvSpPr>
          <p:cNvPr id="11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611560" y="692075"/>
            <a:ext cx="3745048" cy="3457005"/>
          </a:xfrm>
        </p:spPr>
        <p:txBody>
          <a:bodyPr/>
          <a:lstStyle/>
          <a:p>
            <a:pPr lvl="0"/>
            <a:r>
              <a:rPr lang="et-EE"/>
              <a:t>Redigeerige juhteksemplari tekstilaade</a:t>
            </a:r>
          </a:p>
          <a:p>
            <a:pPr lvl="1"/>
            <a:r>
              <a:rPr lang="et-EE"/>
              <a:t>Teine tase</a:t>
            </a:r>
          </a:p>
          <a:p>
            <a:pPr lvl="2"/>
            <a:r>
              <a:rPr lang="et-EE"/>
              <a:t>Kolmas tase</a:t>
            </a:r>
          </a:p>
          <a:p>
            <a:pPr lvl="3"/>
            <a:r>
              <a:rPr lang="et-EE"/>
              <a:t>Neljas tase</a:t>
            </a:r>
          </a:p>
          <a:p>
            <a:pPr lvl="4"/>
            <a:r>
              <a:rPr lang="et-EE"/>
              <a:t>Viies tase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934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4"/>
          <p:cNvSpPr>
            <a:spLocks noGrp="1"/>
          </p:cNvSpPr>
          <p:nvPr>
            <p:ph type="pic" sz="quarter" idx="10"/>
          </p:nvPr>
        </p:nvSpPr>
        <p:spPr>
          <a:xfrm>
            <a:off x="5832400" y="3033762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863277" y="548680"/>
            <a:ext cx="4824413" cy="482441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t-EE"/>
              <a:t>Pildi lisamiseks klõpsake ikooni</a:t>
            </a:r>
            <a:endParaRPr lang="en-US" dirty="0"/>
          </a:p>
        </p:txBody>
      </p:sp>
      <p:sp>
        <p:nvSpPr>
          <p:cNvPr id="8" name="Picture Placeholder 4"/>
          <p:cNvSpPr>
            <a:spLocks noGrp="1"/>
          </p:cNvSpPr>
          <p:nvPr>
            <p:ph type="pic" sz="quarter" idx="13"/>
          </p:nvPr>
        </p:nvSpPr>
        <p:spPr>
          <a:xfrm>
            <a:off x="5832400" y="549226"/>
            <a:ext cx="2340000" cy="2340000"/>
          </a:xfrm>
        </p:spPr>
        <p:txBody>
          <a:bodyPr/>
          <a:lstStyle/>
          <a:p>
            <a:r>
              <a:rPr lang="et-EE"/>
              <a:t>Pildi lisamiseks klõpsake ikooni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5074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860032" y="692696"/>
            <a:ext cx="3532386" cy="4608512"/>
          </a:xfrm>
        </p:spPr>
        <p:txBody>
          <a:bodyPr/>
          <a:lstStyle>
            <a:lvl1pPr indent="0">
              <a:lnSpc>
                <a:spcPct val="150000"/>
              </a:lnSpc>
              <a:defRPr sz="2400" baseline="0"/>
            </a:lvl1pPr>
          </a:lstStyle>
          <a:p>
            <a:r>
              <a:rPr lang="et-EE" dirty="0"/>
              <a:t>Brand related information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548680"/>
            <a:ext cx="2276475" cy="555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200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611560" y="1412776"/>
            <a:ext cx="7886700" cy="2880320"/>
          </a:xfrm>
        </p:spPr>
        <p:txBody>
          <a:bodyPr/>
          <a:lstStyle>
            <a:lvl1pPr marL="0" marR="0" indent="0" algn="ctr" defTabSz="449263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20533"/>
              </a:buClr>
              <a:buSzPct val="100000"/>
              <a:buFont typeface="Lucida Grande"/>
              <a:buNone/>
              <a:tabLst/>
              <a:defRPr sz="3600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t-EE" dirty="0"/>
              <a:t>Welcome</a:t>
            </a:r>
            <a:r>
              <a:rPr lang="en-US" dirty="0"/>
              <a:t>!</a:t>
            </a:r>
          </a:p>
          <a:p>
            <a:pPr lvl="0"/>
            <a:endParaRPr lang="en-US" dirty="0"/>
          </a:p>
          <a:p>
            <a:pPr lvl="0"/>
            <a:r>
              <a:rPr lang="en-US" dirty="0" err="1"/>
              <a:t>Narva</a:t>
            </a:r>
            <a:r>
              <a:rPr lang="en-US" dirty="0"/>
              <a:t> </a:t>
            </a:r>
            <a:r>
              <a:rPr lang="et-EE" dirty="0"/>
              <a:t>Rd </a:t>
            </a:r>
            <a:r>
              <a:rPr lang="en-US" dirty="0"/>
              <a:t>25, </a:t>
            </a:r>
            <a:r>
              <a:rPr lang="et-EE" dirty="0"/>
              <a:t>10120 </a:t>
            </a:r>
            <a:r>
              <a:rPr lang="en-US" dirty="0"/>
              <a:t>Tallinn </a:t>
            </a:r>
            <a:endParaRPr lang="et-EE" dirty="0"/>
          </a:p>
          <a:p>
            <a:pPr lvl="0"/>
            <a:r>
              <a:rPr lang="et-EE" dirty="0"/>
              <a:t>ESTONIA</a:t>
            </a:r>
            <a:endParaRPr lang="en-US" dirty="0"/>
          </a:p>
          <a:p>
            <a:pPr lvl="0"/>
            <a:r>
              <a:rPr lang="en-US" dirty="0"/>
              <a:t>www.tlu.ee</a:t>
            </a:r>
            <a:r>
              <a:rPr lang="et-EE" dirty="0"/>
              <a:t>/en</a:t>
            </a:r>
            <a:endParaRPr lang="en-US" dirty="0"/>
          </a:p>
          <a:p>
            <a:pPr lvl="0"/>
            <a:r>
              <a:rPr lang="en-US" dirty="0"/>
              <a:t>tlu@tlu.ee</a:t>
            </a:r>
          </a:p>
          <a:p>
            <a:pPr lvl="0"/>
            <a:endParaRPr lang="en-US" dirty="0"/>
          </a:p>
        </p:txBody>
      </p:sp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611560" y="5157192"/>
            <a:ext cx="7896225" cy="1588"/>
          </a:xfrm>
          <a:prstGeom prst="line">
            <a:avLst/>
          </a:prstGeom>
          <a:noFill/>
          <a:ln w="25560">
            <a:solidFill>
              <a:srgbClr val="B9131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80528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486150" y="1"/>
            <a:ext cx="5670550" cy="188640"/>
          </a:xfrm>
          <a:prstGeom prst="rect">
            <a:avLst/>
          </a:prstGeom>
          <a:solidFill>
            <a:srgbClr val="B20533"/>
          </a:solidFill>
          <a:ln>
            <a:noFill/>
          </a:ln>
          <a:effectLst/>
        </p:spPr>
        <p:txBody>
          <a:bodyPr wrap="none" anchor="ctr"/>
          <a:lstStyle/>
          <a:p>
            <a:endParaRPr lang="et-EE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3250" cy="1138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t-EE" dirty="0"/>
              <a:t>Title</a:t>
            </a:r>
            <a:endParaRPr lang="en-GB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3250" cy="3984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dirty="0" err="1"/>
              <a:t>Sõnum</a:t>
            </a:r>
            <a:endParaRPr lang="en-GB" dirty="0"/>
          </a:p>
          <a:p>
            <a:pPr lvl="1"/>
            <a:r>
              <a:rPr lang="en-GB" dirty="0"/>
              <a:t>Second Outline Level</a:t>
            </a:r>
          </a:p>
          <a:p>
            <a:pPr lvl="2"/>
            <a:r>
              <a:rPr lang="en-GB" dirty="0"/>
              <a:t>Third Outline Level</a:t>
            </a:r>
          </a:p>
          <a:p>
            <a:pPr lvl="3"/>
            <a:r>
              <a:rPr lang="en-GB" dirty="0"/>
              <a:t>Fourth Outline Level</a:t>
            </a:r>
          </a:p>
          <a:p>
            <a:pPr lvl="4"/>
            <a:r>
              <a:rPr lang="en-GB" dirty="0"/>
              <a:t>Fifth Outline Level</a:t>
            </a:r>
          </a:p>
          <a:p>
            <a:pPr lvl="4"/>
            <a:r>
              <a:rPr lang="en-GB" dirty="0"/>
              <a:t>Sixth Outline Level</a:t>
            </a:r>
          </a:p>
          <a:p>
            <a:pPr lvl="4"/>
            <a:r>
              <a:rPr lang="en-GB" dirty="0"/>
              <a:t>Seventh Outline Level</a:t>
            </a:r>
          </a:p>
          <a:p>
            <a:pPr lvl="4"/>
            <a:r>
              <a:rPr lang="en-GB" dirty="0"/>
              <a:t>Eighth Outline Level</a:t>
            </a:r>
          </a:p>
          <a:p>
            <a:pPr lvl="4"/>
            <a:r>
              <a:rPr lang="en-GB" dirty="0"/>
              <a:t>Ninth Outline Level</a:t>
            </a:r>
          </a:p>
        </p:txBody>
      </p:sp>
      <p:pic>
        <p:nvPicPr>
          <p:cNvPr id="6" name="Picture 5" descr="TLU-logo-eng.png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5373216"/>
            <a:ext cx="4129624" cy="148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666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</p:sldLayoutIdLst>
  <p:txStyles>
    <p:titleStyle>
      <a:lvl1pPr algn="l" defTabSz="449263" rtl="0" eaLnBrk="1" fontAlgn="base" hangingPunct="1">
        <a:lnSpc>
          <a:spcPct val="7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lang="en-GB" sz="4800" b="0" i="1" kern="1200" dirty="0" smtClean="0">
          <a:solidFill>
            <a:srgbClr val="000000"/>
          </a:solidFill>
          <a:latin typeface="Minion Pro"/>
          <a:ea typeface="ＭＳ Ｐゴシック" panose="020B0600070205080204" pitchFamily="34" charset="-128"/>
          <a:cs typeface="Minion Pro"/>
        </a:defRPr>
      </a:lvl1pPr>
      <a:lvl2pPr marL="742950" indent="-28575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2pPr>
      <a:lvl3pPr marL="11430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3pPr>
      <a:lvl4pPr marL="16002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4pPr>
      <a:lvl5pPr marL="20574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5pPr>
      <a:lvl6pPr marL="25146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6pPr>
      <a:lvl7pPr marL="29718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7pPr>
      <a:lvl8pPr marL="34290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8pPr>
      <a:lvl9pPr marL="3886200" indent="-228600" algn="l" defTabSz="449263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b="1">
          <a:solidFill>
            <a:srgbClr val="000000"/>
          </a:solidFill>
          <a:latin typeface="Times New Roman" panose="02020603050405020304" pitchFamily="18" charset="0"/>
          <a:ea typeface="ＭＳ Ｐゴシック" panose="020B0600070205080204" pitchFamily="34" charset="-128"/>
        </a:defRPr>
      </a:lvl9pPr>
    </p:titleStyle>
    <p:bodyStyle>
      <a:lvl1pPr marL="165600" indent="-342000" algn="l" defTabSz="449263" rtl="0" eaLnBrk="1" fontAlgn="base" hangingPunct="1">
        <a:lnSpc>
          <a:spcPct val="90000"/>
        </a:lnSpc>
        <a:spcBef>
          <a:spcPts val="750"/>
        </a:spcBef>
        <a:spcAft>
          <a:spcPct val="0"/>
        </a:spcAft>
        <a:buClr>
          <a:srgbClr val="B20533"/>
        </a:buClr>
        <a:buSzPct val="100000"/>
        <a:buFont typeface="Lucida Grande"/>
        <a:buChar char="-"/>
        <a:defRPr lang="en-GB" sz="2600" kern="1200" dirty="0" smtClean="0">
          <a:solidFill>
            <a:srgbClr val="000000"/>
          </a:solidFill>
          <a:latin typeface="Minion Pro" panose="02040503050201020203" pitchFamily="18" charset="0"/>
          <a:ea typeface="+mn-ea"/>
          <a:cs typeface="+mn-cs"/>
        </a:defRPr>
      </a:lvl1pPr>
      <a:lvl2pPr marL="800100" indent="-342900" algn="l" defTabSz="449263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>
          <a:srgbClr val="B20533"/>
        </a:buClr>
        <a:buSzPct val="100000"/>
        <a:buFont typeface="Lucida Grande"/>
        <a:buChar char="-"/>
        <a:defRPr sz="2200" kern="1200">
          <a:solidFill>
            <a:srgbClr val="000000"/>
          </a:solidFill>
          <a:latin typeface="Minion Pro"/>
          <a:ea typeface="+mn-ea"/>
          <a:cs typeface="Minion Pro"/>
        </a:defRPr>
      </a:lvl2pPr>
      <a:lvl3pPr marL="1200150" indent="-285750" algn="l" defTabSz="449263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>
          <a:srgbClr val="B20533"/>
        </a:buClr>
        <a:buSzPct val="100000"/>
        <a:buFont typeface="Lucida Grande"/>
        <a:buChar char="-"/>
        <a:defRPr sz="1800" kern="1200">
          <a:solidFill>
            <a:srgbClr val="000000"/>
          </a:solidFill>
          <a:latin typeface="Minion Pro"/>
          <a:ea typeface="+mn-ea"/>
          <a:cs typeface="Minion Pro"/>
        </a:defRPr>
      </a:lvl3pPr>
      <a:lvl4pPr marL="1600200" indent="-228600" algn="l" defTabSz="449263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Minion Pro"/>
          <a:ea typeface="+mn-ea"/>
          <a:cs typeface="Minion Pro"/>
        </a:defRPr>
      </a:lvl4pPr>
      <a:lvl5pPr marL="2057400" indent="-228600" algn="l" defTabSz="449263" rtl="0" eaLnBrk="1" fontAlgn="base" hangingPunct="1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Minion Pro"/>
          <a:ea typeface="+mn-ea"/>
          <a:cs typeface="Minion Pro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etag.ee/wp-content/uploads/2018/02/Avatud-teadus-Eestis-ja-Euroopas_TL%C3%9C-ja-ETA.pdf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hyperlink" Target="https://jcom.sissa.it/archive/18/03/JCOM_1803_2019_A03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13B2FFCC-9031-4FCA-B0AA-45FD4F529B3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Are There Users for Open Science in the Government</a:t>
            </a:r>
            <a:r>
              <a:rPr lang="et-EE" dirty="0"/>
              <a:t>?</a:t>
            </a:r>
            <a:r>
              <a:rPr lang="en-GB" b="1" dirty="0"/>
              <a:t> </a:t>
            </a:r>
            <a:endParaRPr lang="et-EE" dirty="0"/>
          </a:p>
        </p:txBody>
      </p:sp>
      <p:sp>
        <p:nvSpPr>
          <p:cNvPr id="3" name="Alapealkiri 2">
            <a:extLst>
              <a:ext uri="{FF2B5EF4-FFF2-40B4-BE49-F238E27FC236}">
                <a16:creationId xmlns:a16="http://schemas.microsoft.com/office/drawing/2014/main" id="{23D5465B-CFDD-4669-9B00-CB753A76EA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27584" y="3790861"/>
            <a:ext cx="7704856" cy="1296144"/>
          </a:xfrm>
        </p:spPr>
        <p:txBody>
          <a:bodyPr/>
          <a:lstStyle/>
          <a:p>
            <a:r>
              <a:rPr lang="et-EE" i="1" dirty="0"/>
              <a:t>Arko Olesk, Esta Kaal, Kristel Toom</a:t>
            </a:r>
            <a:br>
              <a:rPr lang="et-EE" i="1" dirty="0"/>
            </a:br>
            <a:r>
              <a:rPr lang="et-EE" i="1" dirty="0"/>
              <a:t>Tallinn University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BA5B336-B6A2-4A1E-8FB7-46CE4680246B}"/>
              </a:ext>
            </a:extLst>
          </p:cNvPr>
          <p:cNvSpPr txBox="1"/>
          <p:nvPr/>
        </p:nvSpPr>
        <p:spPr>
          <a:xfrm>
            <a:off x="271635" y="5949280"/>
            <a:ext cx="3827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chemeClr val="bg1">
                    <a:lumMod val="50000"/>
                  </a:schemeClr>
                </a:solidFill>
              </a:rPr>
              <a:t>RDA Estonia</a:t>
            </a:r>
            <a:r>
              <a:rPr lang="et-EE" i="1" dirty="0">
                <a:solidFill>
                  <a:schemeClr val="bg1">
                    <a:lumMod val="50000"/>
                  </a:schemeClr>
                </a:solidFill>
              </a:rPr>
              <a:t> seminar, 6.04.2020</a:t>
            </a:r>
            <a:endParaRPr 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678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alkiri 5">
            <a:extLst>
              <a:ext uri="{FF2B5EF4-FFF2-40B4-BE49-F238E27FC236}">
                <a16:creationId xmlns:a16="http://schemas.microsoft.com/office/drawing/2014/main" id="{C5FB1E32-579E-4E44-8CED-90C04A6A0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Background</a:t>
            </a:r>
            <a:endParaRPr lang="et-EE" dirty="0"/>
          </a:p>
        </p:txBody>
      </p:sp>
      <p:sp>
        <p:nvSpPr>
          <p:cNvPr id="7" name="Sisu kohatäide 6">
            <a:extLst>
              <a:ext uri="{FF2B5EF4-FFF2-40B4-BE49-F238E27FC236}">
                <a16:creationId xmlns:a16="http://schemas.microsoft.com/office/drawing/2014/main" id="{C8BAAE92-A52C-474A-97FF-9ACCF1755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4963"/>
            <a:ext cx="3469341" cy="3984277"/>
          </a:xfrm>
        </p:spPr>
        <p:txBody>
          <a:bodyPr/>
          <a:lstStyle/>
          <a:p>
            <a:r>
              <a:rPr lang="et-EE" dirty="0" err="1">
                <a:hlinkClick r:id="rId2"/>
              </a:rPr>
              <a:t>Study</a:t>
            </a:r>
            <a:r>
              <a:rPr lang="et-EE" dirty="0"/>
              <a:t> </a:t>
            </a:r>
            <a:r>
              <a:rPr lang="et-EE" dirty="0" err="1"/>
              <a:t>for</a:t>
            </a:r>
            <a:r>
              <a:rPr lang="et-EE" dirty="0"/>
              <a:t> Estonian </a:t>
            </a:r>
            <a:r>
              <a:rPr lang="et-EE" dirty="0" err="1"/>
              <a:t>Ministry</a:t>
            </a:r>
            <a:r>
              <a:rPr lang="et-EE" dirty="0"/>
              <a:t> of </a:t>
            </a:r>
            <a:r>
              <a:rPr lang="et-EE" dirty="0" err="1"/>
              <a:t>Science</a:t>
            </a:r>
            <a:r>
              <a:rPr lang="et-EE" dirty="0"/>
              <a:t> and Education and Estonian Research </a:t>
            </a:r>
            <a:r>
              <a:rPr lang="et-EE" dirty="0" err="1"/>
              <a:t>Council</a:t>
            </a:r>
            <a:r>
              <a:rPr lang="et-EE" dirty="0"/>
              <a:t> </a:t>
            </a:r>
            <a:r>
              <a:rPr lang="et-EE" dirty="0" err="1"/>
              <a:t>about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n-US" dirty="0"/>
              <a:t>possibility and potential of Open Science in Estonian science</a:t>
            </a:r>
            <a:r>
              <a:rPr lang="et-EE" dirty="0"/>
              <a:t> (2017).</a:t>
            </a:r>
          </a:p>
          <a:p>
            <a:endParaRPr lang="et-EE" dirty="0"/>
          </a:p>
          <a:p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:</a:t>
            </a:r>
          </a:p>
          <a:p>
            <a:pPr lvl="1"/>
            <a:r>
              <a:rPr lang="et-EE" dirty="0" err="1"/>
              <a:t>Open-access</a:t>
            </a:r>
            <a:r>
              <a:rPr lang="et-EE" dirty="0"/>
              <a:t> </a:t>
            </a:r>
            <a:r>
              <a:rPr lang="et-EE" dirty="0" err="1"/>
              <a:t>publishing</a:t>
            </a:r>
            <a:endParaRPr lang="et-EE" dirty="0"/>
          </a:p>
          <a:p>
            <a:pPr lvl="1"/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research</a:t>
            </a:r>
            <a:r>
              <a:rPr lang="et-EE" dirty="0"/>
              <a:t> </a:t>
            </a:r>
            <a:r>
              <a:rPr lang="et-EE" dirty="0" err="1"/>
              <a:t>data</a:t>
            </a:r>
            <a:endParaRPr lang="et-EE" dirty="0"/>
          </a:p>
          <a:p>
            <a:endParaRPr lang="et-EE" dirty="0"/>
          </a:p>
        </p:txBody>
      </p:sp>
      <p:pic>
        <p:nvPicPr>
          <p:cNvPr id="2" name="Pilt 1">
            <a:extLst>
              <a:ext uri="{FF2B5EF4-FFF2-40B4-BE49-F238E27FC236}">
                <a16:creationId xmlns:a16="http://schemas.microsoft.com/office/drawing/2014/main" id="{B943B74C-FE83-4FF5-9DB3-5F466C15AF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3963" y="0"/>
            <a:ext cx="5090037" cy="6862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9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9E1BA990-D90D-47A8-990F-916AA11A0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/>
              <a:t>2017 </a:t>
            </a:r>
            <a:r>
              <a:rPr lang="et-EE" dirty="0" err="1"/>
              <a:t>study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9F94AA4B-79F6-459B-BCF0-E85BEBF367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/>
              <a:t>Document </a:t>
            </a:r>
            <a:r>
              <a:rPr lang="et-EE" dirty="0" err="1"/>
              <a:t>analysis</a:t>
            </a:r>
            <a:r>
              <a:rPr lang="et-EE" dirty="0"/>
              <a:t> – </a:t>
            </a:r>
            <a:r>
              <a:rPr lang="et-EE" dirty="0" err="1"/>
              <a:t>practices</a:t>
            </a:r>
            <a:r>
              <a:rPr lang="et-EE" dirty="0"/>
              <a:t> </a:t>
            </a:r>
            <a:r>
              <a:rPr lang="et-EE" dirty="0" err="1"/>
              <a:t>across</a:t>
            </a:r>
            <a:r>
              <a:rPr lang="et-EE" dirty="0"/>
              <a:t> </a:t>
            </a:r>
            <a:r>
              <a:rPr lang="et-EE" dirty="0" err="1"/>
              <a:t>Europe</a:t>
            </a:r>
            <a:endParaRPr lang="et-EE" dirty="0"/>
          </a:p>
          <a:p>
            <a:r>
              <a:rPr lang="et-EE" dirty="0" err="1"/>
              <a:t>Web</a:t>
            </a:r>
            <a:r>
              <a:rPr lang="et-EE" dirty="0"/>
              <a:t> </a:t>
            </a:r>
            <a:r>
              <a:rPr lang="et-EE" dirty="0" err="1"/>
              <a:t>survey</a:t>
            </a:r>
            <a:r>
              <a:rPr lang="et-EE" dirty="0"/>
              <a:t> </a:t>
            </a:r>
            <a:r>
              <a:rPr lang="et-EE" dirty="0" err="1"/>
              <a:t>among</a:t>
            </a:r>
            <a:r>
              <a:rPr lang="et-EE" dirty="0"/>
              <a:t> Estonian </a:t>
            </a:r>
            <a:r>
              <a:rPr lang="et-EE" dirty="0" err="1"/>
              <a:t>scientists</a:t>
            </a:r>
            <a:r>
              <a:rPr lang="et-EE" dirty="0"/>
              <a:t> (n=671)</a:t>
            </a:r>
          </a:p>
          <a:p>
            <a:r>
              <a:rPr lang="et-EE" dirty="0" err="1"/>
              <a:t>Individual</a:t>
            </a:r>
            <a:r>
              <a:rPr lang="et-EE" dirty="0"/>
              <a:t> and </a:t>
            </a:r>
            <a:r>
              <a:rPr lang="et-EE" dirty="0" err="1"/>
              <a:t>focus</a:t>
            </a:r>
            <a:r>
              <a:rPr lang="et-EE" dirty="0"/>
              <a:t> </a:t>
            </a:r>
            <a:r>
              <a:rPr lang="et-EE" dirty="0" err="1"/>
              <a:t>groups</a:t>
            </a:r>
            <a:r>
              <a:rPr lang="et-EE" dirty="0"/>
              <a:t> </a:t>
            </a:r>
            <a:r>
              <a:rPr lang="et-EE" dirty="0" err="1"/>
              <a:t>interviews</a:t>
            </a:r>
            <a:r>
              <a:rPr lang="et-EE" dirty="0"/>
              <a:t> </a:t>
            </a:r>
            <a:r>
              <a:rPr lang="et-EE" dirty="0" err="1"/>
              <a:t>with</a:t>
            </a:r>
            <a:r>
              <a:rPr lang="et-EE" dirty="0"/>
              <a:t>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 </a:t>
            </a:r>
            <a:r>
              <a:rPr lang="et-EE" dirty="0" err="1"/>
              <a:t>stakeholders</a:t>
            </a:r>
            <a:r>
              <a:rPr lang="et-EE" dirty="0"/>
              <a:t> (</a:t>
            </a:r>
            <a:r>
              <a:rPr lang="et-EE" dirty="0" err="1"/>
              <a:t>scientists</a:t>
            </a:r>
            <a:r>
              <a:rPr lang="et-EE" dirty="0"/>
              <a:t>, </a:t>
            </a:r>
            <a:r>
              <a:rPr lang="et-EE" dirty="0" err="1"/>
              <a:t>representatives</a:t>
            </a:r>
            <a:r>
              <a:rPr lang="et-EE" dirty="0"/>
              <a:t> of </a:t>
            </a:r>
            <a:r>
              <a:rPr lang="et-EE" dirty="0" err="1"/>
              <a:t>libraries</a:t>
            </a:r>
            <a:r>
              <a:rPr lang="et-EE" dirty="0"/>
              <a:t>, </a:t>
            </a:r>
            <a:r>
              <a:rPr lang="et-EE" dirty="0" err="1"/>
              <a:t>universities</a:t>
            </a:r>
            <a:r>
              <a:rPr lang="et-EE" dirty="0"/>
              <a:t>, </a:t>
            </a:r>
            <a:r>
              <a:rPr lang="et-EE" dirty="0" err="1"/>
              <a:t>funding</a:t>
            </a:r>
            <a:r>
              <a:rPr lang="et-EE" dirty="0"/>
              <a:t> </a:t>
            </a:r>
            <a:r>
              <a:rPr lang="et-EE" dirty="0" err="1"/>
              <a:t>agencies</a:t>
            </a:r>
            <a:r>
              <a:rPr lang="et-EE" dirty="0"/>
              <a:t>, </a:t>
            </a:r>
            <a:r>
              <a:rPr lang="et-EE" dirty="0" err="1"/>
              <a:t>ministries</a:t>
            </a:r>
            <a:r>
              <a:rPr lang="et-EE" dirty="0"/>
              <a:t>; 12 </a:t>
            </a:r>
            <a:r>
              <a:rPr lang="et-EE" dirty="0" err="1"/>
              <a:t>interviews</a:t>
            </a:r>
            <a:r>
              <a:rPr lang="et-EE" dirty="0"/>
              <a:t> </a:t>
            </a:r>
            <a:r>
              <a:rPr lang="et-EE" dirty="0" err="1"/>
              <a:t>with</a:t>
            </a:r>
            <a:r>
              <a:rPr lang="et-EE" dirty="0"/>
              <a:t> 38 </a:t>
            </a:r>
            <a:r>
              <a:rPr lang="et-EE" dirty="0" err="1"/>
              <a:t>people</a:t>
            </a:r>
            <a:r>
              <a:rPr lang="et-EE" dirty="0"/>
              <a:t>)</a:t>
            </a:r>
          </a:p>
          <a:p>
            <a:r>
              <a:rPr lang="et-EE" dirty="0" err="1"/>
              <a:t>Web</a:t>
            </a:r>
            <a:r>
              <a:rPr lang="et-EE" dirty="0"/>
              <a:t> </a:t>
            </a:r>
            <a:r>
              <a:rPr lang="et-EE" dirty="0" err="1"/>
              <a:t>surveys</a:t>
            </a:r>
            <a:r>
              <a:rPr lang="et-EE" dirty="0"/>
              <a:t> </a:t>
            </a:r>
            <a:r>
              <a:rPr lang="et-EE" dirty="0" err="1"/>
              <a:t>among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 </a:t>
            </a:r>
            <a:r>
              <a:rPr lang="et-EE" dirty="0" err="1"/>
              <a:t>councillors</a:t>
            </a:r>
            <a:r>
              <a:rPr lang="et-EE" dirty="0"/>
              <a:t> of </a:t>
            </a:r>
            <a:r>
              <a:rPr lang="et-EE" dirty="0" err="1"/>
              <a:t>ministries</a:t>
            </a:r>
            <a:r>
              <a:rPr lang="et-EE" dirty="0"/>
              <a:t> (n=7) and </a:t>
            </a:r>
            <a:r>
              <a:rPr lang="et-EE" dirty="0" err="1"/>
              <a:t>NGOs</a:t>
            </a:r>
            <a:r>
              <a:rPr lang="et-EE" dirty="0"/>
              <a:t> (n=7)</a:t>
            </a:r>
          </a:p>
          <a:p>
            <a:endParaRPr lang="et-EE" dirty="0"/>
          </a:p>
          <a:p>
            <a:r>
              <a:rPr lang="et-EE" dirty="0" err="1"/>
              <a:t>Whom</a:t>
            </a:r>
            <a:r>
              <a:rPr lang="et-EE" dirty="0"/>
              <a:t> do </a:t>
            </a:r>
            <a:r>
              <a:rPr lang="et-EE" dirty="0" err="1"/>
              <a:t>stakeholders</a:t>
            </a:r>
            <a:r>
              <a:rPr lang="et-EE" dirty="0"/>
              <a:t> </a:t>
            </a:r>
            <a:r>
              <a:rPr lang="et-EE" dirty="0" err="1"/>
              <a:t>consider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users</a:t>
            </a:r>
            <a:r>
              <a:rPr lang="et-EE" dirty="0"/>
              <a:t> and </a:t>
            </a:r>
            <a:r>
              <a:rPr lang="et-EE" dirty="0" err="1"/>
              <a:t>beneficiaries</a:t>
            </a:r>
            <a:r>
              <a:rPr lang="et-EE" dirty="0"/>
              <a:t> of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?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710034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524D3E36-C906-42D3-AF51-344179140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Results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9D3A0B4A-4665-4E6F-B03E-716E42103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err="1"/>
              <a:t>High</a:t>
            </a:r>
            <a:r>
              <a:rPr lang="et-EE" dirty="0"/>
              <a:t> </a:t>
            </a:r>
            <a:r>
              <a:rPr lang="et-EE" dirty="0" err="1"/>
              <a:t>support</a:t>
            </a:r>
            <a:r>
              <a:rPr lang="et-EE" dirty="0"/>
              <a:t> (3.92/5) </a:t>
            </a:r>
            <a:r>
              <a:rPr lang="et-EE" dirty="0" err="1"/>
              <a:t>for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claim</a:t>
            </a:r>
            <a:r>
              <a:rPr lang="et-EE" dirty="0"/>
              <a:t>: „</a:t>
            </a:r>
            <a:r>
              <a:rPr lang="en-GB" dirty="0"/>
              <a:t>the demand of state/sponsor that the results of scientific work should be open access is the correct path</a:t>
            </a:r>
            <a:r>
              <a:rPr lang="et-EE" dirty="0"/>
              <a:t>“</a:t>
            </a:r>
          </a:p>
          <a:p>
            <a:r>
              <a:rPr lang="et-EE" dirty="0" err="1"/>
              <a:t>Barriers</a:t>
            </a:r>
            <a:r>
              <a:rPr lang="et-EE" dirty="0"/>
              <a:t> </a:t>
            </a:r>
            <a:r>
              <a:rPr lang="et-EE" dirty="0" err="1"/>
              <a:t>to</a:t>
            </a:r>
            <a:r>
              <a:rPr lang="et-EE" dirty="0"/>
              <a:t>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:</a:t>
            </a:r>
          </a:p>
          <a:p>
            <a:pPr lvl="1"/>
            <a:r>
              <a:rPr lang="et-EE" dirty="0"/>
              <a:t>Money and </a:t>
            </a:r>
            <a:r>
              <a:rPr lang="et-EE" dirty="0" err="1"/>
              <a:t>other</a:t>
            </a:r>
            <a:r>
              <a:rPr lang="et-EE" dirty="0"/>
              <a:t> </a:t>
            </a:r>
            <a:r>
              <a:rPr lang="et-EE" dirty="0" err="1"/>
              <a:t>resources</a:t>
            </a:r>
            <a:endParaRPr lang="et-EE" dirty="0"/>
          </a:p>
          <a:p>
            <a:pPr lvl="1"/>
            <a:r>
              <a:rPr lang="et-EE" dirty="0" err="1"/>
              <a:t>Lack</a:t>
            </a:r>
            <a:r>
              <a:rPr lang="et-EE" dirty="0"/>
              <a:t> of </a:t>
            </a:r>
            <a:r>
              <a:rPr lang="et-EE" dirty="0" err="1"/>
              <a:t>motivation</a:t>
            </a:r>
            <a:r>
              <a:rPr lang="et-EE" dirty="0"/>
              <a:t> (</a:t>
            </a:r>
            <a:r>
              <a:rPr lang="et-EE" dirty="0" err="1"/>
              <a:t>current</a:t>
            </a:r>
            <a:r>
              <a:rPr lang="et-EE" dirty="0"/>
              <a:t> </a:t>
            </a:r>
            <a:r>
              <a:rPr lang="et-EE" dirty="0" err="1"/>
              <a:t>situation</a:t>
            </a:r>
            <a:r>
              <a:rPr lang="et-EE" dirty="0"/>
              <a:t> </a:t>
            </a:r>
            <a:r>
              <a:rPr lang="et-EE" dirty="0" err="1"/>
              <a:t>good</a:t>
            </a:r>
            <a:r>
              <a:rPr lang="et-EE" dirty="0"/>
              <a:t> </a:t>
            </a:r>
            <a:r>
              <a:rPr lang="et-EE" dirty="0" err="1"/>
              <a:t>enough</a:t>
            </a:r>
            <a:r>
              <a:rPr lang="et-EE" dirty="0"/>
              <a:t>)</a:t>
            </a:r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482924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374900C9-9703-4B38-B629-5EC009E38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Results</a:t>
            </a:r>
            <a:r>
              <a:rPr lang="et-EE" dirty="0"/>
              <a:t>: </a:t>
            </a:r>
            <a:r>
              <a:rPr lang="et-EE" dirty="0" err="1"/>
              <a:t>motivation</a:t>
            </a:r>
            <a:r>
              <a:rPr lang="et-EE" dirty="0"/>
              <a:t> of </a:t>
            </a:r>
            <a:r>
              <a:rPr lang="et-EE" dirty="0" err="1"/>
              <a:t>researchers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5E7942B1-0132-4614-83EC-153D754E8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49363"/>
            <a:ext cx="8223250" cy="3984277"/>
          </a:xfrm>
        </p:spPr>
        <p:txBody>
          <a:bodyPr/>
          <a:lstStyle/>
          <a:p>
            <a:r>
              <a:rPr lang="et-EE" dirty="0"/>
              <a:t>2/3 </a:t>
            </a:r>
            <a:r>
              <a:rPr lang="et-EE" dirty="0" err="1"/>
              <a:t>believe</a:t>
            </a:r>
            <a:r>
              <a:rPr lang="et-EE" dirty="0"/>
              <a:t> </a:t>
            </a:r>
            <a:r>
              <a:rPr lang="et-EE" dirty="0" err="1"/>
              <a:t>someone</a:t>
            </a:r>
            <a:r>
              <a:rPr lang="et-EE" dirty="0"/>
              <a:t> </a:t>
            </a:r>
            <a:r>
              <a:rPr lang="et-EE" dirty="0" err="1"/>
              <a:t>else</a:t>
            </a:r>
            <a:r>
              <a:rPr lang="et-EE" dirty="0"/>
              <a:t> </a:t>
            </a:r>
            <a:r>
              <a:rPr lang="et-EE" dirty="0" err="1"/>
              <a:t>could</a:t>
            </a:r>
            <a:r>
              <a:rPr lang="et-EE" dirty="0"/>
              <a:t> </a:t>
            </a:r>
            <a:r>
              <a:rPr lang="et-EE" dirty="0" err="1"/>
              <a:t>be</a:t>
            </a:r>
            <a:r>
              <a:rPr lang="et-EE" dirty="0"/>
              <a:t> </a:t>
            </a:r>
            <a:r>
              <a:rPr lang="et-EE" dirty="0" err="1"/>
              <a:t>interested</a:t>
            </a:r>
            <a:r>
              <a:rPr lang="et-EE" dirty="0"/>
              <a:t> in </a:t>
            </a:r>
            <a:r>
              <a:rPr lang="et-EE" dirty="0" err="1"/>
              <a:t>their</a:t>
            </a:r>
            <a:r>
              <a:rPr lang="et-EE" dirty="0"/>
              <a:t> </a:t>
            </a:r>
            <a:r>
              <a:rPr lang="et-EE" dirty="0" err="1"/>
              <a:t>data</a:t>
            </a:r>
            <a:endParaRPr lang="et-EE" dirty="0"/>
          </a:p>
          <a:p>
            <a:r>
              <a:rPr lang="et-EE" dirty="0"/>
              <a:t>„</a:t>
            </a:r>
            <a:r>
              <a:rPr lang="en-GB" dirty="0"/>
              <a:t>Do you consider that open access to data or scientific articles is necessary to other groups in society? If yes then for whom (politicians, civil servants, journalists, etc.) and why?</a:t>
            </a:r>
            <a:r>
              <a:rPr lang="et-EE" dirty="0"/>
              <a:t>“</a:t>
            </a:r>
          </a:p>
          <a:p>
            <a:pPr lvl="1"/>
            <a:r>
              <a:rPr lang="et-EE" dirty="0"/>
              <a:t>„No“</a:t>
            </a:r>
          </a:p>
          <a:p>
            <a:pPr lvl="1"/>
            <a:r>
              <a:rPr lang="et-EE" dirty="0"/>
              <a:t>„</a:t>
            </a:r>
            <a:r>
              <a:rPr lang="et-EE" dirty="0" err="1"/>
              <a:t>Definitely</a:t>
            </a:r>
            <a:r>
              <a:rPr lang="et-EE" dirty="0"/>
              <a:t>“</a:t>
            </a:r>
          </a:p>
          <a:p>
            <a:pPr lvl="1"/>
            <a:r>
              <a:rPr lang="et-EE" dirty="0"/>
              <a:t>„</a:t>
            </a:r>
            <a:r>
              <a:rPr lang="et-EE" dirty="0" err="1"/>
              <a:t>Yes</a:t>
            </a:r>
            <a:r>
              <a:rPr lang="et-EE" dirty="0"/>
              <a:t>, </a:t>
            </a:r>
            <a:r>
              <a:rPr lang="et-EE" dirty="0" err="1"/>
              <a:t>but</a:t>
            </a:r>
            <a:r>
              <a:rPr lang="et-EE" dirty="0"/>
              <a:t>…“</a:t>
            </a:r>
          </a:p>
          <a:p>
            <a:r>
              <a:rPr lang="et-EE" dirty="0" err="1"/>
              <a:t>Experiences</a:t>
            </a:r>
            <a:r>
              <a:rPr lang="et-EE" dirty="0"/>
              <a:t> </a:t>
            </a:r>
            <a:r>
              <a:rPr lang="et-EE" dirty="0" err="1"/>
              <a:t>with</a:t>
            </a:r>
            <a:r>
              <a:rPr lang="et-EE" dirty="0"/>
              <a:t> </a:t>
            </a:r>
            <a:r>
              <a:rPr lang="et-EE" dirty="0" err="1"/>
              <a:t>policy-making</a:t>
            </a:r>
            <a:r>
              <a:rPr lang="et-EE" dirty="0"/>
              <a:t> have </a:t>
            </a:r>
            <a:r>
              <a:rPr lang="et-EE" dirty="0" err="1"/>
              <a:t>not</a:t>
            </a:r>
            <a:r>
              <a:rPr lang="et-EE" dirty="0"/>
              <a:t> </a:t>
            </a:r>
            <a:r>
              <a:rPr lang="et-EE" dirty="0" err="1"/>
              <a:t>been</a:t>
            </a:r>
            <a:r>
              <a:rPr lang="et-EE" dirty="0"/>
              <a:t> </a:t>
            </a:r>
            <a:r>
              <a:rPr lang="et-EE" dirty="0" err="1"/>
              <a:t>encouraging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361246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9BE41DE4-5963-4076-8C35-453730313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 and </a:t>
            </a:r>
            <a:r>
              <a:rPr lang="et-EE" dirty="0" err="1"/>
              <a:t>policy</a:t>
            </a:r>
            <a:r>
              <a:rPr lang="et-EE" dirty="0"/>
              <a:t> </a:t>
            </a:r>
            <a:r>
              <a:rPr lang="et-EE" dirty="0" err="1"/>
              <a:t>making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8899FEFE-0C83-4A38-9F85-7776DA201C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2" y="1604963"/>
            <a:ext cx="3891961" cy="3912269"/>
          </a:xfrm>
        </p:spPr>
        <p:txBody>
          <a:bodyPr/>
          <a:lstStyle/>
          <a:p>
            <a:pPr marL="0" indent="0">
              <a:buNone/>
            </a:pPr>
            <a:r>
              <a:rPr lang="et-EE" i="1" dirty="0"/>
              <a:t>„[I]</a:t>
            </a:r>
            <a:r>
              <a:rPr lang="en-US" i="1" dirty="0" err="1"/>
              <a:t>ncreased</a:t>
            </a:r>
            <a:r>
              <a:rPr lang="en-US" i="1" dirty="0"/>
              <a:t> access to scholarly outputs might help foster a culture of greater scientific education and literacy, which in turn could have a direct impact on public policy, particularly in domains such as climate change and global health, as well as increasing public engagement in scientific research</a:t>
            </a:r>
            <a:r>
              <a:rPr lang="et-EE" i="1" dirty="0"/>
              <a:t>“ (</a:t>
            </a:r>
            <a:r>
              <a:rPr lang="et-EE" i="1" dirty="0" err="1"/>
              <a:t>Tennant</a:t>
            </a:r>
            <a:r>
              <a:rPr lang="et-EE" i="1" dirty="0"/>
              <a:t> et </a:t>
            </a:r>
            <a:r>
              <a:rPr lang="et-EE" i="1" dirty="0" err="1"/>
              <a:t>al</a:t>
            </a:r>
            <a:r>
              <a:rPr lang="et-EE" i="1" dirty="0"/>
              <a:t>. 2016)</a:t>
            </a:r>
            <a:r>
              <a:rPr lang="en-US" i="1" dirty="0"/>
              <a:t>.</a:t>
            </a:r>
            <a:endParaRPr lang="et-EE" i="1" dirty="0"/>
          </a:p>
        </p:txBody>
      </p:sp>
      <p:sp>
        <p:nvSpPr>
          <p:cNvPr id="4" name="Sisu kohatäide 3">
            <a:extLst>
              <a:ext uri="{FF2B5EF4-FFF2-40B4-BE49-F238E27FC236}">
                <a16:creationId xmlns:a16="http://schemas.microsoft.com/office/drawing/2014/main" id="{8AFC05BA-1D1B-45E4-B6E5-961365898F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88491" y="1604963"/>
            <a:ext cx="3891961" cy="3912269"/>
          </a:xfrm>
        </p:spPr>
        <p:txBody>
          <a:bodyPr/>
          <a:lstStyle/>
          <a:p>
            <a:pPr marL="0" indent="0">
              <a:buNone/>
            </a:pPr>
            <a:r>
              <a:rPr lang="et-EE" i="1" dirty="0">
                <a:solidFill>
                  <a:schemeClr val="accent2"/>
                </a:solidFill>
              </a:rPr>
              <a:t>I</a:t>
            </a:r>
            <a:r>
              <a:rPr lang="en-US" i="1" dirty="0" err="1">
                <a:solidFill>
                  <a:schemeClr val="accent2"/>
                </a:solidFill>
              </a:rPr>
              <a:t>nfluence</a:t>
            </a:r>
            <a:r>
              <a:rPr lang="en-US" i="1" dirty="0">
                <a:solidFill>
                  <a:schemeClr val="accent2"/>
                </a:solidFill>
              </a:rPr>
              <a:t> that research has on policy makers is most likely to come about through an extended process of communication between researchers, policy makers and lay actors</a:t>
            </a:r>
            <a:r>
              <a:rPr lang="et-EE" i="1" dirty="0">
                <a:solidFill>
                  <a:schemeClr val="accent2"/>
                </a:solidFill>
              </a:rPr>
              <a:t> (Elliott &amp; </a:t>
            </a:r>
            <a:r>
              <a:rPr lang="et-EE" i="1" dirty="0" err="1">
                <a:solidFill>
                  <a:schemeClr val="accent2"/>
                </a:solidFill>
              </a:rPr>
              <a:t>Popay</a:t>
            </a:r>
            <a:r>
              <a:rPr lang="et-EE" i="1" dirty="0">
                <a:solidFill>
                  <a:schemeClr val="accent2"/>
                </a:solidFill>
              </a:rPr>
              <a:t> 2000).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282474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E79B2EAC-BBDD-4176-8FEF-B5DAC85D6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Scientific</a:t>
            </a:r>
            <a:r>
              <a:rPr lang="et-EE" dirty="0"/>
              <a:t> </a:t>
            </a:r>
            <a:r>
              <a:rPr lang="et-EE" dirty="0" err="1"/>
              <a:t>councillors</a:t>
            </a:r>
            <a:r>
              <a:rPr lang="et-EE" dirty="0"/>
              <a:t> in </a:t>
            </a:r>
            <a:r>
              <a:rPr lang="et-EE" dirty="0" err="1"/>
              <a:t>ministries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F3647197-CD0F-4A7B-B517-8B8E7F1792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err="1"/>
              <a:t>Since</a:t>
            </a:r>
            <a:r>
              <a:rPr lang="et-EE" dirty="0"/>
              <a:t> 2016; link </a:t>
            </a:r>
            <a:r>
              <a:rPr lang="et-EE" dirty="0" err="1"/>
              <a:t>between</a:t>
            </a:r>
            <a:r>
              <a:rPr lang="et-EE" dirty="0"/>
              <a:t> R&amp;D </a:t>
            </a:r>
            <a:r>
              <a:rPr lang="et-EE" dirty="0" err="1"/>
              <a:t>community</a:t>
            </a:r>
            <a:r>
              <a:rPr lang="et-EE" dirty="0"/>
              <a:t> and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ministry</a:t>
            </a:r>
            <a:endParaRPr lang="et-EE" dirty="0"/>
          </a:p>
          <a:p>
            <a:pPr lvl="1"/>
            <a:r>
              <a:rPr lang="en-US" sz="2400" dirty="0"/>
              <a:t>Advising the ministry on R&amp;D matters;</a:t>
            </a:r>
          </a:p>
          <a:p>
            <a:pPr lvl="1"/>
            <a:r>
              <a:rPr lang="en-US" sz="2400" dirty="0"/>
              <a:t>Planning and managing international and national R&amp;D collaborations;</a:t>
            </a:r>
          </a:p>
          <a:p>
            <a:pPr lvl="1"/>
            <a:r>
              <a:rPr lang="en-US" sz="2400" dirty="0"/>
              <a:t>Developing a research </a:t>
            </a:r>
            <a:r>
              <a:rPr lang="en-US" sz="2400" dirty="0" err="1"/>
              <a:t>programme</a:t>
            </a:r>
            <a:r>
              <a:rPr lang="en-US" sz="2400" dirty="0"/>
              <a:t> for the field and putting it into practice</a:t>
            </a:r>
            <a:r>
              <a:rPr lang="et-EE" sz="2400" dirty="0"/>
              <a:t> </a:t>
            </a:r>
            <a:r>
              <a:rPr lang="et-EE" sz="2400" dirty="0" err="1"/>
              <a:t>with</a:t>
            </a:r>
            <a:r>
              <a:rPr lang="et-EE" sz="2400" dirty="0"/>
              <a:t> </a:t>
            </a:r>
            <a:r>
              <a:rPr lang="et-EE" sz="2400" dirty="0" err="1"/>
              <a:t>various</a:t>
            </a:r>
            <a:r>
              <a:rPr lang="et-EE" sz="2400" dirty="0"/>
              <a:t> </a:t>
            </a:r>
            <a:r>
              <a:rPr lang="et-EE" sz="2400" dirty="0" err="1"/>
              <a:t>partners</a:t>
            </a:r>
            <a:r>
              <a:rPr lang="et-EE" sz="2400" dirty="0"/>
              <a:t>;</a:t>
            </a:r>
          </a:p>
          <a:p>
            <a:pPr lvl="1"/>
            <a:r>
              <a:rPr lang="et-EE" sz="2400" dirty="0" err="1"/>
              <a:t>Representing</a:t>
            </a:r>
            <a:r>
              <a:rPr lang="et-EE" sz="2400" dirty="0"/>
              <a:t> Estonia in </a:t>
            </a:r>
            <a:r>
              <a:rPr lang="et-EE" sz="2400" dirty="0" err="1"/>
              <a:t>various</a:t>
            </a:r>
            <a:r>
              <a:rPr lang="et-EE" sz="2400" dirty="0"/>
              <a:t> </a:t>
            </a:r>
            <a:r>
              <a:rPr lang="et-EE" sz="2400" dirty="0" err="1"/>
              <a:t>international</a:t>
            </a:r>
            <a:r>
              <a:rPr lang="et-EE" sz="2400" dirty="0"/>
              <a:t> R&amp;D </a:t>
            </a:r>
            <a:r>
              <a:rPr lang="et-EE" sz="2400" dirty="0" err="1"/>
              <a:t>initiatives</a:t>
            </a:r>
            <a:r>
              <a:rPr lang="et-EE" sz="2400" dirty="0"/>
              <a:t>.</a:t>
            </a:r>
            <a:endParaRPr lang="et-EE" dirty="0"/>
          </a:p>
          <a:p>
            <a:endParaRPr lang="et-EE" dirty="0"/>
          </a:p>
          <a:p>
            <a:r>
              <a:rPr lang="et-EE" dirty="0"/>
              <a:t>RQ: H</a:t>
            </a:r>
            <a:r>
              <a:rPr lang="en-US" dirty="0"/>
              <a:t>ow do the scientific </a:t>
            </a:r>
            <a:r>
              <a:rPr lang="en-US" dirty="0" err="1"/>
              <a:t>councillors</a:t>
            </a:r>
            <a:r>
              <a:rPr lang="et-EE" dirty="0"/>
              <a:t> </a:t>
            </a:r>
            <a:r>
              <a:rPr lang="en-US" dirty="0"/>
              <a:t>see the role of Open Science in the knowledge transfer between research and policy?</a:t>
            </a:r>
            <a:endParaRPr lang="et-EE" dirty="0"/>
          </a:p>
          <a:p>
            <a:r>
              <a:rPr lang="et-EE" dirty="0"/>
              <a:t>In-</a:t>
            </a:r>
            <a:r>
              <a:rPr lang="et-EE" dirty="0" err="1"/>
              <a:t>depth</a:t>
            </a:r>
            <a:r>
              <a:rPr lang="et-EE" dirty="0"/>
              <a:t> </a:t>
            </a:r>
            <a:r>
              <a:rPr lang="et-EE" dirty="0" err="1"/>
              <a:t>interviews</a:t>
            </a:r>
            <a:r>
              <a:rPr lang="et-EE" dirty="0"/>
              <a:t> </a:t>
            </a:r>
            <a:r>
              <a:rPr lang="et-EE" dirty="0" err="1"/>
              <a:t>with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 </a:t>
            </a:r>
            <a:r>
              <a:rPr lang="et-EE" dirty="0" err="1"/>
              <a:t>councillors</a:t>
            </a:r>
            <a:r>
              <a:rPr lang="et-EE" dirty="0"/>
              <a:t> (</a:t>
            </a:r>
            <a:r>
              <a:rPr lang="et-EE" dirty="0" err="1"/>
              <a:t>SCs</a:t>
            </a:r>
            <a:r>
              <a:rPr lang="et-EE" dirty="0"/>
              <a:t>)) of </a:t>
            </a:r>
            <a:r>
              <a:rPr lang="et-EE" dirty="0" err="1"/>
              <a:t>ministries</a:t>
            </a:r>
            <a:r>
              <a:rPr lang="et-EE" dirty="0"/>
              <a:t> (n=10)</a:t>
            </a: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2461216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4119F995-1DB1-4785-8DBA-06CF6EF0C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Results</a:t>
            </a:r>
            <a:r>
              <a:rPr lang="et-EE" dirty="0"/>
              <a:t>: </a:t>
            </a:r>
            <a:r>
              <a:rPr lang="et-EE" dirty="0" err="1"/>
              <a:t>SCs</a:t>
            </a:r>
            <a:r>
              <a:rPr lang="et-EE" dirty="0"/>
              <a:t> as </a:t>
            </a:r>
            <a:r>
              <a:rPr lang="et-EE" dirty="0" err="1"/>
              <a:t>users</a:t>
            </a:r>
            <a:r>
              <a:rPr lang="et-EE" dirty="0"/>
              <a:t> of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4065D0A5-BB8B-413D-8512-3929EB1F7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err="1"/>
              <a:t>Open-access</a:t>
            </a:r>
            <a:endParaRPr lang="et-EE" dirty="0"/>
          </a:p>
          <a:p>
            <a:r>
              <a:rPr lang="et-EE" dirty="0"/>
              <a:t>See </a:t>
            </a:r>
            <a:r>
              <a:rPr lang="et-EE" dirty="0" err="1"/>
              <a:t>themselves</a:t>
            </a:r>
            <a:r>
              <a:rPr lang="et-EE" dirty="0"/>
              <a:t> as „</a:t>
            </a:r>
            <a:r>
              <a:rPr lang="et-EE" dirty="0" err="1"/>
              <a:t>knowledge</a:t>
            </a:r>
            <a:r>
              <a:rPr lang="et-EE" dirty="0"/>
              <a:t> </a:t>
            </a:r>
            <a:r>
              <a:rPr lang="et-EE" dirty="0" err="1"/>
              <a:t>brokers</a:t>
            </a:r>
            <a:r>
              <a:rPr lang="et-EE" dirty="0"/>
              <a:t>“</a:t>
            </a:r>
          </a:p>
          <a:p>
            <a:r>
              <a:rPr lang="et-EE" dirty="0" err="1"/>
              <a:t>SCs</a:t>
            </a:r>
            <a:r>
              <a:rPr lang="et-EE" dirty="0"/>
              <a:t> </a:t>
            </a:r>
            <a:r>
              <a:rPr lang="et-EE" dirty="0" err="1"/>
              <a:t>call</a:t>
            </a:r>
            <a:r>
              <a:rPr lang="et-EE" dirty="0"/>
              <a:t> </a:t>
            </a:r>
            <a:r>
              <a:rPr lang="en-US" dirty="0"/>
              <a:t>lack of access to scientific</a:t>
            </a:r>
            <a:r>
              <a:rPr lang="et-EE" dirty="0"/>
              <a:t> </a:t>
            </a:r>
            <a:r>
              <a:rPr lang="et-EE" dirty="0" err="1"/>
              <a:t>papers</a:t>
            </a:r>
            <a:r>
              <a:rPr lang="et-EE" dirty="0"/>
              <a:t> „a real </a:t>
            </a:r>
            <a:r>
              <a:rPr lang="et-EE" dirty="0" err="1"/>
              <a:t>frustration</a:t>
            </a:r>
            <a:r>
              <a:rPr lang="et-EE" dirty="0"/>
              <a:t>“</a:t>
            </a:r>
          </a:p>
          <a:p>
            <a:pPr lvl="1"/>
            <a:r>
              <a:rPr lang="et-EE" dirty="0" err="1"/>
              <a:t>frequently</a:t>
            </a:r>
            <a:r>
              <a:rPr lang="et-EE" dirty="0"/>
              <a:t> </a:t>
            </a:r>
            <a:r>
              <a:rPr lang="et-EE" dirty="0" err="1"/>
              <a:t>use</a:t>
            </a:r>
            <a:r>
              <a:rPr lang="et-EE" dirty="0"/>
              <a:t> </a:t>
            </a:r>
            <a:r>
              <a:rPr lang="et-EE" dirty="0" err="1"/>
              <a:t>alternative</a:t>
            </a:r>
            <a:r>
              <a:rPr lang="et-EE" dirty="0"/>
              <a:t> </a:t>
            </a:r>
            <a:r>
              <a:rPr lang="et-EE" dirty="0" err="1"/>
              <a:t>options</a:t>
            </a:r>
            <a:endParaRPr lang="et-EE" dirty="0"/>
          </a:p>
          <a:p>
            <a:r>
              <a:rPr lang="et-EE" dirty="0" err="1"/>
              <a:t>Believe</a:t>
            </a:r>
            <a:r>
              <a:rPr lang="et-EE" dirty="0"/>
              <a:t> </a:t>
            </a:r>
            <a:r>
              <a:rPr lang="et-EE" dirty="0" err="1"/>
              <a:t>there</a:t>
            </a:r>
            <a:r>
              <a:rPr lang="et-EE" dirty="0"/>
              <a:t> </a:t>
            </a:r>
            <a:r>
              <a:rPr lang="et-EE" dirty="0" err="1"/>
              <a:t>would</a:t>
            </a:r>
            <a:r>
              <a:rPr lang="et-EE" dirty="0"/>
              <a:t> </a:t>
            </a:r>
            <a:r>
              <a:rPr lang="et-EE" dirty="0" err="1"/>
              <a:t>be</a:t>
            </a:r>
            <a:r>
              <a:rPr lang="et-EE" dirty="0"/>
              <a:t> </a:t>
            </a:r>
            <a:r>
              <a:rPr lang="et-EE" dirty="0" err="1"/>
              <a:t>more</a:t>
            </a:r>
            <a:r>
              <a:rPr lang="et-EE" dirty="0"/>
              <a:t> </a:t>
            </a:r>
            <a:r>
              <a:rPr lang="et-EE" dirty="0" err="1"/>
              <a:t>users</a:t>
            </a:r>
            <a:r>
              <a:rPr lang="et-EE" dirty="0"/>
              <a:t> in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public</a:t>
            </a:r>
            <a:r>
              <a:rPr lang="et-EE" dirty="0"/>
              <a:t> </a:t>
            </a:r>
            <a:r>
              <a:rPr lang="et-EE" dirty="0" err="1"/>
              <a:t>sector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9080909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26FEA5E9-AFDF-462F-BB23-54CB308D2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Results</a:t>
            </a:r>
            <a:r>
              <a:rPr lang="et-EE" dirty="0"/>
              <a:t>: </a:t>
            </a:r>
            <a:r>
              <a:rPr lang="et-EE" dirty="0" err="1"/>
              <a:t>SCs</a:t>
            </a:r>
            <a:r>
              <a:rPr lang="et-EE" dirty="0"/>
              <a:t> as </a:t>
            </a:r>
            <a:r>
              <a:rPr lang="et-EE" dirty="0" err="1"/>
              <a:t>users</a:t>
            </a:r>
            <a:r>
              <a:rPr lang="et-EE" dirty="0"/>
              <a:t> of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86ECB1F7-9F87-48E7-9EE7-FFA9BD214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Data</a:t>
            </a:r>
            <a:endParaRPr lang="et-EE" dirty="0"/>
          </a:p>
          <a:p>
            <a:r>
              <a:rPr lang="en-US" dirty="0"/>
              <a:t>data are valuable and should be used more</a:t>
            </a:r>
            <a:r>
              <a:rPr lang="et-EE" dirty="0"/>
              <a:t> in </a:t>
            </a:r>
            <a:r>
              <a:rPr lang="et-EE" dirty="0" err="1"/>
              <a:t>policy-making</a:t>
            </a:r>
            <a:endParaRPr lang="et-EE" dirty="0"/>
          </a:p>
          <a:p>
            <a:r>
              <a:rPr lang="en-US" dirty="0"/>
              <a:t>a lot of relevant data already exists and should be used</a:t>
            </a:r>
            <a:r>
              <a:rPr lang="et-EE" dirty="0"/>
              <a:t> </a:t>
            </a:r>
            <a:r>
              <a:rPr lang="et-EE" dirty="0" err="1"/>
              <a:t>better</a:t>
            </a:r>
            <a:endParaRPr lang="et-EE" dirty="0"/>
          </a:p>
          <a:p>
            <a:r>
              <a:rPr lang="et-EE" dirty="0" err="1"/>
              <a:t>SCs</a:t>
            </a:r>
            <a:r>
              <a:rPr lang="et-EE" dirty="0"/>
              <a:t> </a:t>
            </a:r>
            <a:r>
              <a:rPr lang="et-EE" dirty="0" err="1"/>
              <a:t>personally</a:t>
            </a:r>
            <a:r>
              <a:rPr lang="et-EE" dirty="0"/>
              <a:t> </a:t>
            </a:r>
            <a:r>
              <a:rPr lang="et-EE" dirty="0" err="1"/>
              <a:t>lack</a:t>
            </a:r>
            <a:r>
              <a:rPr lang="et-EE" dirty="0"/>
              <a:t> </a:t>
            </a:r>
            <a:r>
              <a:rPr lang="et-EE" dirty="0" err="1"/>
              <a:t>data</a:t>
            </a:r>
            <a:r>
              <a:rPr lang="et-EE" dirty="0"/>
              <a:t> </a:t>
            </a:r>
            <a:r>
              <a:rPr lang="et-EE" dirty="0" err="1"/>
              <a:t>skills</a:t>
            </a:r>
            <a:r>
              <a:rPr lang="et-EE" dirty="0"/>
              <a:t> and </a:t>
            </a:r>
            <a:r>
              <a:rPr lang="et-EE" dirty="0" err="1"/>
              <a:t>other</a:t>
            </a:r>
            <a:r>
              <a:rPr lang="et-EE" dirty="0"/>
              <a:t> </a:t>
            </a:r>
            <a:r>
              <a:rPr lang="et-EE" dirty="0" err="1"/>
              <a:t>resources</a:t>
            </a:r>
            <a:endParaRPr lang="et-EE" dirty="0"/>
          </a:p>
          <a:p>
            <a:r>
              <a:rPr lang="et-EE" dirty="0"/>
              <a:t>in </a:t>
            </a:r>
            <a:r>
              <a:rPr lang="et-EE" dirty="0" err="1"/>
              <a:t>many</a:t>
            </a:r>
            <a:r>
              <a:rPr lang="et-EE" dirty="0"/>
              <a:t> </a:t>
            </a:r>
            <a:r>
              <a:rPr lang="et-EE" dirty="0" err="1"/>
              <a:t>cases</a:t>
            </a:r>
            <a:r>
              <a:rPr lang="et-EE" dirty="0"/>
              <a:t> </a:t>
            </a:r>
            <a:r>
              <a:rPr lang="et-EE" dirty="0" err="1"/>
              <a:t>the</a:t>
            </a:r>
            <a:r>
              <a:rPr lang="et-EE" dirty="0"/>
              <a:t> </a:t>
            </a:r>
            <a:r>
              <a:rPr lang="et-EE" dirty="0" err="1"/>
              <a:t>government</a:t>
            </a:r>
            <a:r>
              <a:rPr lang="et-EE" dirty="0"/>
              <a:t> </a:t>
            </a:r>
            <a:r>
              <a:rPr lang="et-EE" dirty="0" err="1"/>
              <a:t>has</a:t>
            </a:r>
            <a:r>
              <a:rPr lang="et-EE" dirty="0"/>
              <a:t> </a:t>
            </a:r>
            <a:r>
              <a:rPr lang="en-US" dirty="0"/>
              <a:t>better, newer and more encompassing data than scientists</a:t>
            </a:r>
            <a:endParaRPr lang="et-EE" dirty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281568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C1164882-C458-4AF9-BC03-D7173932C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Conclusion</a:t>
            </a:r>
            <a:r>
              <a:rPr lang="et-EE" dirty="0"/>
              <a:t> and </a:t>
            </a:r>
            <a:r>
              <a:rPr lang="et-EE" dirty="0" err="1"/>
              <a:t>further</a:t>
            </a:r>
            <a:r>
              <a:rPr lang="et-EE" dirty="0"/>
              <a:t> </a:t>
            </a:r>
            <a:r>
              <a:rPr lang="et-EE" dirty="0" err="1"/>
              <a:t>questions</a:t>
            </a:r>
            <a:endParaRPr lang="et-EE" dirty="0"/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48C6D163-51B8-423F-8BF0-8C928BBD81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err="1"/>
              <a:t>Lack</a:t>
            </a:r>
            <a:r>
              <a:rPr lang="et-EE" dirty="0"/>
              <a:t> of </a:t>
            </a:r>
            <a:r>
              <a:rPr lang="et-EE" dirty="0" err="1"/>
              <a:t>common</a:t>
            </a:r>
            <a:r>
              <a:rPr lang="et-EE" dirty="0"/>
              <a:t> </a:t>
            </a:r>
            <a:r>
              <a:rPr lang="et-EE" dirty="0" err="1"/>
              <a:t>understanding</a:t>
            </a:r>
            <a:r>
              <a:rPr lang="et-EE" dirty="0"/>
              <a:t> </a:t>
            </a:r>
            <a:r>
              <a:rPr lang="et-EE" dirty="0" err="1"/>
              <a:t>about</a:t>
            </a:r>
            <a:r>
              <a:rPr lang="et-EE" dirty="0"/>
              <a:t>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 </a:t>
            </a:r>
            <a:r>
              <a:rPr lang="et-EE" dirty="0" err="1"/>
              <a:t>benefits</a:t>
            </a:r>
            <a:r>
              <a:rPr lang="et-EE" dirty="0"/>
              <a:t> </a:t>
            </a:r>
            <a:r>
              <a:rPr lang="et-EE" dirty="0" err="1"/>
              <a:t>among</a:t>
            </a:r>
            <a:r>
              <a:rPr lang="et-EE" dirty="0"/>
              <a:t> </a:t>
            </a:r>
            <a:r>
              <a:rPr lang="et-EE" dirty="0" err="1"/>
              <a:t>stakeholders</a:t>
            </a:r>
            <a:endParaRPr lang="et-EE" dirty="0"/>
          </a:p>
          <a:p>
            <a:r>
              <a:rPr lang="et-EE" dirty="0" err="1"/>
              <a:t>Experience</a:t>
            </a:r>
            <a:r>
              <a:rPr lang="et-EE" dirty="0"/>
              <a:t> of </a:t>
            </a:r>
            <a:r>
              <a:rPr lang="et-EE" dirty="0" err="1"/>
              <a:t>societal</a:t>
            </a:r>
            <a:r>
              <a:rPr lang="et-EE" dirty="0"/>
              <a:t> </a:t>
            </a:r>
            <a:r>
              <a:rPr lang="et-EE" dirty="0" err="1"/>
              <a:t>users</a:t>
            </a:r>
            <a:r>
              <a:rPr lang="et-EE" dirty="0"/>
              <a:t> </a:t>
            </a:r>
            <a:r>
              <a:rPr lang="et-EE" dirty="0" err="1"/>
              <a:t>could</a:t>
            </a:r>
            <a:r>
              <a:rPr lang="et-EE" dirty="0"/>
              <a:t> </a:t>
            </a:r>
            <a:r>
              <a:rPr lang="et-EE" dirty="0" err="1"/>
              <a:t>increase</a:t>
            </a:r>
            <a:r>
              <a:rPr lang="et-EE" dirty="0"/>
              <a:t> </a:t>
            </a:r>
            <a:r>
              <a:rPr lang="et-EE" dirty="0" err="1"/>
              <a:t>motivation</a:t>
            </a:r>
            <a:r>
              <a:rPr lang="et-EE" dirty="0"/>
              <a:t> of </a:t>
            </a:r>
            <a:r>
              <a:rPr lang="et-EE" dirty="0" err="1"/>
              <a:t>researchers</a:t>
            </a:r>
            <a:r>
              <a:rPr lang="et-EE" dirty="0"/>
              <a:t> </a:t>
            </a:r>
            <a:r>
              <a:rPr lang="et-EE" dirty="0" err="1"/>
              <a:t>for</a:t>
            </a:r>
            <a:r>
              <a:rPr lang="et-EE" dirty="0"/>
              <a:t>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endParaRPr lang="et-EE" dirty="0"/>
          </a:p>
          <a:p>
            <a:r>
              <a:rPr lang="et-EE" dirty="0" err="1"/>
              <a:t>SCs</a:t>
            </a:r>
            <a:r>
              <a:rPr lang="et-EE" dirty="0"/>
              <a:t> as </a:t>
            </a:r>
            <a:r>
              <a:rPr lang="et-EE" dirty="0" err="1"/>
              <a:t>well-placed</a:t>
            </a:r>
            <a:r>
              <a:rPr lang="et-EE" dirty="0"/>
              <a:t> “</a:t>
            </a:r>
            <a:r>
              <a:rPr lang="et-EE" dirty="0" err="1"/>
              <a:t>knowledge-brokers</a:t>
            </a:r>
            <a:r>
              <a:rPr lang="et-EE" dirty="0"/>
              <a:t>“</a:t>
            </a:r>
          </a:p>
          <a:p>
            <a:r>
              <a:rPr lang="et-EE" dirty="0" err="1"/>
              <a:t>How</a:t>
            </a:r>
            <a:r>
              <a:rPr lang="et-EE" dirty="0"/>
              <a:t> </a:t>
            </a:r>
            <a:r>
              <a:rPr lang="et-EE" dirty="0" err="1"/>
              <a:t>is</a:t>
            </a:r>
            <a:r>
              <a:rPr lang="et-EE" dirty="0"/>
              <a:t> </a:t>
            </a:r>
            <a:r>
              <a:rPr lang="et-EE" dirty="0" err="1"/>
              <a:t>Opeen</a:t>
            </a:r>
            <a:r>
              <a:rPr lang="et-EE" dirty="0"/>
              <a:t> </a:t>
            </a:r>
            <a:r>
              <a:rPr lang="et-EE" dirty="0" err="1"/>
              <a:t>Science</a:t>
            </a:r>
            <a:r>
              <a:rPr lang="et-EE" dirty="0"/>
              <a:t> </a:t>
            </a:r>
            <a:r>
              <a:rPr lang="et-EE" dirty="0" err="1"/>
              <a:t>actually</a:t>
            </a:r>
            <a:r>
              <a:rPr lang="et-EE" dirty="0"/>
              <a:t> </a:t>
            </a:r>
            <a:r>
              <a:rPr lang="et-EE" dirty="0" err="1"/>
              <a:t>used</a:t>
            </a:r>
            <a:r>
              <a:rPr lang="et-EE" dirty="0"/>
              <a:t> in </a:t>
            </a:r>
            <a:r>
              <a:rPr lang="et-EE" dirty="0" err="1"/>
              <a:t>actual</a:t>
            </a:r>
            <a:r>
              <a:rPr lang="et-EE" dirty="0"/>
              <a:t> </a:t>
            </a:r>
            <a:r>
              <a:rPr lang="et-EE" dirty="0" err="1"/>
              <a:t>policy-making</a:t>
            </a:r>
            <a:r>
              <a:rPr lang="et-EE" dirty="0"/>
              <a:t> </a:t>
            </a:r>
            <a:r>
              <a:rPr lang="et-EE" dirty="0" err="1"/>
              <a:t>process</a:t>
            </a:r>
            <a:r>
              <a:rPr lang="et-EE" dirty="0"/>
              <a:t>? </a:t>
            </a:r>
            <a:r>
              <a:rPr lang="et-EE" dirty="0" err="1"/>
              <a:t>Wor</a:t>
            </a:r>
            <a:r>
              <a:rPr lang="et-EE" dirty="0"/>
              <a:t> </a:t>
            </a:r>
            <a:r>
              <a:rPr lang="et-EE" dirty="0" err="1"/>
              <a:t>what</a:t>
            </a:r>
            <a:r>
              <a:rPr lang="et-EE" dirty="0"/>
              <a:t> </a:t>
            </a:r>
            <a:r>
              <a:rPr lang="et-EE" dirty="0" err="1"/>
              <a:t>topics</a:t>
            </a:r>
            <a:r>
              <a:rPr lang="et-EE" dirty="0"/>
              <a:t> </a:t>
            </a:r>
            <a:r>
              <a:rPr lang="et-EE" dirty="0" err="1"/>
              <a:t>is</a:t>
            </a:r>
            <a:r>
              <a:rPr lang="et-EE" dirty="0"/>
              <a:t> </a:t>
            </a:r>
            <a:r>
              <a:rPr lang="et-EE" dirty="0" err="1"/>
              <a:t>it</a:t>
            </a:r>
            <a:r>
              <a:rPr lang="et-EE" dirty="0"/>
              <a:t> </a:t>
            </a:r>
            <a:r>
              <a:rPr lang="et-EE" dirty="0" err="1"/>
              <a:t>most</a:t>
            </a:r>
            <a:r>
              <a:rPr lang="et-EE" dirty="0"/>
              <a:t> relevant/</a:t>
            </a:r>
            <a:r>
              <a:rPr lang="et-EE" dirty="0" err="1"/>
              <a:t>useful</a:t>
            </a:r>
            <a:r>
              <a:rPr lang="et-EE" dirty="0"/>
              <a:t>?</a:t>
            </a:r>
          </a:p>
          <a:p>
            <a:r>
              <a:rPr lang="et-EE" dirty="0" err="1"/>
              <a:t>Government</a:t>
            </a:r>
            <a:r>
              <a:rPr lang="et-EE" dirty="0"/>
              <a:t> as a </a:t>
            </a:r>
            <a:r>
              <a:rPr lang="et-EE" dirty="0" err="1"/>
              <a:t>role</a:t>
            </a:r>
            <a:r>
              <a:rPr lang="et-EE" dirty="0"/>
              <a:t> </a:t>
            </a:r>
            <a:r>
              <a:rPr lang="et-EE" dirty="0" err="1"/>
              <a:t>model</a:t>
            </a:r>
            <a:r>
              <a:rPr lang="et-EE" dirty="0"/>
              <a:t> in </a:t>
            </a:r>
            <a:r>
              <a:rPr lang="et-EE" dirty="0" err="1"/>
              <a:t>Open</a:t>
            </a:r>
            <a:r>
              <a:rPr lang="et-EE" dirty="0"/>
              <a:t> </a:t>
            </a:r>
            <a:r>
              <a:rPr lang="et-EE" dirty="0" err="1"/>
              <a:t>Science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868908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>
            <a:extLst>
              <a:ext uri="{FF2B5EF4-FFF2-40B4-BE49-F238E27FC236}">
                <a16:creationId xmlns:a16="http://schemas.microsoft.com/office/drawing/2014/main" id="{95C809BB-2CBE-4A22-8369-D42D71A0B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err="1"/>
              <a:t>Thank</a:t>
            </a:r>
            <a:r>
              <a:rPr lang="et-EE" dirty="0"/>
              <a:t> </a:t>
            </a:r>
            <a:r>
              <a:rPr lang="et-EE" dirty="0" err="1"/>
              <a:t>you</a:t>
            </a:r>
            <a:r>
              <a:rPr lang="et-EE" dirty="0"/>
              <a:t>!</a:t>
            </a:r>
          </a:p>
        </p:txBody>
      </p:sp>
      <p:sp>
        <p:nvSpPr>
          <p:cNvPr id="3" name="Sisu kohatäide 2">
            <a:extLst>
              <a:ext uri="{FF2B5EF4-FFF2-40B4-BE49-F238E27FC236}">
                <a16:creationId xmlns:a16="http://schemas.microsoft.com/office/drawing/2014/main" id="{DEDBB4DB-5384-46E0-9CEF-F95535BD3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4963"/>
            <a:ext cx="3361765" cy="3984277"/>
          </a:xfrm>
        </p:spPr>
        <p:txBody>
          <a:bodyPr/>
          <a:lstStyle/>
          <a:p>
            <a:r>
              <a:rPr lang="et-EE" dirty="0" err="1">
                <a:hlinkClick r:id="rId2"/>
              </a:rPr>
              <a:t>Article</a:t>
            </a:r>
            <a:r>
              <a:rPr lang="et-EE" dirty="0"/>
              <a:t> </a:t>
            </a:r>
            <a:r>
              <a:rPr lang="et-EE" dirty="0" err="1"/>
              <a:t>published</a:t>
            </a:r>
            <a:r>
              <a:rPr lang="et-EE" dirty="0"/>
              <a:t> in </a:t>
            </a:r>
            <a:r>
              <a:rPr lang="et-EE" dirty="0" err="1"/>
              <a:t>Journal</a:t>
            </a:r>
            <a:r>
              <a:rPr lang="et-EE" dirty="0"/>
              <a:t> of </a:t>
            </a:r>
            <a:r>
              <a:rPr lang="et-EE" dirty="0" err="1"/>
              <a:t>Science</a:t>
            </a:r>
            <a:r>
              <a:rPr lang="et-EE" dirty="0"/>
              <a:t> </a:t>
            </a:r>
            <a:r>
              <a:rPr lang="et-EE" dirty="0" err="1"/>
              <a:t>Communication</a:t>
            </a:r>
            <a:endParaRPr lang="et-EE" dirty="0"/>
          </a:p>
          <a:p>
            <a:r>
              <a:rPr lang="et-EE" dirty="0" err="1"/>
              <a:t>Corresponding</a:t>
            </a:r>
            <a:r>
              <a:rPr lang="et-EE" dirty="0"/>
              <a:t> </a:t>
            </a:r>
            <a:r>
              <a:rPr lang="et-EE" dirty="0" err="1"/>
              <a:t>author</a:t>
            </a:r>
            <a:r>
              <a:rPr lang="et-EE" dirty="0"/>
              <a:t>: arko.olesk@tlu.ee</a:t>
            </a:r>
          </a:p>
        </p:txBody>
      </p:sp>
      <p:pic>
        <p:nvPicPr>
          <p:cNvPr id="5" name="Pilt 4">
            <a:extLst>
              <a:ext uri="{FF2B5EF4-FFF2-40B4-BE49-F238E27FC236}">
                <a16:creationId xmlns:a16="http://schemas.microsoft.com/office/drawing/2014/main" id="{F9B1B855-910E-410A-8DF6-015B65075D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807" y="5216032"/>
            <a:ext cx="3428096" cy="1368918"/>
          </a:xfrm>
          <a:prstGeom prst="rect">
            <a:avLst/>
          </a:prstGeom>
        </p:spPr>
      </p:pic>
      <p:pic>
        <p:nvPicPr>
          <p:cNvPr id="4" name="Pilt 3">
            <a:extLst>
              <a:ext uri="{FF2B5EF4-FFF2-40B4-BE49-F238E27FC236}">
                <a16:creationId xmlns:a16="http://schemas.microsoft.com/office/drawing/2014/main" id="{A35E2E45-71D0-4F93-B7A5-2DAC88D18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2121" y="898098"/>
            <a:ext cx="4721885" cy="391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603101"/>
      </p:ext>
    </p:extLst>
  </p:cSld>
  <p:clrMapOvr>
    <a:masterClrMapping/>
  </p:clrMapOvr>
</p:sld>
</file>

<file path=ppt/theme/theme1.xml><?xml version="1.0" encoding="utf-8"?>
<a:theme xmlns:a="http://schemas.openxmlformats.org/drawingml/2006/main" name="TU_presentation_ENG_MinionPro_2015_pptx">
  <a:themeElements>
    <a:clrScheme name="TLÜ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20533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'i kujundus">
      <a:majorFont>
        <a:latin typeface="Times New Roman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ＭＳ Ｐゴシック" panose="020B0600070205080204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ＭＳ Ｐゴシック" panose="020B0600070205080204" pitchFamily="34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'i kujundu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TU_presentation_ENG_MinionPro_2015_pptx</Template>
  <TotalTime>4961</TotalTime>
  <Words>640</Words>
  <Application>Microsoft Office PowerPoint</Application>
  <PresentationFormat>Ekraaniseanss (4:3)</PresentationFormat>
  <Paragraphs>61</Paragraphs>
  <Slides>11</Slides>
  <Notes>0</Notes>
  <HiddenSlides>0</HiddenSlides>
  <MMClips>0</MMClips>
  <ScaleCrop>false</ScaleCrop>
  <HeadingPairs>
    <vt:vector size="6" baseType="variant">
      <vt:variant>
        <vt:lpstr>Kasutatud fondid</vt:lpstr>
      </vt:variant>
      <vt:variant>
        <vt:i4>5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11</vt:i4>
      </vt:variant>
    </vt:vector>
  </HeadingPairs>
  <TitlesOfParts>
    <vt:vector size="17" baseType="lpstr">
      <vt:lpstr>Arial</vt:lpstr>
      <vt:lpstr>Calibri</vt:lpstr>
      <vt:lpstr>Lucida Grande</vt:lpstr>
      <vt:lpstr>Minion Pro</vt:lpstr>
      <vt:lpstr>Times New Roman</vt:lpstr>
      <vt:lpstr>TU_presentation_ENG_MinionPro_2015_pptx</vt:lpstr>
      <vt:lpstr>Are There Users for Open Science in the Government? </vt:lpstr>
      <vt:lpstr>Background</vt:lpstr>
      <vt:lpstr>2017 study</vt:lpstr>
      <vt:lpstr>Results</vt:lpstr>
      <vt:lpstr>Results: motivation of researchers</vt:lpstr>
      <vt:lpstr>Open Science and policy making</vt:lpstr>
      <vt:lpstr>Scientific councillors in ministries</vt:lpstr>
      <vt:lpstr>Results: SCs as users of Open Science</vt:lpstr>
      <vt:lpstr>Results: SCs as users of Open Science</vt:lpstr>
      <vt:lpstr>Conclusion and further questions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PowerPointi esitlus</dc:title>
  <dc:creator>Arko Olesk</dc:creator>
  <cp:lastModifiedBy>Arko Olesk</cp:lastModifiedBy>
  <cp:revision>61</cp:revision>
  <dcterms:created xsi:type="dcterms:W3CDTF">2018-01-31T11:36:39Z</dcterms:created>
  <dcterms:modified xsi:type="dcterms:W3CDTF">2020-04-06T08:35:57Z</dcterms:modified>
</cp:coreProperties>
</file>