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11.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49"/>
  </p:notesMasterIdLst>
  <p:sldIdLst>
    <p:sldId id="258" r:id="rId2"/>
    <p:sldId id="501" r:id="rId3"/>
    <p:sldId id="517" r:id="rId4"/>
    <p:sldId id="516" r:id="rId5"/>
    <p:sldId id="499" r:id="rId6"/>
    <p:sldId id="518" r:id="rId7"/>
    <p:sldId id="519" r:id="rId8"/>
    <p:sldId id="403" r:id="rId9"/>
    <p:sldId id="404" r:id="rId10"/>
    <p:sldId id="520" r:id="rId11"/>
    <p:sldId id="408" r:id="rId12"/>
    <p:sldId id="409" r:id="rId13"/>
    <p:sldId id="522" r:id="rId14"/>
    <p:sldId id="523" r:id="rId15"/>
    <p:sldId id="524" r:id="rId16"/>
    <p:sldId id="525" r:id="rId17"/>
    <p:sldId id="526" r:id="rId18"/>
    <p:sldId id="527" r:id="rId19"/>
    <p:sldId id="528" r:id="rId20"/>
    <p:sldId id="530" r:id="rId21"/>
    <p:sldId id="531" r:id="rId22"/>
    <p:sldId id="548" r:id="rId23"/>
    <p:sldId id="533" r:id="rId24"/>
    <p:sldId id="534" r:id="rId25"/>
    <p:sldId id="535" r:id="rId26"/>
    <p:sldId id="536" r:id="rId27"/>
    <p:sldId id="538" r:id="rId28"/>
    <p:sldId id="539" r:id="rId29"/>
    <p:sldId id="540" r:id="rId30"/>
    <p:sldId id="541" r:id="rId31"/>
    <p:sldId id="542" r:id="rId32"/>
    <p:sldId id="543" r:id="rId33"/>
    <p:sldId id="549" r:id="rId34"/>
    <p:sldId id="547" r:id="rId35"/>
    <p:sldId id="544" r:id="rId36"/>
    <p:sldId id="545" r:id="rId37"/>
    <p:sldId id="546" r:id="rId38"/>
    <p:sldId id="551" r:id="rId39"/>
    <p:sldId id="552" r:id="rId40"/>
    <p:sldId id="553" r:id="rId41"/>
    <p:sldId id="554" r:id="rId42"/>
    <p:sldId id="555" r:id="rId43"/>
    <p:sldId id="556" r:id="rId44"/>
    <p:sldId id="557" r:id="rId45"/>
    <p:sldId id="521" r:id="rId46"/>
    <p:sldId id="550" r:id="rId47"/>
    <p:sldId id="508" r:id="rId48"/>
  </p:sldIdLst>
  <p:sldSz cx="9144000" cy="6858000" type="screen4x3"/>
  <p:notesSz cx="6858000" cy="9144000"/>
  <p:defaultText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53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1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t-EE"/>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9B386D-6AFA-4EEC-9DBA-580FFEFB8CBB}" type="datetimeFigureOut">
              <a:rPr lang="et-EE" smtClean="0"/>
              <a:pPr/>
              <a:t>11.03.2018</a:t>
            </a:fld>
            <a:endParaRPr lang="et-EE"/>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t-EE"/>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t-E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C9CCD8-E302-484D-B3E8-D35B2CBE1DEE}" type="slidenum">
              <a:rPr lang="et-EE" smtClean="0"/>
              <a:pPr/>
              <a:t>‹#›</a:t>
            </a:fld>
            <a:endParaRPr lang="et-E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6DB52DC5-BC48-4834-848A-497DE5149B97}" type="slidenum">
              <a:rPr lang="en-GB" sz="1200"/>
              <a:pPr algn="r"/>
              <a:t>3</a:t>
            </a:fld>
            <a:endParaRPr lang="en-GB" sz="1200"/>
          </a:p>
        </p:txBody>
      </p:sp>
      <p:sp>
        <p:nvSpPr>
          <p:cNvPr id="49155" name="Rectangle 2"/>
          <p:cNvSpPr>
            <a:spLocks noGrp="1" noRot="1" noChangeAspect="1" noChangeArrowheads="1" noTextEdit="1"/>
          </p:cNvSpPr>
          <p:nvPr>
            <p:ph type="sldImg"/>
          </p:nvPr>
        </p:nvSpPr>
        <p:spPr>
          <a:solidFill>
            <a:srgbClr val="FFFFFF"/>
          </a:solidFill>
          <a:ln/>
        </p:spPr>
      </p:sp>
      <p:sp>
        <p:nvSpPr>
          <p:cNvPr id="491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6DB52DC5-BC48-4834-848A-497DE5149B97}" type="slidenum">
              <a:rPr lang="en-GB" sz="1200"/>
              <a:pPr algn="r"/>
              <a:t>4</a:t>
            </a:fld>
            <a:endParaRPr lang="en-GB" sz="1200"/>
          </a:p>
        </p:txBody>
      </p:sp>
      <p:sp>
        <p:nvSpPr>
          <p:cNvPr id="49155" name="Rectangle 2"/>
          <p:cNvSpPr>
            <a:spLocks noGrp="1" noRot="1" noChangeAspect="1" noChangeArrowheads="1" noTextEdit="1"/>
          </p:cNvSpPr>
          <p:nvPr>
            <p:ph type="sldImg"/>
          </p:nvPr>
        </p:nvSpPr>
        <p:spPr>
          <a:solidFill>
            <a:srgbClr val="FFFFFF"/>
          </a:solidFill>
          <a:ln/>
        </p:spPr>
      </p:sp>
      <p:sp>
        <p:nvSpPr>
          <p:cNvPr id="491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Intranetist saab lisainfot,</a:t>
            </a:r>
            <a:r>
              <a:rPr lang="et-EE" baseline="0" dirty="0" smtClean="0"/>
              <a:t> mis muredega kelle poole pöörduda.</a:t>
            </a: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5</a:t>
            </a:fld>
            <a:endParaRPr lang="et-EE"/>
          </a:p>
        </p:txBody>
      </p:sp>
    </p:spTree>
    <p:extLst>
      <p:ext uri="{BB962C8B-B14F-4D97-AF65-F5344CB8AC3E}">
        <p14:creationId xmlns="" xmlns:p14="http://schemas.microsoft.com/office/powerpoint/2010/main" val="20630088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6DB52DC5-BC48-4834-848A-497DE5149B97}" type="slidenum">
              <a:rPr lang="en-GB" sz="1200"/>
              <a:pPr algn="r"/>
              <a:t>6</a:t>
            </a:fld>
            <a:endParaRPr lang="en-GB" sz="1200"/>
          </a:p>
        </p:txBody>
      </p:sp>
      <p:sp>
        <p:nvSpPr>
          <p:cNvPr id="49155" name="Rectangle 2"/>
          <p:cNvSpPr>
            <a:spLocks noGrp="1" noRot="1" noChangeAspect="1" noChangeArrowheads="1" noTextEdit="1"/>
          </p:cNvSpPr>
          <p:nvPr>
            <p:ph type="sldImg"/>
          </p:nvPr>
        </p:nvSpPr>
        <p:spPr>
          <a:solidFill>
            <a:srgbClr val="FFFFFF"/>
          </a:solidFill>
          <a:ln/>
        </p:spPr>
      </p:sp>
      <p:sp>
        <p:nvSpPr>
          <p:cNvPr id="491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6DB52DC5-BC48-4834-848A-497DE5149B97}" type="slidenum">
              <a:rPr lang="en-GB" sz="1200"/>
              <a:pPr algn="r"/>
              <a:t>7</a:t>
            </a:fld>
            <a:endParaRPr lang="en-GB" sz="1200"/>
          </a:p>
        </p:txBody>
      </p:sp>
      <p:sp>
        <p:nvSpPr>
          <p:cNvPr id="49155" name="Rectangle 2"/>
          <p:cNvSpPr>
            <a:spLocks noGrp="1" noRot="1" noChangeAspect="1" noChangeArrowheads="1" noTextEdit="1"/>
          </p:cNvSpPr>
          <p:nvPr>
            <p:ph type="sldImg"/>
          </p:nvPr>
        </p:nvSpPr>
        <p:spPr>
          <a:solidFill>
            <a:srgbClr val="FFFFFF"/>
          </a:solidFill>
          <a:ln/>
        </p:spPr>
      </p:sp>
      <p:sp>
        <p:nvSpPr>
          <p:cNvPr id="491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Kuidas viirus või muu kurivara arvutisse jõuab?</a:t>
            </a:r>
          </a:p>
          <a:p>
            <a:r>
              <a:rPr lang="et-EE" dirty="0" smtClean="0"/>
              <a:t>Tavapäraselt jõuab viirus arvutisse kasutaja</a:t>
            </a:r>
            <a:r>
              <a:rPr lang="et-EE" baseline="0" dirty="0" smtClean="0"/>
              <a:t> tegevuse kaudu, milleks võib olla nii mõnel lingil klikkimine, saadetud pildi vaatamine või arvutivõrgu kaudu ise levimine. Viirused jõuavad arvutisse ka siis, kui avada veebileht, millele viirus on juurde lisatud. Viiruse paigaldab tavaliselt pisike programmijupike, mis võib olla lisatud erineva tarkvarakoodi vahele.</a:t>
            </a:r>
          </a:p>
          <a:p>
            <a:r>
              <a:rPr lang="et-EE" baseline="0" dirty="0" smtClean="0"/>
              <a:t>Kui tundub, et on kahtlase tarkvaraga tegu siis ei tohi seda ise nokkida vaid tuleks IS osakonnale teada anda ja nõu küsida.</a:t>
            </a:r>
          </a:p>
          <a:p>
            <a:r>
              <a:rPr lang="et-EE" baseline="0" dirty="0" smtClean="0"/>
              <a:t>Andrese poolt on tehtud ka mahukam ülevaade neist kes ja miks meid ründavad ning kuidas ennast kaitsta.</a:t>
            </a:r>
          </a:p>
          <a:p>
            <a:endParaRPr lang="et-EE" baseline="0" dirty="0" smtClean="0"/>
          </a:p>
        </p:txBody>
      </p:sp>
      <p:sp>
        <p:nvSpPr>
          <p:cNvPr id="4" name="Slide Number Placeholder 3"/>
          <p:cNvSpPr>
            <a:spLocks noGrp="1"/>
          </p:cNvSpPr>
          <p:nvPr>
            <p:ph type="sldNum" sz="quarter" idx="10"/>
          </p:nvPr>
        </p:nvSpPr>
        <p:spPr/>
        <p:txBody>
          <a:bodyPr/>
          <a:lstStyle/>
          <a:p>
            <a:fld id="{D23244A9-6322-4171-A259-C70239912E88}" type="slidenum">
              <a:rPr lang="et-EE" smtClean="0"/>
              <a:pPr/>
              <a:t>8</a:t>
            </a:fld>
            <a:endParaRPr lang="et-EE"/>
          </a:p>
        </p:txBody>
      </p:sp>
    </p:spTree>
    <p:extLst>
      <p:ext uri="{BB962C8B-B14F-4D97-AF65-F5344CB8AC3E}">
        <p14:creationId xmlns="" xmlns:p14="http://schemas.microsoft.com/office/powerpoint/2010/main" val="2710120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Kuidas viirus või muu kurivara arvutisse jõuab?</a:t>
            </a:r>
          </a:p>
          <a:p>
            <a:r>
              <a:rPr lang="et-EE" dirty="0" smtClean="0"/>
              <a:t>Tavapäraselt jõuab viirus arvutisse kasutaja</a:t>
            </a:r>
            <a:r>
              <a:rPr lang="et-EE" baseline="0" dirty="0" smtClean="0"/>
              <a:t> tegevuse kaudu, milleks võib olla nii mõnel lingil klikkimine, saadetud pildi vaatamine või arvutivõrgu kaudu ise levimine. Viirused jõuavad arvutisse ka siis, kui avada veebileht, millele viirus on juurde lisatud. Viiruse paigaldab tavaliselt pisike programmijupike, mis võib olla lisatud erineva tarkvarakoodi vahele.</a:t>
            </a:r>
          </a:p>
          <a:p>
            <a:r>
              <a:rPr lang="et-EE" baseline="0" dirty="0" smtClean="0"/>
              <a:t>Kui tundub, et on kahtlase tarkvaraga tegu siis ei tohi seda ise nokkida vaid tuleks IS osakonnale teada anda ja nõu küsida.</a:t>
            </a:r>
          </a:p>
          <a:p>
            <a:r>
              <a:rPr lang="et-EE" baseline="0" dirty="0" smtClean="0"/>
              <a:t>Andrese poolt on tehtud ka mahukam ülevaade neist kes ja miks meid ründavad ning kuidas ennast kaitsta.</a:t>
            </a:r>
          </a:p>
          <a:p>
            <a:endParaRPr lang="et-EE" baseline="0" dirty="0" smtClean="0"/>
          </a:p>
        </p:txBody>
      </p:sp>
      <p:sp>
        <p:nvSpPr>
          <p:cNvPr id="4" name="Slide Number Placeholder 3"/>
          <p:cNvSpPr>
            <a:spLocks noGrp="1"/>
          </p:cNvSpPr>
          <p:nvPr>
            <p:ph type="sldNum" sz="quarter" idx="10"/>
          </p:nvPr>
        </p:nvSpPr>
        <p:spPr/>
        <p:txBody>
          <a:bodyPr/>
          <a:lstStyle/>
          <a:p>
            <a:fld id="{D23244A9-6322-4171-A259-C70239912E88}" type="slidenum">
              <a:rPr lang="et-EE" smtClean="0"/>
              <a:pPr/>
              <a:t>9</a:t>
            </a:fld>
            <a:endParaRPr lang="et-EE"/>
          </a:p>
        </p:txBody>
      </p:sp>
    </p:spTree>
    <p:extLst>
      <p:ext uri="{BB962C8B-B14F-4D97-AF65-F5344CB8AC3E}">
        <p14:creationId xmlns="" xmlns:p14="http://schemas.microsoft.com/office/powerpoint/2010/main" val="27101201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a:fld id="{6DB52DC5-BC48-4834-848A-497DE5149B97}" type="slidenum">
              <a:rPr lang="en-GB" sz="1200"/>
              <a:pPr algn="r"/>
              <a:t>10</a:t>
            </a:fld>
            <a:endParaRPr lang="en-GB" sz="1200"/>
          </a:p>
        </p:txBody>
      </p:sp>
      <p:sp>
        <p:nvSpPr>
          <p:cNvPr id="49155" name="Rectangle 2"/>
          <p:cNvSpPr>
            <a:spLocks noGrp="1" noRot="1" noChangeAspect="1" noChangeArrowheads="1" noTextEdit="1"/>
          </p:cNvSpPr>
          <p:nvPr>
            <p:ph type="sldImg"/>
          </p:nvPr>
        </p:nvSpPr>
        <p:spPr>
          <a:solidFill>
            <a:srgbClr val="FFFFFF"/>
          </a:solidFill>
          <a:ln/>
        </p:spPr>
      </p:sp>
      <p:sp>
        <p:nvSpPr>
          <p:cNvPr id="491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i pildi kohatäide 1"/>
          <p:cNvSpPr>
            <a:spLocks noGrp="1" noRot="1" noChangeAspect="1"/>
          </p:cNvSpPr>
          <p:nvPr>
            <p:ph type="sldImg"/>
          </p:nvPr>
        </p:nvSpPr>
        <p:spPr/>
      </p:sp>
      <p:sp>
        <p:nvSpPr>
          <p:cNvPr id="3" name="Märkmete kohatäide 2"/>
          <p:cNvSpPr>
            <a:spLocks noGrp="1"/>
          </p:cNvSpPr>
          <p:nvPr>
            <p:ph type="body" idx="1"/>
          </p:nvPr>
        </p:nvSpPr>
        <p:spPr/>
        <p:txBody>
          <a:bodyPr/>
          <a:lstStyle/>
          <a:p>
            <a:endParaRPr lang="et-EE" dirty="0"/>
          </a:p>
        </p:txBody>
      </p:sp>
      <p:sp>
        <p:nvSpPr>
          <p:cNvPr id="4" name="Slaidinumbri kohatäide 3"/>
          <p:cNvSpPr>
            <a:spLocks noGrp="1"/>
          </p:cNvSpPr>
          <p:nvPr>
            <p:ph type="sldNum" sz="quarter" idx="10"/>
          </p:nvPr>
        </p:nvSpPr>
        <p:spPr/>
        <p:txBody>
          <a:bodyPr/>
          <a:lstStyle/>
          <a:p>
            <a:fld id="{D23244A9-6322-4171-A259-C70239912E88}" type="slidenum">
              <a:rPr lang="et-EE" smtClean="0"/>
              <a:pPr/>
              <a:t>11</a:t>
            </a:fld>
            <a:endParaRPr lang="et-EE"/>
          </a:p>
        </p:txBody>
      </p:sp>
    </p:spTree>
    <p:extLst>
      <p:ext uri="{BB962C8B-B14F-4D97-AF65-F5344CB8AC3E}">
        <p14:creationId xmlns="" xmlns:p14="http://schemas.microsoft.com/office/powerpoint/2010/main" val="13331996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Kuidas viirus või muu kurivara arvutisse jõuab?</a:t>
            </a:r>
          </a:p>
          <a:p>
            <a:r>
              <a:rPr lang="et-EE" dirty="0" smtClean="0"/>
              <a:t>Tavapäraselt jõuab viirus arvutisse kasutaja</a:t>
            </a:r>
            <a:r>
              <a:rPr lang="et-EE" baseline="0" dirty="0" smtClean="0"/>
              <a:t> tegevuse kaudu, milleks võib olla nii mõnel lingil klikkimine, saadetud pildi vaatamine või arvutivõrgu kaudu ise levimine. Viirused jõuavad arvutisse ka siis, kui avada veebileht, millele viirus on juurde lisatud. Viiruse paigaldab tavaliselt pisike programmijupike, mis võib olla lisatud erineva tarkvarakoodi vahele.</a:t>
            </a:r>
          </a:p>
          <a:p>
            <a:r>
              <a:rPr lang="et-EE" baseline="0" dirty="0" smtClean="0"/>
              <a:t>Kui tundub, et on kahtlase tarkvaraga tegu siis ei tohi seda ise nokkida vaid tuleks IS osakonnale teada anda ja nõu küsida.</a:t>
            </a:r>
          </a:p>
          <a:p>
            <a:r>
              <a:rPr lang="et-EE" baseline="0" dirty="0" smtClean="0"/>
              <a:t>Andrese poolt on tehtud ka mahukam ülevaade neist kes ja miks meid ründavad ning kuidas ennast kaitsta.</a:t>
            </a:r>
          </a:p>
          <a:p>
            <a:endParaRPr lang="et-EE" baseline="0" dirty="0" smtClean="0"/>
          </a:p>
        </p:txBody>
      </p:sp>
      <p:sp>
        <p:nvSpPr>
          <p:cNvPr id="4" name="Slide Number Placeholder 3"/>
          <p:cNvSpPr>
            <a:spLocks noGrp="1"/>
          </p:cNvSpPr>
          <p:nvPr>
            <p:ph type="sldNum" sz="quarter" idx="10"/>
          </p:nvPr>
        </p:nvSpPr>
        <p:spPr/>
        <p:txBody>
          <a:bodyPr/>
          <a:lstStyle/>
          <a:p>
            <a:fld id="{D23244A9-6322-4171-A259-C70239912E88}" type="slidenum">
              <a:rPr lang="et-EE" smtClean="0"/>
              <a:pPr/>
              <a:t>12</a:t>
            </a:fld>
            <a:endParaRPr lang="et-EE"/>
          </a:p>
        </p:txBody>
      </p:sp>
    </p:spTree>
    <p:extLst>
      <p:ext uri="{BB962C8B-B14F-4D97-AF65-F5344CB8AC3E}">
        <p14:creationId xmlns="" xmlns:p14="http://schemas.microsoft.com/office/powerpoint/2010/main" val="582027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916DBF56-B1EF-49CC-800E-80662B1AB17F}" type="slidenum">
              <a:rPr lang="en-GB" smtClean="0">
                <a:latin typeface="Times New Roman" pitchFamily="18" charset="0"/>
              </a:rPr>
              <a:pPr/>
              <a:t>15</a:t>
            </a:fld>
            <a:endParaRPr lang="en-GB" smtClean="0">
              <a:latin typeface="Times New Roman" pitchFamily="18"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dirty="0" smtClean="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16</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17</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18</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19</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20</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21</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Klahvikombinatsioone on palju ja nende</a:t>
            </a:r>
            <a:r>
              <a:rPr lang="et-EE" baseline="0" dirty="0" smtClean="0"/>
              <a:t> korraga selgeks õppimine on keeruline aga võttes mõnikord aega ja mõned huvipakkuvad meelde jätta ja kasutama hakata võib osutuda kasulikuks.</a:t>
            </a:r>
          </a:p>
          <a:p>
            <a:r>
              <a:rPr lang="et-EE" baseline="0" dirty="0" smtClean="0"/>
              <a:t>Klahvikombinatsioone näitavad enamus Windowsi rakendustest, kui hiirega mõne nupu kohal peatuda.</a:t>
            </a:r>
          </a:p>
          <a:p>
            <a:r>
              <a:rPr lang="et-EE" baseline="0" dirty="0" smtClean="0"/>
              <a:t>Klaviatiuurilt F1 avab abimenüüd, mis aitab ka veidi keerulisematel puhkudel.</a:t>
            </a: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22</a:t>
            </a:fld>
            <a:endParaRPr lang="et-EE"/>
          </a:p>
        </p:txBody>
      </p:sp>
    </p:spTree>
    <p:extLst>
      <p:ext uri="{BB962C8B-B14F-4D97-AF65-F5344CB8AC3E}">
        <p14:creationId xmlns="" xmlns:p14="http://schemas.microsoft.com/office/powerpoint/2010/main" val="3228221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23</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24</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25</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26</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988B665-A80C-4B4C-BDC5-30D455BC355A}" type="slidenum">
              <a:rPr lang="en-GB" smtClean="0">
                <a:latin typeface="Times New Roman" pitchFamily="18" charset="0"/>
              </a:rPr>
              <a:pPr/>
              <a:t>27</a:t>
            </a:fld>
            <a:endParaRPr lang="en-GB"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BB6E1C95-5F7D-4C2A-8F50-8F68F4AF5893}" type="slidenum">
              <a:rPr lang="en-GB" smtClean="0">
                <a:latin typeface="Times New Roman" pitchFamily="18" charset="0"/>
              </a:rPr>
              <a:pPr/>
              <a:t>28</a:t>
            </a:fld>
            <a:endParaRPr lang="en-GB" smtClean="0">
              <a:latin typeface="Times New Roman" pitchFamily="18"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BB6E1C95-5F7D-4C2A-8F50-8F68F4AF5893}" type="slidenum">
              <a:rPr lang="en-GB" smtClean="0">
                <a:latin typeface="Times New Roman" pitchFamily="18" charset="0"/>
              </a:rPr>
              <a:pPr/>
              <a:t>29</a:t>
            </a:fld>
            <a:endParaRPr lang="en-GB" smtClean="0">
              <a:latin typeface="Times New Roman" pitchFamily="18"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5EED5A06-4717-4282-951F-9E10B3CD6273}" type="slidenum">
              <a:rPr lang="en-GB" smtClean="0">
                <a:latin typeface="Times New Roman" pitchFamily="18" charset="0"/>
              </a:rPr>
              <a:pPr/>
              <a:t>30</a:t>
            </a:fld>
            <a:endParaRPr lang="en-GB" smtClean="0">
              <a:latin typeface="Times New Roman"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p:spPr>
        <p:txBody>
          <a:bodyPr/>
          <a:lstStyle/>
          <a:p>
            <a:fld id="{624EB21D-6EA6-43CD-8653-A3D5E2A6F762}" type="slidenum">
              <a:rPr lang="en-GB" smtClean="0"/>
              <a:pPr/>
              <a:t>31</a:t>
            </a:fld>
            <a:endParaRPr lang="en-GB" smtClean="0"/>
          </a:p>
        </p:txBody>
      </p:sp>
      <p:sp>
        <p:nvSpPr>
          <p:cNvPr id="125955" name="Rectangle 2"/>
          <p:cNvSpPr>
            <a:spLocks noGrp="1" noRot="1" noChangeAspect="1" noChangeArrowheads="1" noTextEdit="1"/>
          </p:cNvSpPr>
          <p:nvPr>
            <p:ph type="sldImg"/>
          </p:nvPr>
        </p:nvSpPr>
        <p:spPr>
          <a:solidFill>
            <a:srgbClr val="FFFFFF"/>
          </a:solidFill>
          <a:ln/>
        </p:spPr>
      </p:sp>
      <p:sp>
        <p:nvSpPr>
          <p:cNvPr id="1259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p:spPr>
        <p:txBody>
          <a:bodyPr/>
          <a:lstStyle/>
          <a:p>
            <a:fld id="{624EB21D-6EA6-43CD-8653-A3D5E2A6F762}" type="slidenum">
              <a:rPr lang="en-GB" smtClean="0"/>
              <a:pPr/>
              <a:t>32</a:t>
            </a:fld>
            <a:endParaRPr lang="en-GB" smtClean="0"/>
          </a:p>
        </p:txBody>
      </p:sp>
      <p:sp>
        <p:nvSpPr>
          <p:cNvPr id="125955" name="Rectangle 2"/>
          <p:cNvSpPr>
            <a:spLocks noGrp="1" noRot="1" noChangeAspect="1" noChangeArrowheads="1" noTextEdit="1"/>
          </p:cNvSpPr>
          <p:nvPr>
            <p:ph type="sldImg"/>
          </p:nvPr>
        </p:nvSpPr>
        <p:spPr>
          <a:solidFill>
            <a:srgbClr val="FFFFFF"/>
          </a:solidFill>
          <a:ln/>
        </p:spPr>
      </p:sp>
      <p:sp>
        <p:nvSpPr>
          <p:cNvPr id="1259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9991">
              <a:defRPr/>
            </a:pP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33</a:t>
            </a:fld>
            <a:endParaRPr lang="et-EE"/>
          </a:p>
        </p:txBody>
      </p:sp>
    </p:spTree>
    <p:extLst>
      <p:ext uri="{BB962C8B-B14F-4D97-AF65-F5344CB8AC3E}">
        <p14:creationId xmlns="" xmlns:p14="http://schemas.microsoft.com/office/powerpoint/2010/main" val="11140251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p:spPr>
        <p:txBody>
          <a:bodyPr/>
          <a:lstStyle/>
          <a:p>
            <a:fld id="{624EB21D-6EA6-43CD-8653-A3D5E2A6F762}" type="slidenum">
              <a:rPr lang="en-GB" smtClean="0"/>
              <a:pPr/>
              <a:t>34</a:t>
            </a:fld>
            <a:endParaRPr lang="en-GB" smtClean="0"/>
          </a:p>
        </p:txBody>
      </p:sp>
      <p:sp>
        <p:nvSpPr>
          <p:cNvPr id="125955" name="Rectangle 2"/>
          <p:cNvSpPr>
            <a:spLocks noGrp="1" noRot="1" noChangeAspect="1" noChangeArrowheads="1" noTextEdit="1"/>
          </p:cNvSpPr>
          <p:nvPr>
            <p:ph type="sldImg"/>
          </p:nvPr>
        </p:nvSpPr>
        <p:spPr>
          <a:solidFill>
            <a:srgbClr val="FFFFFF"/>
          </a:solidFill>
          <a:ln/>
        </p:spPr>
      </p:sp>
      <p:sp>
        <p:nvSpPr>
          <p:cNvPr id="125956"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76E82634-E8F9-446D-B0EB-79E813397BE9}" type="slidenum">
              <a:rPr lang="en-GB" smtClean="0">
                <a:latin typeface="Times New Roman" pitchFamily="18" charset="0"/>
              </a:rPr>
              <a:pPr/>
              <a:t>35</a:t>
            </a:fld>
            <a:endParaRPr lang="en-GB" smtClean="0">
              <a:latin typeface="Times New Roman" pitchFamily="18"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76E82634-E8F9-446D-B0EB-79E813397BE9}" type="slidenum">
              <a:rPr lang="en-GB" smtClean="0">
                <a:latin typeface="Times New Roman" pitchFamily="18" charset="0"/>
              </a:rPr>
              <a:pPr/>
              <a:t>36</a:t>
            </a:fld>
            <a:endParaRPr lang="en-GB" smtClean="0">
              <a:latin typeface="Times New Roman" pitchFamily="18"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76E82634-E8F9-446D-B0EB-79E813397BE9}" type="slidenum">
              <a:rPr lang="en-GB" smtClean="0">
                <a:latin typeface="Times New Roman" pitchFamily="18" charset="0"/>
              </a:rPr>
              <a:pPr/>
              <a:t>37</a:t>
            </a:fld>
            <a:endParaRPr lang="en-GB" smtClean="0">
              <a:latin typeface="Times New Roman" pitchFamily="18"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latin typeface="Times New Roman" pitchFamily="1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9991">
              <a:defRPr/>
            </a:pPr>
            <a:r>
              <a:rPr lang="et-EE" dirty="0" smtClean="0"/>
              <a:t>Oma parooli jagada ei tohi, </a:t>
            </a:r>
            <a:r>
              <a:rPr lang="et-EE" dirty="0"/>
              <a:t>ei sõbrale, kolleegile, ülemusele ega IS osakonnale. Kõigil on omad paroolid. IS kasutajatugi ei küsi kasutajatelt parooli, meil on enda omad</a:t>
            </a:r>
            <a:endParaRPr lang="et-EE" dirty="0" smtClean="0">
              <a:effectLst/>
            </a:endParaRPr>
          </a:p>
          <a:p>
            <a:r>
              <a:rPr lang="et-EE" dirty="0" smtClean="0"/>
              <a:t>Alfresco, EMPISe ja TKISi paroolidega</a:t>
            </a:r>
            <a:r>
              <a:rPr lang="et-EE" baseline="0" dirty="0" smtClean="0"/>
              <a:t> võib alati pöörduda abi@tootukassa.ee. Sel juhul jõuab soov alati inimeseni, kes saab sellega kõige varem tegelema hakata. Otse Heleni, Liivi, Jürgeni poole pöördumise puhul ei pruugi nad olla kohe kättesaadavad.</a:t>
            </a:r>
          </a:p>
          <a:p>
            <a:r>
              <a:rPr lang="et-EE" baseline="0" dirty="0" smtClean="0"/>
              <a:t>Turvaintsidentidest teavitamine on oluline – kui keegi küsib sinu või sinu kolleegi parooli siis on midagi mäda. Anna sellest teada meie infoturbejuhile, kelleks on IS osakonna juhataja Meelis Kerbo. Niisamuti arvuti ja tarkvara käitumised, programmide omapäi installeerimine / installeerumine, arvutite külge tekkinud lisaseadmed</a:t>
            </a:r>
          </a:p>
          <a:p>
            <a:pPr defTabSz="909991">
              <a:defRPr/>
            </a:pPr>
            <a:r>
              <a:rPr lang="et-EE" dirty="0" smtClean="0"/>
              <a:t>Mis ma tean (kasutajanimi ja parool)</a:t>
            </a:r>
          </a:p>
          <a:p>
            <a:pPr defTabSz="909991">
              <a:defRPr/>
            </a:pPr>
            <a:r>
              <a:rPr lang="et-EE" dirty="0" smtClean="0"/>
              <a:t>Mis ma tean, mis mul on (ID-kaart ja parool)</a:t>
            </a:r>
          </a:p>
          <a:p>
            <a:pPr defTabSz="909991">
              <a:defRPr/>
            </a:pPr>
            <a:endParaRPr lang="et-EE" dirty="0" smtClean="0"/>
          </a:p>
          <a:p>
            <a:pPr defTabSz="909991">
              <a:defRPr/>
            </a:pPr>
            <a:r>
              <a:rPr lang="et-EE" dirty="0" smtClean="0"/>
              <a:t>Parooliabi:</a:t>
            </a:r>
          </a:p>
          <a:p>
            <a:pPr defTabSz="909991">
              <a:defRPr/>
            </a:pPr>
            <a:r>
              <a:rPr lang="et-EE" dirty="0" smtClean="0"/>
              <a:t>TKIS – Andre Veskimägi,  Andres Hinno, Margus Treumuth</a:t>
            </a:r>
          </a:p>
          <a:p>
            <a:pPr defTabSz="909991">
              <a:defRPr/>
            </a:pPr>
            <a:r>
              <a:rPr lang="et-EE" dirty="0" smtClean="0"/>
              <a:t>EMPIS – Indrek Mõttus, Liivi Käär, Jürgen Kask</a:t>
            </a:r>
          </a:p>
          <a:p>
            <a:pPr defTabSz="909991">
              <a:defRPr/>
            </a:pPr>
            <a:r>
              <a:rPr lang="et-EE" dirty="0" smtClean="0"/>
              <a:t>Alfresco – Regina Aasumets, Jürgen Kask</a:t>
            </a:r>
          </a:p>
          <a:p>
            <a:pPr defTabSz="909991">
              <a:defRPr/>
            </a:pPr>
            <a:r>
              <a:rPr lang="et-EE" dirty="0" smtClean="0"/>
              <a:t>ITP – ID-kaart (probleemidest on alati vaja teada anda Andre ja Andres)</a:t>
            </a:r>
          </a:p>
          <a:p>
            <a:pPr defTabSz="909991">
              <a:defRPr/>
            </a:pPr>
            <a:endParaRPr lang="et-EE" dirty="0" smtClean="0"/>
          </a:p>
          <a:p>
            <a:pPr rtl="0" eaLnBrk="1" latinLnBrk="0" hangingPunct="1"/>
            <a:r>
              <a:rPr lang="et-EE" dirty="0"/>
              <a:t>Parooli on vaja T</a:t>
            </a:r>
            <a:r>
              <a:rPr lang="et-EE" dirty="0" smtClean="0">
                <a:effectLst/>
              </a:rPr>
              <a:t>öötukassa arvutivõrgu ja e-posti kasutamiseks </a:t>
            </a:r>
          </a:p>
          <a:p>
            <a:pPr rtl="0" eaLnBrk="1" latinLnBrk="0" hangingPunct="1"/>
            <a:r>
              <a:rPr lang="et-EE" dirty="0" smtClean="0">
                <a:effectLst/>
              </a:rPr>
              <a:t>EMPIS, TKIS, Alfresco, ITP</a:t>
            </a:r>
            <a:r>
              <a:rPr lang="et-EE" baseline="0" dirty="0" smtClean="0">
                <a:effectLst/>
              </a:rPr>
              <a:t> töötavad ID-kaardiga ning parooli on vaja </a:t>
            </a:r>
            <a:r>
              <a:rPr lang="et-EE" dirty="0" smtClean="0"/>
              <a:t>ID-kaardi koju unustamise korral</a:t>
            </a: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solidFill>
                  <a:prstClr val="black"/>
                </a:solidFill>
              </a:rPr>
              <a:pPr/>
              <a:t>38</a:t>
            </a:fld>
            <a:endParaRPr lang="et-EE">
              <a:solidFill>
                <a:prstClr val="black"/>
              </a:solidFill>
            </a:endParaRPr>
          </a:p>
        </p:txBody>
      </p:sp>
    </p:spTree>
    <p:extLst>
      <p:ext uri="{BB962C8B-B14F-4D97-AF65-F5344CB8AC3E}">
        <p14:creationId xmlns="" xmlns:p14="http://schemas.microsoft.com/office/powerpoint/2010/main" val="5218314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9991">
              <a:defRPr/>
            </a:pPr>
            <a:r>
              <a:rPr lang="et-EE" dirty="0" smtClean="0"/>
              <a:t>Oma parooli jagada ei tohi, </a:t>
            </a:r>
            <a:r>
              <a:rPr lang="et-EE" dirty="0"/>
              <a:t>ei sõbrale, kolleegile, ülemusele ega IS osakonnale. Kõigil on omad paroolid. IS kasutajatugi ei küsi kasutajatelt parooli, meil on enda omad</a:t>
            </a:r>
            <a:endParaRPr lang="et-EE" dirty="0" smtClean="0">
              <a:effectLst/>
            </a:endParaRPr>
          </a:p>
          <a:p>
            <a:r>
              <a:rPr lang="et-EE" dirty="0" smtClean="0"/>
              <a:t>Alfresco, EMPISe ja TKISi paroolidega</a:t>
            </a:r>
            <a:r>
              <a:rPr lang="et-EE" baseline="0" dirty="0" smtClean="0"/>
              <a:t> võib alati pöörduda abi@tootukassa.ee. Sel juhul jõuab soov alati inimeseni, kes saab sellega kõige varem tegelema hakata. Otse Heleni, Liivi, Jürgeni poole pöördumise puhul ei pruugi nad olla kohe kättesaadavad.</a:t>
            </a:r>
          </a:p>
          <a:p>
            <a:r>
              <a:rPr lang="et-EE" baseline="0" dirty="0" smtClean="0"/>
              <a:t>Turvaintsidentidest teavitamine on oluline – kui keegi küsib sinu või sinu kolleegi parooli siis on midagi mäda. Anna sellest teada meie infoturbejuhile, kelleks on IS osakonna juhataja Meelis Kerbo. Niisamuti arvuti ja tarkvara käitumised, programmide omapäi installeerimine / installeerumine, arvutite külge tekkinud lisaseadmed</a:t>
            </a:r>
          </a:p>
          <a:p>
            <a:pPr defTabSz="909991">
              <a:defRPr/>
            </a:pPr>
            <a:r>
              <a:rPr lang="et-EE" dirty="0" smtClean="0"/>
              <a:t>Mis ma tean (kasutajanimi ja parool)</a:t>
            </a:r>
          </a:p>
          <a:p>
            <a:pPr defTabSz="909991">
              <a:defRPr/>
            </a:pPr>
            <a:r>
              <a:rPr lang="et-EE" dirty="0" smtClean="0"/>
              <a:t>Mis ma tean, mis mul on (ID-kaart ja parool)</a:t>
            </a:r>
          </a:p>
          <a:p>
            <a:pPr defTabSz="909991">
              <a:defRPr/>
            </a:pPr>
            <a:endParaRPr lang="et-EE" dirty="0" smtClean="0"/>
          </a:p>
          <a:p>
            <a:pPr defTabSz="909991">
              <a:defRPr/>
            </a:pPr>
            <a:r>
              <a:rPr lang="et-EE" dirty="0" smtClean="0"/>
              <a:t>Parooliabi:</a:t>
            </a:r>
          </a:p>
          <a:p>
            <a:pPr defTabSz="909991">
              <a:defRPr/>
            </a:pPr>
            <a:r>
              <a:rPr lang="et-EE" dirty="0" smtClean="0"/>
              <a:t>TKIS – Andre Veskimägi,  Andres Hinno, Margus Treumuth</a:t>
            </a:r>
          </a:p>
          <a:p>
            <a:pPr defTabSz="909991">
              <a:defRPr/>
            </a:pPr>
            <a:r>
              <a:rPr lang="et-EE" dirty="0" smtClean="0"/>
              <a:t>EMPIS – Indrek Mõttus, Liivi Käär, Jürgen Kask</a:t>
            </a:r>
          </a:p>
          <a:p>
            <a:pPr defTabSz="909991">
              <a:defRPr/>
            </a:pPr>
            <a:r>
              <a:rPr lang="et-EE" dirty="0" smtClean="0"/>
              <a:t>Alfresco – Regina Aasumets, Jürgen Kask</a:t>
            </a:r>
          </a:p>
          <a:p>
            <a:pPr defTabSz="909991">
              <a:defRPr/>
            </a:pPr>
            <a:r>
              <a:rPr lang="et-EE" dirty="0" smtClean="0"/>
              <a:t>ITP – ID-kaart (probleemidest on alati vaja teada anda Andre ja Andres)</a:t>
            </a:r>
          </a:p>
          <a:p>
            <a:pPr defTabSz="909991">
              <a:defRPr/>
            </a:pPr>
            <a:endParaRPr lang="et-EE" dirty="0" smtClean="0"/>
          </a:p>
          <a:p>
            <a:pPr rtl="0" eaLnBrk="1" latinLnBrk="0" hangingPunct="1"/>
            <a:r>
              <a:rPr lang="et-EE" dirty="0"/>
              <a:t>Parooli on vaja T</a:t>
            </a:r>
            <a:r>
              <a:rPr lang="et-EE" dirty="0" smtClean="0">
                <a:effectLst/>
              </a:rPr>
              <a:t>öötukassa arvutivõrgu ja e-posti kasutamiseks </a:t>
            </a:r>
          </a:p>
          <a:p>
            <a:pPr rtl="0" eaLnBrk="1" latinLnBrk="0" hangingPunct="1"/>
            <a:r>
              <a:rPr lang="et-EE" dirty="0" smtClean="0">
                <a:effectLst/>
              </a:rPr>
              <a:t>EMPIS, TKIS, Alfresco, ITP</a:t>
            </a:r>
            <a:r>
              <a:rPr lang="et-EE" baseline="0" dirty="0" smtClean="0">
                <a:effectLst/>
              </a:rPr>
              <a:t> töötavad ID-kaardiga ning parooli on vaja </a:t>
            </a:r>
            <a:r>
              <a:rPr lang="et-EE" dirty="0" smtClean="0"/>
              <a:t>ID-kaardi koju unustamise korral</a:t>
            </a: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solidFill>
                  <a:prstClr val="black"/>
                </a:solidFill>
              </a:rPr>
              <a:pPr/>
              <a:t>39</a:t>
            </a:fld>
            <a:endParaRPr lang="et-EE">
              <a:solidFill>
                <a:prstClr val="black"/>
              </a:solidFill>
            </a:endParaRPr>
          </a:p>
        </p:txBody>
      </p:sp>
    </p:spTree>
    <p:extLst>
      <p:ext uri="{BB962C8B-B14F-4D97-AF65-F5344CB8AC3E}">
        <p14:creationId xmlns="" xmlns:p14="http://schemas.microsoft.com/office/powerpoint/2010/main" val="4218607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Intranetist saab lisainfot,</a:t>
            </a:r>
            <a:r>
              <a:rPr lang="et-EE" baseline="0" dirty="0" smtClean="0"/>
              <a:t> mis muredega kelle poole pöörduda.</a:t>
            </a: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40</a:t>
            </a:fld>
            <a:endParaRPr lang="et-EE"/>
          </a:p>
        </p:txBody>
      </p:sp>
    </p:spTree>
    <p:extLst>
      <p:ext uri="{BB962C8B-B14F-4D97-AF65-F5344CB8AC3E}">
        <p14:creationId xmlns="" xmlns:p14="http://schemas.microsoft.com/office/powerpoint/2010/main" val="20630088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Intranetist saab lisainfot,</a:t>
            </a:r>
            <a:r>
              <a:rPr lang="et-EE" baseline="0" dirty="0" smtClean="0"/>
              <a:t> mis muredega kelle poole pöörduda.</a:t>
            </a: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41</a:t>
            </a:fld>
            <a:endParaRPr lang="et-EE"/>
          </a:p>
        </p:txBody>
      </p:sp>
    </p:spTree>
    <p:extLst>
      <p:ext uri="{BB962C8B-B14F-4D97-AF65-F5344CB8AC3E}">
        <p14:creationId xmlns="" xmlns:p14="http://schemas.microsoft.com/office/powerpoint/2010/main" val="20630088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Intranetist saab lisainfot,</a:t>
            </a:r>
            <a:r>
              <a:rPr lang="et-EE" baseline="0" dirty="0" smtClean="0"/>
              <a:t> mis muredega kelle poole pöörduda.</a:t>
            </a: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42</a:t>
            </a:fld>
            <a:endParaRPr lang="et-EE"/>
          </a:p>
        </p:txBody>
      </p:sp>
    </p:spTree>
    <p:extLst>
      <p:ext uri="{BB962C8B-B14F-4D97-AF65-F5344CB8AC3E}">
        <p14:creationId xmlns="" xmlns:p14="http://schemas.microsoft.com/office/powerpoint/2010/main" val="20630088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Intranetist saab lisainfot,</a:t>
            </a:r>
            <a:r>
              <a:rPr lang="et-EE" baseline="0" dirty="0" smtClean="0"/>
              <a:t> mis muredega kelle poole pöörduda.</a:t>
            </a: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43</a:t>
            </a:fld>
            <a:endParaRPr lang="et-EE"/>
          </a:p>
        </p:txBody>
      </p:sp>
    </p:spTree>
    <p:extLst>
      <p:ext uri="{BB962C8B-B14F-4D97-AF65-F5344CB8AC3E}">
        <p14:creationId xmlns="" xmlns:p14="http://schemas.microsoft.com/office/powerpoint/2010/main" val="20630088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Intranetist saab lisainfot,</a:t>
            </a:r>
            <a:r>
              <a:rPr lang="et-EE" baseline="0" dirty="0" smtClean="0"/>
              <a:t> mis muredega kelle poole pöörduda.</a:t>
            </a: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44</a:t>
            </a:fld>
            <a:endParaRPr lang="et-EE"/>
          </a:p>
        </p:txBody>
      </p:sp>
    </p:spTree>
    <p:extLst>
      <p:ext uri="{BB962C8B-B14F-4D97-AF65-F5344CB8AC3E}">
        <p14:creationId xmlns="" xmlns:p14="http://schemas.microsoft.com/office/powerpoint/2010/main" val="20630088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9991">
              <a:defRPr/>
            </a:pP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45</a:t>
            </a:fld>
            <a:endParaRPr lang="et-EE"/>
          </a:p>
        </p:txBody>
      </p:sp>
    </p:spTree>
    <p:extLst>
      <p:ext uri="{BB962C8B-B14F-4D97-AF65-F5344CB8AC3E}">
        <p14:creationId xmlns="" xmlns:p14="http://schemas.microsoft.com/office/powerpoint/2010/main" val="11140251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dirty="0" smtClean="0"/>
              <a:t>Meeldetuletuseks:</a:t>
            </a:r>
          </a:p>
          <a:p>
            <a:pPr marL="0" marR="0" lvl="1" indent="0" algn="l" defTabSz="914400" rtl="0" eaLnBrk="1" fontAlgn="auto" latinLnBrk="0" hangingPunct="1">
              <a:lnSpc>
                <a:spcPct val="100000"/>
              </a:lnSpc>
              <a:spcBef>
                <a:spcPts val="0"/>
              </a:spcBef>
              <a:spcAft>
                <a:spcPts val="0"/>
              </a:spcAft>
              <a:buClrTx/>
              <a:buSzTx/>
              <a:buFontTx/>
              <a:buNone/>
              <a:tabLst/>
              <a:defRPr/>
            </a:pPr>
            <a:r>
              <a:rPr lang="et-EE" sz="2800" kern="1200" baseline="0" dirty="0" smtClean="0">
                <a:solidFill>
                  <a:schemeClr val="tx1"/>
                </a:solidFill>
                <a:effectLst/>
                <a:latin typeface="+mn-lt"/>
                <a:ea typeface="+mn-ea"/>
                <a:cs typeface="+mn-cs"/>
              </a:rPr>
              <a:t>NB! Kõik andmekasutused logitakse ning andmete väärkasutust võetakse väga tõsiselt!</a:t>
            </a:r>
            <a:endParaRPr lang="et-EE" dirty="0" smtClean="0">
              <a:effectLst/>
            </a:endParaRPr>
          </a:p>
          <a:p>
            <a:r>
              <a:rPr lang="et-EE" dirty="0" smtClean="0"/>
              <a:t>Kodukataloog</a:t>
            </a:r>
            <a:r>
              <a:rPr lang="et-EE" baseline="0" dirty="0" smtClean="0"/>
              <a:t> ei ole mõeldud mahukatele, pildi, video ja helifailidele. Samamoodi on mailboksi ja serveriressurss piiratud mahuga.</a:t>
            </a:r>
          </a:p>
          <a:p>
            <a:endParaRPr lang="et-EE" dirty="0" smtClean="0"/>
          </a:p>
          <a:p>
            <a:endParaRPr lang="et-EE" dirty="0" smtClean="0"/>
          </a:p>
          <a:p>
            <a:r>
              <a:rPr lang="et-EE" dirty="0" smtClean="0"/>
              <a:t>Näited, mida</a:t>
            </a:r>
            <a:r>
              <a:rPr lang="et-EE" baseline="0" dirty="0" smtClean="0"/>
              <a:t> ei tohi teha:</a:t>
            </a:r>
          </a:p>
          <a:p>
            <a:pPr marL="170623" indent="-170623">
              <a:buFontTx/>
              <a:buChar char="-"/>
            </a:pPr>
            <a:r>
              <a:rPr lang="et-EE" baseline="0" dirty="0" smtClean="0"/>
              <a:t>Naabrimehe ja tuttava andmeid vaadata</a:t>
            </a:r>
          </a:p>
          <a:p>
            <a:pPr marL="170623" indent="-170623">
              <a:buFontTx/>
              <a:buChar char="-"/>
            </a:pPr>
            <a:r>
              <a:rPr lang="et-EE" baseline="0" dirty="0" smtClean="0"/>
              <a:t>Vanaema palvel kontrollida, kas lapselaps on töötu</a:t>
            </a:r>
          </a:p>
          <a:p>
            <a:pPr marL="170623" indent="-170623">
              <a:buFontTx/>
              <a:buChar char="-"/>
            </a:pPr>
            <a:r>
              <a:rPr lang="et-EE" baseline="0" dirty="0" smtClean="0"/>
              <a:t>Isikute kontakte ja tausta andmeid ei tohi välja anda</a:t>
            </a:r>
          </a:p>
          <a:p>
            <a:pPr marL="170623" indent="-170623">
              <a:buFontTx/>
              <a:buChar char="-"/>
            </a:pPr>
            <a:r>
              <a:rPr lang="et-EE" baseline="0" dirty="0" smtClean="0"/>
              <a:t>Koolitajatele ei tohi andmeid anda</a:t>
            </a:r>
          </a:p>
          <a:p>
            <a:pPr marL="170623" indent="-170623">
              <a:buFontTx/>
              <a:buChar char="-"/>
            </a:pPr>
            <a:r>
              <a:rPr lang="et-EE" baseline="0" dirty="0" smtClean="0"/>
              <a:t>Inimese andmeid ei tohi põhjuseta EMPISesse sisestada</a:t>
            </a:r>
          </a:p>
          <a:p>
            <a:pPr marL="170623" indent="-170623">
              <a:buFontTx/>
              <a:buChar char="-"/>
            </a:pPr>
            <a:endParaRPr lang="et-EE" dirty="0"/>
          </a:p>
        </p:txBody>
      </p:sp>
      <p:sp>
        <p:nvSpPr>
          <p:cNvPr id="4" name="Slide Number Placeholder 3"/>
          <p:cNvSpPr>
            <a:spLocks noGrp="1"/>
          </p:cNvSpPr>
          <p:nvPr>
            <p:ph type="sldNum" sz="quarter" idx="10"/>
          </p:nvPr>
        </p:nvSpPr>
        <p:spPr/>
        <p:txBody>
          <a:bodyPr/>
          <a:lstStyle/>
          <a:p>
            <a:fld id="{D23244A9-6322-4171-A259-C70239912E88}" type="slidenum">
              <a:rPr lang="et-EE" smtClean="0"/>
              <a:pPr/>
              <a:t>46</a:t>
            </a:fld>
            <a:endParaRPr lang="et-EE"/>
          </a:p>
        </p:txBody>
      </p:sp>
    </p:spTree>
    <p:extLst>
      <p:ext uri="{BB962C8B-B14F-4D97-AF65-F5344CB8AC3E}">
        <p14:creationId xmlns="" xmlns:p14="http://schemas.microsoft.com/office/powerpoint/2010/main" val="19900815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aidi pildi kohatä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195" name="Märkmete kohatäide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lvl="0"/>
            <a:endParaRPr lang="et-EE" dirty="0" smtClean="0"/>
          </a:p>
        </p:txBody>
      </p:sp>
      <p:sp>
        <p:nvSpPr>
          <p:cNvPr id="8196" name="Slaidinumbri kohatäide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809" indent="-285696" eaLnBrk="0" hangingPunct="0">
              <a:defRPr>
                <a:solidFill>
                  <a:schemeClr val="tx1"/>
                </a:solidFill>
                <a:latin typeface="Arial" charset="0"/>
              </a:defRPr>
            </a:lvl2pPr>
            <a:lvl3pPr marL="1142783" indent="-228557" eaLnBrk="0" hangingPunct="0">
              <a:defRPr>
                <a:solidFill>
                  <a:schemeClr val="tx1"/>
                </a:solidFill>
                <a:latin typeface="Arial" charset="0"/>
              </a:defRPr>
            </a:lvl3pPr>
            <a:lvl4pPr marL="1599897" indent="-228557" eaLnBrk="0" hangingPunct="0">
              <a:defRPr>
                <a:solidFill>
                  <a:schemeClr val="tx1"/>
                </a:solidFill>
                <a:latin typeface="Arial" charset="0"/>
              </a:defRPr>
            </a:lvl4pPr>
            <a:lvl5pPr marL="2057010" indent="-228557" eaLnBrk="0" hangingPunct="0">
              <a:defRPr>
                <a:solidFill>
                  <a:schemeClr val="tx1"/>
                </a:solidFill>
                <a:latin typeface="Arial" charset="0"/>
              </a:defRPr>
            </a:lvl5pPr>
            <a:lvl6pPr marL="2514123" indent="-228557" eaLnBrk="0" fontAlgn="base" hangingPunct="0">
              <a:spcBef>
                <a:spcPct val="0"/>
              </a:spcBef>
              <a:spcAft>
                <a:spcPct val="0"/>
              </a:spcAft>
              <a:defRPr>
                <a:solidFill>
                  <a:schemeClr val="tx1"/>
                </a:solidFill>
                <a:latin typeface="Arial" charset="0"/>
              </a:defRPr>
            </a:lvl6pPr>
            <a:lvl7pPr marL="2971237" indent="-228557" eaLnBrk="0" fontAlgn="base" hangingPunct="0">
              <a:spcBef>
                <a:spcPct val="0"/>
              </a:spcBef>
              <a:spcAft>
                <a:spcPct val="0"/>
              </a:spcAft>
              <a:defRPr>
                <a:solidFill>
                  <a:schemeClr val="tx1"/>
                </a:solidFill>
                <a:latin typeface="Arial" charset="0"/>
              </a:defRPr>
            </a:lvl7pPr>
            <a:lvl8pPr marL="3428350" indent="-228557" eaLnBrk="0" fontAlgn="base" hangingPunct="0">
              <a:spcBef>
                <a:spcPct val="0"/>
              </a:spcBef>
              <a:spcAft>
                <a:spcPct val="0"/>
              </a:spcAft>
              <a:defRPr>
                <a:solidFill>
                  <a:schemeClr val="tx1"/>
                </a:solidFill>
                <a:latin typeface="Arial" charset="0"/>
              </a:defRPr>
            </a:lvl8pPr>
            <a:lvl9pPr marL="3885464" indent="-228557" eaLnBrk="0" fontAlgn="base" hangingPunct="0">
              <a:spcBef>
                <a:spcPct val="0"/>
              </a:spcBef>
              <a:spcAft>
                <a:spcPct val="0"/>
              </a:spcAft>
              <a:defRPr>
                <a:solidFill>
                  <a:schemeClr val="tx1"/>
                </a:solidFill>
                <a:latin typeface="Arial" charset="0"/>
              </a:defRPr>
            </a:lvl9pPr>
          </a:lstStyle>
          <a:p>
            <a:pPr eaLnBrk="1" hangingPunct="1"/>
            <a:fld id="{878F965D-3EF1-4F3F-8288-0E082A0AE9A2}" type="slidenum">
              <a:rPr lang="et-EE" smtClean="0"/>
              <a:pPr eaLnBrk="1" hangingPunct="1"/>
              <a:t>47</a:t>
            </a:fld>
            <a:endParaRPr lang="et-EE" smtClean="0"/>
          </a:p>
        </p:txBody>
      </p:sp>
    </p:spTree>
    <p:extLst>
      <p:ext uri="{BB962C8B-B14F-4D97-AF65-F5344CB8AC3E}">
        <p14:creationId xmlns:p14="http://schemas.microsoft.com/office/powerpoint/2010/main" xmlns="" val="2469859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t-EE"/>
          </a:p>
        </p:txBody>
      </p:sp>
      <p:sp>
        <p:nvSpPr>
          <p:cNvPr id="4" name="Date Placeholder 3"/>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Date Placeholder 4"/>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6" name="Footer Placeholder 5"/>
          <p:cNvSpPr>
            <a:spLocks noGrp="1"/>
          </p:cNvSpPr>
          <p:nvPr>
            <p:ph type="ftr" sz="quarter" idx="11"/>
          </p:nvPr>
        </p:nvSpPr>
        <p:spPr/>
        <p:txBody>
          <a:bodyPr/>
          <a:lstStyle/>
          <a:p>
            <a:endParaRPr lang="et-EE"/>
          </a:p>
        </p:txBody>
      </p:sp>
      <p:sp>
        <p:nvSpPr>
          <p:cNvPr id="7" name="Slide Number Placeholder 6"/>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Date Placeholder 6"/>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8" name="Footer Placeholder 7"/>
          <p:cNvSpPr>
            <a:spLocks noGrp="1"/>
          </p:cNvSpPr>
          <p:nvPr>
            <p:ph type="ftr" sz="quarter" idx="11"/>
          </p:nvPr>
        </p:nvSpPr>
        <p:spPr/>
        <p:txBody>
          <a:bodyPr/>
          <a:lstStyle/>
          <a:p>
            <a:endParaRPr lang="et-EE"/>
          </a:p>
        </p:txBody>
      </p:sp>
      <p:sp>
        <p:nvSpPr>
          <p:cNvPr id="9" name="Slide Number Placeholder 8"/>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Date Placeholder 2"/>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4" name="Footer Placeholder 3"/>
          <p:cNvSpPr>
            <a:spLocks noGrp="1"/>
          </p:cNvSpPr>
          <p:nvPr>
            <p:ph type="ftr" sz="quarter" idx="11"/>
          </p:nvPr>
        </p:nvSpPr>
        <p:spPr/>
        <p:txBody>
          <a:bodyPr/>
          <a:lstStyle/>
          <a:p>
            <a:endParaRPr lang="et-EE"/>
          </a:p>
        </p:txBody>
      </p:sp>
      <p:sp>
        <p:nvSpPr>
          <p:cNvPr id="5" name="Slide Number Placeholder 4"/>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3" name="Footer Placeholder 2"/>
          <p:cNvSpPr>
            <a:spLocks noGrp="1"/>
          </p:cNvSpPr>
          <p:nvPr>
            <p:ph type="ftr" sz="quarter" idx="11"/>
          </p:nvPr>
        </p:nvSpPr>
        <p:spPr/>
        <p:txBody>
          <a:bodyPr/>
          <a:lstStyle/>
          <a:p>
            <a:endParaRPr lang="et-EE"/>
          </a:p>
        </p:txBody>
      </p:sp>
      <p:sp>
        <p:nvSpPr>
          <p:cNvPr id="4" name="Slide Number Placeholder 3"/>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6" name="Footer Placeholder 5"/>
          <p:cNvSpPr>
            <a:spLocks noGrp="1"/>
          </p:cNvSpPr>
          <p:nvPr>
            <p:ph type="ftr" sz="quarter" idx="11"/>
          </p:nvPr>
        </p:nvSpPr>
        <p:spPr/>
        <p:txBody>
          <a:bodyPr/>
          <a:lstStyle/>
          <a:p>
            <a:endParaRPr lang="et-EE"/>
          </a:p>
        </p:txBody>
      </p:sp>
      <p:sp>
        <p:nvSpPr>
          <p:cNvPr id="7" name="Slide Number Placeholder 6"/>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t-EE"/>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6" name="Footer Placeholder 5"/>
          <p:cNvSpPr>
            <a:spLocks noGrp="1"/>
          </p:cNvSpPr>
          <p:nvPr>
            <p:ph type="ftr" sz="quarter" idx="11"/>
          </p:nvPr>
        </p:nvSpPr>
        <p:spPr/>
        <p:txBody>
          <a:bodyPr/>
          <a:lstStyle/>
          <a:p>
            <a:endParaRPr lang="et-EE"/>
          </a:p>
        </p:txBody>
      </p:sp>
      <p:sp>
        <p:nvSpPr>
          <p:cNvPr id="7" name="Slide Number Placeholder 6"/>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10"/>
          </p:nvPr>
        </p:nvSpPr>
        <p:spPr/>
        <p:txBody>
          <a:bodyPr/>
          <a:lstStyle/>
          <a:p>
            <a:fld id="{1E2EFD07-1909-427F-B79F-3ACAA176049B}" type="datetimeFigureOut">
              <a:rPr lang="et-EE" smtClean="0"/>
              <a:pPr/>
              <a:t>11.03.2018</a:t>
            </a:fld>
            <a:endParaRPr lang="et-EE"/>
          </a:p>
        </p:txBody>
      </p:sp>
      <p:sp>
        <p:nvSpPr>
          <p:cNvPr id="5" name="Footer Placeholder 4"/>
          <p:cNvSpPr>
            <a:spLocks noGrp="1"/>
          </p:cNvSpPr>
          <p:nvPr>
            <p:ph type="ftr" sz="quarter" idx="11"/>
          </p:nvPr>
        </p:nvSpPr>
        <p:spPr/>
        <p:txBody>
          <a:bodyPr/>
          <a:lstStyle/>
          <a:p>
            <a:endParaRPr lang="et-EE"/>
          </a:p>
        </p:txBody>
      </p:sp>
      <p:sp>
        <p:nvSpPr>
          <p:cNvPr id="6" name="Slide Number Placeholder 5"/>
          <p:cNvSpPr>
            <a:spLocks noGrp="1"/>
          </p:cNvSpPr>
          <p:nvPr>
            <p:ph type="sldNum" sz="quarter" idx="12"/>
          </p:nvPr>
        </p:nvSpPr>
        <p:spPr/>
        <p:txBody>
          <a:bodyPr/>
          <a:lstStyle/>
          <a:p>
            <a:fld id="{025F9402-9D77-42C8-B133-A6D3B9CB865A}" type="slidenum">
              <a:rPr lang="et-EE" smtClean="0"/>
              <a:pPr/>
              <a:t>‹#›</a:t>
            </a:fld>
            <a:endParaRPr lang="et-EE"/>
          </a:p>
        </p:txBody>
      </p:sp>
    </p:spTree>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t-EE"/>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2EFD07-1909-427F-B79F-3ACAA176049B}" type="datetimeFigureOut">
              <a:rPr lang="et-EE" smtClean="0"/>
              <a:pPr/>
              <a:t>11.03.2018</a:t>
            </a:fld>
            <a:endParaRPr lang="et-E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t-E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5F9402-9D77-42C8-B133-A6D3B9CB865A}" type="slidenum">
              <a:rPr lang="et-EE" smtClean="0"/>
              <a:pPr/>
              <a:t>‹#›</a:t>
            </a:fld>
            <a:endParaRPr lang="et-EE"/>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advClick="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mailto:valdo.praust@gmail.com" TargetMode="External"/><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hyperlink" Target="mailto:valdo@velomuseum.e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620688"/>
            <a:ext cx="8280920" cy="1728192"/>
          </a:xfrm>
        </p:spPr>
        <p:txBody>
          <a:bodyPr>
            <a:noAutofit/>
          </a:bodyPr>
          <a:lstStyle/>
          <a:p>
            <a:pPr algn="l"/>
            <a:r>
              <a:rPr lang="et-EE" b="1" dirty="0" smtClean="0">
                <a:solidFill>
                  <a:srgbClr val="C00000"/>
                </a:solidFill>
              </a:rPr>
              <a:t>Küberhügieenist</a:t>
            </a:r>
            <a:r>
              <a:rPr lang="et-EE" sz="4000" b="1" dirty="0" smtClean="0">
                <a:solidFill>
                  <a:srgbClr val="C00000"/>
                </a:solidFill>
              </a:rPr>
              <a:t> </a:t>
            </a:r>
            <a:br>
              <a:rPr lang="et-EE" sz="4000" b="1" dirty="0" smtClean="0">
                <a:solidFill>
                  <a:srgbClr val="C00000"/>
                </a:solidFill>
              </a:rPr>
            </a:br>
            <a:r>
              <a:rPr lang="et-EE" sz="4000" b="1" dirty="0" smtClean="0">
                <a:solidFill>
                  <a:srgbClr val="C00000"/>
                </a:solidFill>
              </a:rPr>
              <a:t>ehk</a:t>
            </a:r>
            <a:br>
              <a:rPr lang="et-EE" sz="4000" b="1" dirty="0" smtClean="0">
                <a:solidFill>
                  <a:srgbClr val="C00000"/>
                </a:solidFill>
              </a:rPr>
            </a:br>
            <a:r>
              <a:rPr lang="et-EE" sz="4000" b="1" dirty="0" smtClean="0">
                <a:solidFill>
                  <a:srgbClr val="C00000"/>
                </a:solidFill>
              </a:rPr>
              <a:t>mida </a:t>
            </a:r>
            <a:r>
              <a:rPr lang="et-EE" sz="4000" b="1" dirty="0" smtClean="0">
                <a:solidFill>
                  <a:srgbClr val="C00000"/>
                </a:solidFill>
              </a:rPr>
              <a:t>peab </a:t>
            </a:r>
            <a:r>
              <a:rPr lang="et-EE" sz="4000" b="1" dirty="0" smtClean="0">
                <a:solidFill>
                  <a:srgbClr val="C00000"/>
                </a:solidFill>
              </a:rPr>
              <a:t>tüüpiline mäluasutuse töötaja </a:t>
            </a:r>
            <a:r>
              <a:rPr lang="et-EE" sz="4000" b="1" dirty="0" smtClean="0">
                <a:solidFill>
                  <a:srgbClr val="C00000"/>
                </a:solidFill>
              </a:rPr>
              <a:t>teadma </a:t>
            </a:r>
            <a:r>
              <a:rPr lang="et-EE" sz="4000" b="1" dirty="0" smtClean="0">
                <a:solidFill>
                  <a:srgbClr val="C00000"/>
                </a:solidFill>
              </a:rPr>
              <a:t/>
            </a:r>
            <a:br>
              <a:rPr lang="et-EE" sz="4000" b="1" dirty="0" smtClean="0">
                <a:solidFill>
                  <a:srgbClr val="C00000"/>
                </a:solidFill>
              </a:rPr>
            </a:br>
            <a:r>
              <a:rPr lang="et-EE" sz="4000" b="1" dirty="0" smtClean="0">
                <a:solidFill>
                  <a:srgbClr val="C00000"/>
                </a:solidFill>
              </a:rPr>
              <a:t>turbest oma igapäevatöös</a:t>
            </a:r>
            <a:r>
              <a:rPr lang="et-EE" sz="4000" b="1" dirty="0" smtClean="0">
                <a:solidFill>
                  <a:srgbClr val="C00000"/>
                </a:solidFill>
              </a:rPr>
              <a:t>?</a:t>
            </a:r>
            <a:endParaRPr lang="et-EE" sz="4000" b="1" dirty="0">
              <a:solidFill>
                <a:srgbClr val="C00000"/>
              </a:solidFill>
            </a:endParaRPr>
          </a:p>
        </p:txBody>
      </p:sp>
      <p:sp>
        <p:nvSpPr>
          <p:cNvPr id="3" name="Subtitle 2"/>
          <p:cNvSpPr>
            <a:spLocks noGrp="1"/>
          </p:cNvSpPr>
          <p:nvPr>
            <p:ph type="subTitle" idx="1"/>
          </p:nvPr>
        </p:nvSpPr>
        <p:spPr>
          <a:xfrm>
            <a:off x="611560" y="2204864"/>
            <a:ext cx="8532440" cy="4653136"/>
          </a:xfrm>
        </p:spPr>
        <p:txBody>
          <a:bodyPr>
            <a:normAutofit/>
          </a:bodyPr>
          <a:lstStyle/>
          <a:p>
            <a:pPr algn="l"/>
            <a:endParaRPr lang="et-EE" dirty="0" smtClean="0">
              <a:solidFill>
                <a:schemeClr val="tx1"/>
              </a:solidFill>
            </a:endParaRPr>
          </a:p>
          <a:p>
            <a:pPr algn="l">
              <a:spcAft>
                <a:spcPts val="1200"/>
              </a:spcAft>
            </a:pPr>
            <a:endParaRPr lang="et-EE" sz="2600" i="1" dirty="0" smtClean="0">
              <a:solidFill>
                <a:schemeClr val="tx1"/>
              </a:solidFill>
            </a:endParaRPr>
          </a:p>
          <a:p>
            <a:pPr algn="l"/>
            <a:r>
              <a:rPr lang="et-EE" b="1" i="1" dirty="0" smtClean="0">
                <a:solidFill>
                  <a:srgbClr val="0070C0"/>
                </a:solidFill>
              </a:rPr>
              <a:t>Valdo </a:t>
            </a:r>
            <a:r>
              <a:rPr lang="et-EE" b="1" i="1" dirty="0" err="1" smtClean="0">
                <a:solidFill>
                  <a:srgbClr val="0070C0"/>
                </a:solidFill>
              </a:rPr>
              <a:t>Praust</a:t>
            </a:r>
            <a:endParaRPr lang="et-EE" i="1" dirty="0" smtClean="0">
              <a:solidFill>
                <a:schemeClr val="tx1"/>
              </a:solidFill>
            </a:endParaRPr>
          </a:p>
          <a:p>
            <a:pPr algn="l"/>
            <a:endParaRPr lang="et-EE" sz="1300" i="1" dirty="0" smtClean="0">
              <a:solidFill>
                <a:schemeClr val="tx1"/>
              </a:solidFill>
            </a:endParaRPr>
          </a:p>
          <a:p>
            <a:pPr algn="l"/>
            <a:r>
              <a:rPr lang="et-EE" sz="2600" i="1" dirty="0" smtClean="0">
                <a:solidFill>
                  <a:schemeClr val="tx1"/>
                </a:solidFill>
              </a:rPr>
              <a:t>26-aastase </a:t>
            </a:r>
            <a:r>
              <a:rPr lang="et-EE" sz="2600" i="1" dirty="0" smtClean="0">
                <a:solidFill>
                  <a:schemeClr val="tx1"/>
                </a:solidFill>
              </a:rPr>
              <a:t>kogemusega </a:t>
            </a:r>
            <a:r>
              <a:rPr lang="et-EE" sz="2600" i="1" dirty="0" smtClean="0">
                <a:solidFill>
                  <a:schemeClr val="tx1"/>
                </a:solidFill>
              </a:rPr>
              <a:t>andmeturbespetsialist</a:t>
            </a:r>
          </a:p>
          <a:p>
            <a:pPr algn="l"/>
            <a:endParaRPr lang="et-EE" sz="1300" i="1" dirty="0" smtClean="0">
              <a:solidFill>
                <a:schemeClr val="tx1"/>
              </a:solidFill>
            </a:endParaRPr>
          </a:p>
          <a:p>
            <a:pPr algn="l"/>
            <a:r>
              <a:rPr lang="et-EE" sz="2600" i="1" dirty="0" smtClean="0">
                <a:solidFill>
                  <a:schemeClr val="tx1"/>
                </a:solidFill>
              </a:rPr>
              <a:t>Eesti jalgrattamuuseumi looja ja eestvedaja</a:t>
            </a:r>
          </a:p>
          <a:p>
            <a:pPr algn="l"/>
            <a:r>
              <a:rPr lang="et-EE" sz="2600" i="1" dirty="0" smtClean="0">
                <a:solidFill>
                  <a:schemeClr val="tx1"/>
                </a:solidFill>
              </a:rPr>
              <a:t>mõisahuviline, jalgratta-ajaloo huviline, teedeajaloo huviline...</a:t>
            </a:r>
            <a:endParaRPr lang="et-EE" sz="2600" i="1" dirty="0" smtClean="0">
              <a:solidFill>
                <a:schemeClr val="tx1"/>
              </a:solidFill>
            </a:endParaRPr>
          </a:p>
          <a:p>
            <a:pPr algn="l"/>
            <a:endParaRPr lang="et-EE" sz="2600" i="1" dirty="0" smtClean="0">
              <a:solidFill>
                <a:schemeClr val="tx1"/>
              </a:solidFill>
            </a:endParaRPr>
          </a:p>
          <a:p>
            <a:pPr algn="l"/>
            <a:r>
              <a:rPr lang="et-EE" sz="2200" i="1" dirty="0" smtClean="0">
                <a:solidFill>
                  <a:schemeClr val="tx1"/>
                </a:solidFill>
              </a:rPr>
              <a:t>Ettekanne mäluasutuste talveseminaril Käärikul</a:t>
            </a:r>
            <a:r>
              <a:rPr lang="et-EE" sz="2200" i="1" dirty="0" smtClean="0">
                <a:solidFill>
                  <a:schemeClr val="tx1"/>
                </a:solidFill>
              </a:rPr>
              <a:t>, 13. </a:t>
            </a:r>
            <a:r>
              <a:rPr lang="et-EE" sz="2200" i="1" dirty="0" smtClean="0">
                <a:solidFill>
                  <a:schemeClr val="tx1"/>
                </a:solidFill>
              </a:rPr>
              <a:t>märtsil</a:t>
            </a:r>
            <a:r>
              <a:rPr lang="et-EE" sz="2200" i="1" dirty="0" smtClean="0">
                <a:solidFill>
                  <a:schemeClr val="tx1"/>
                </a:solidFill>
              </a:rPr>
              <a:t> 2018</a:t>
            </a:r>
            <a:endParaRPr lang="et-EE" sz="2200" i="1" dirty="0">
              <a:solidFill>
                <a:schemeClr val="tx1"/>
              </a:solidFill>
            </a:endParaRPr>
          </a:p>
        </p:txBody>
      </p:sp>
      <p:pic>
        <p:nvPicPr>
          <p:cNvPr id="4" name="Picture 4" descr="C:\WINDOWS\Application Data\Microsoft\Media Catalog\Downloaded Clips\cl5c\j0230503.wmf"/>
          <p:cNvPicPr>
            <a:picLocks noChangeAspect="1" noChangeArrowheads="1"/>
          </p:cNvPicPr>
          <p:nvPr/>
        </p:nvPicPr>
        <p:blipFill>
          <a:blip r:embed="rId2" cstate="print"/>
          <a:srcRect/>
          <a:stretch>
            <a:fillRect/>
          </a:stretch>
        </p:blipFill>
        <p:spPr bwMode="auto">
          <a:xfrm>
            <a:off x="6372200" y="2492896"/>
            <a:ext cx="2520280" cy="1721343"/>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Grp="1" noChangeArrowheads="1"/>
          </p:cNvSpPr>
          <p:nvPr>
            <p:ph type="title"/>
          </p:nvPr>
        </p:nvSpPr>
        <p:spPr>
          <a:xfrm>
            <a:off x="395536" y="188640"/>
            <a:ext cx="8138864" cy="1066800"/>
          </a:xfrm>
          <a:ln>
            <a:noFill/>
          </a:ln>
          <a:effectLst/>
          <a:scene3d>
            <a:camera prst="orthographicFront">
              <a:rot lat="0" lon="0" rev="0"/>
            </a:camera>
            <a:lightRig rig="contrasting" dir="t">
              <a:rot lat="0" lon="0" rev="7800000"/>
            </a:lightRig>
          </a:scene3d>
          <a:sp3d>
            <a:bevelT w="139700" h="139700"/>
          </a:sp3d>
        </p:spPr>
        <p:txBody>
          <a:bodyPr>
            <a:normAutofit fontScale="90000"/>
          </a:bodyPr>
          <a:lstStyle/>
          <a:p>
            <a:pPr algn="l" eaLnBrk="1" hangingPunct="1">
              <a:defRPr/>
            </a:pPr>
            <a:r>
              <a:rPr lang="et-EE" b="1" dirty="0" smtClean="0">
                <a:solidFill>
                  <a:srgbClr val="C00000"/>
                </a:solidFill>
              </a:rPr>
              <a:t>Mis on i</a:t>
            </a:r>
            <a:r>
              <a:rPr lang="sv-SE" b="1" dirty="0" smtClean="0">
                <a:solidFill>
                  <a:srgbClr val="C00000"/>
                </a:solidFill>
              </a:rPr>
              <a:t>nfo</a:t>
            </a:r>
            <a:r>
              <a:rPr lang="et-EE" b="1" dirty="0" smtClean="0">
                <a:solidFill>
                  <a:srgbClr val="C00000"/>
                </a:solidFill>
                <a:cs typeface="Times New Roman" charset="0"/>
              </a:rPr>
              <a:t>turve? </a:t>
            </a:r>
            <a:r>
              <a:rPr lang="et-EE" b="1" dirty="0" smtClean="0">
                <a:solidFill>
                  <a:srgbClr val="FF9933"/>
                </a:solidFill>
                <a:cs typeface="Times New Roman" charset="0"/>
              </a:rPr>
              <a:t/>
            </a:r>
            <a:br>
              <a:rPr lang="et-EE" b="1" dirty="0" smtClean="0">
                <a:solidFill>
                  <a:srgbClr val="FF9933"/>
                </a:solidFill>
                <a:cs typeface="Times New Roman" charset="0"/>
              </a:rPr>
            </a:br>
            <a:endParaRPr lang="en-GB" b="1" dirty="0" smtClean="0">
              <a:solidFill>
                <a:srgbClr val="FF9933"/>
              </a:solidFill>
              <a:cs typeface="Times New Roman" charset="0"/>
            </a:endParaRPr>
          </a:p>
        </p:txBody>
      </p:sp>
      <p:sp>
        <p:nvSpPr>
          <p:cNvPr id="447491" name="Text Box 3"/>
          <p:cNvSpPr txBox="1">
            <a:spLocks noChangeArrowheads="1"/>
          </p:cNvSpPr>
          <p:nvPr/>
        </p:nvSpPr>
        <p:spPr bwMode="auto">
          <a:xfrm>
            <a:off x="457200" y="914400"/>
            <a:ext cx="8382000" cy="954107"/>
          </a:xfrm>
          <a:prstGeom prst="rect">
            <a:avLst/>
          </a:prstGeom>
          <a:noFill/>
          <a:ln w="3175" cmpd="dbl">
            <a:solidFill>
              <a:schemeClr val="tx1"/>
            </a:solidFill>
            <a:miter lim="800000"/>
            <a:headEnd/>
            <a:tailEnd/>
          </a:ln>
          <a:effectLst/>
          <a:scene3d>
            <a:camera prst="orthographicFront">
              <a:rot lat="0" lon="0" rev="0"/>
            </a:camera>
            <a:lightRig rig="contrasting" dir="t">
              <a:rot lat="0" lon="0" rev="7800000"/>
            </a:lightRig>
          </a:scene3d>
          <a:sp3d>
            <a:bevelT w="139700" h="139700"/>
          </a:sp3d>
        </p:spPr>
        <p:txBody>
          <a:bodyPr>
            <a:spAutoFit/>
          </a:bodyPr>
          <a:lstStyle/>
          <a:p>
            <a:pPr>
              <a:defRPr/>
            </a:pPr>
            <a:r>
              <a:rPr lang="et-EE" sz="2800" b="1" dirty="0" smtClean="0">
                <a:solidFill>
                  <a:srgbClr val="0070C0"/>
                </a:solidFill>
                <a:latin typeface="Arial" charset="0"/>
              </a:rPr>
              <a:t>Infoturve koosneb kolmest komponendist: käideldavus, terviklus ja salastus</a:t>
            </a:r>
            <a:endParaRPr lang="et-EE" sz="2800" b="1" dirty="0">
              <a:solidFill>
                <a:srgbClr val="0070C0"/>
              </a:solidFill>
              <a:latin typeface="Arial" charset="0"/>
            </a:endParaRPr>
          </a:p>
        </p:txBody>
      </p:sp>
      <p:sp>
        <p:nvSpPr>
          <p:cNvPr id="26628" name="Text Box 5"/>
          <p:cNvSpPr txBox="1">
            <a:spLocks noChangeArrowheads="1"/>
          </p:cNvSpPr>
          <p:nvPr/>
        </p:nvSpPr>
        <p:spPr bwMode="auto">
          <a:xfrm>
            <a:off x="457200" y="2132856"/>
            <a:ext cx="8686800" cy="3754874"/>
          </a:xfrm>
          <a:prstGeom prst="rect">
            <a:avLst/>
          </a:prstGeom>
          <a:noFill/>
          <a:ln w="9525">
            <a:noFill/>
            <a:miter lim="800000"/>
            <a:headEnd/>
            <a:tailEnd/>
          </a:ln>
        </p:spPr>
        <p:txBody>
          <a:bodyPr wrap="square">
            <a:spAutoFit/>
          </a:bodyPr>
          <a:lstStyle/>
          <a:p>
            <a:pPr marL="358775" indent="-358775">
              <a:spcBef>
                <a:spcPts val="1800"/>
              </a:spcBef>
              <a:buFont typeface="Arial" pitchFamily="34" charset="0"/>
              <a:buChar char="•"/>
            </a:pPr>
            <a:r>
              <a:rPr lang="et-EE" sz="2600" b="1" dirty="0" smtClean="0">
                <a:solidFill>
                  <a:srgbClr val="0070C0"/>
                </a:solidFill>
                <a:latin typeface="Arial" charset="0"/>
                <a:cs typeface="Arial" charset="0"/>
              </a:rPr>
              <a:t>Käideldavus</a:t>
            </a:r>
            <a:r>
              <a:rPr lang="et-EE" sz="2600" dirty="0" smtClean="0">
                <a:latin typeface="Arial" charset="0"/>
                <a:cs typeface="Arial" charset="0"/>
              </a:rPr>
              <a:t> – infosüsteemid töötavad vastavalt plaanitud reeglitele ja kõik, kellel on vaja, saavad andmed kätte</a:t>
            </a:r>
          </a:p>
          <a:p>
            <a:pPr marL="358775" indent="-358775">
              <a:spcBef>
                <a:spcPts val="1800"/>
              </a:spcBef>
              <a:buFont typeface="Arial" pitchFamily="34" charset="0"/>
              <a:buChar char="•"/>
            </a:pPr>
            <a:r>
              <a:rPr lang="et-EE" sz="2600" b="1" dirty="0" smtClean="0">
                <a:solidFill>
                  <a:srgbClr val="0070C0"/>
                </a:solidFill>
                <a:latin typeface="Arial" charset="0"/>
                <a:cs typeface="Arial" charset="0"/>
              </a:rPr>
              <a:t>Terviklus</a:t>
            </a:r>
            <a:r>
              <a:rPr lang="et-EE" sz="2600" dirty="0" smtClean="0">
                <a:latin typeface="Arial" charset="0"/>
                <a:cs typeface="Arial" charset="0"/>
              </a:rPr>
              <a:t> – informatsioon ja andmed on õiged ja neid ei saa keegi kuritahlikult (ega kogemata) muuta </a:t>
            </a:r>
          </a:p>
          <a:p>
            <a:pPr marL="358775" indent="-358775">
              <a:spcBef>
                <a:spcPts val="1800"/>
              </a:spcBef>
              <a:buFont typeface="Arial" pitchFamily="34" charset="0"/>
              <a:buChar char="•"/>
            </a:pPr>
            <a:r>
              <a:rPr lang="et-EE" sz="2600" b="1" dirty="0" smtClean="0">
                <a:solidFill>
                  <a:srgbClr val="0070C0"/>
                </a:solidFill>
                <a:latin typeface="Arial" charset="0"/>
                <a:cs typeface="Arial" charset="0"/>
              </a:rPr>
              <a:t>Salastus</a:t>
            </a:r>
            <a:r>
              <a:rPr lang="et-EE" sz="2600" dirty="0" smtClean="0">
                <a:latin typeface="Arial" charset="0"/>
                <a:cs typeface="Arial" charset="0"/>
              </a:rPr>
              <a:t> – salajane teave ja sisemine teave  jõuab ainult nendeni, kes peavad seda nägema (ei jõua võõrasteni)</a:t>
            </a:r>
            <a:endParaRPr lang="et-EE" b="1" dirty="0">
              <a:latin typeface="Arial" charset="0"/>
            </a:endParaRP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7874" name="Rectangle 2"/>
          <p:cNvSpPr>
            <a:spLocks noGrp="1" noChangeArrowheads="1"/>
          </p:cNvSpPr>
          <p:nvPr>
            <p:ph type="title" idx="4294967295"/>
          </p:nvPr>
        </p:nvSpPr>
        <p:spPr>
          <a:xfrm>
            <a:off x="467544" y="260648"/>
            <a:ext cx="8305800" cy="685800"/>
          </a:xfrm>
          <a:effectLst>
            <a:outerShdw dist="45791" dir="2021404" algn="ctr" rotWithShape="0">
              <a:schemeClr val="bg2"/>
            </a:outerShdw>
          </a:effectLst>
        </p:spPr>
        <p:txBody>
          <a:bodyPr/>
          <a:lstStyle/>
          <a:p>
            <a:pPr algn="l" eaLnBrk="1" hangingPunct="1">
              <a:defRPr/>
            </a:pPr>
            <a:r>
              <a:rPr lang="et-EE" sz="3600" b="1" dirty="0" smtClean="0">
                <a:solidFill>
                  <a:srgbClr val="C00000"/>
                </a:solidFill>
              </a:rPr>
              <a:t>Turbe ja turvaintsidentide kolm haru</a:t>
            </a:r>
            <a:endParaRPr lang="et-EE" sz="3600" b="1" dirty="0" smtClean="0">
              <a:solidFill>
                <a:srgbClr val="C00000"/>
              </a:solidFill>
              <a:cs typeface="Times New Roman" pitchFamily="18" charset="0"/>
            </a:endParaRPr>
          </a:p>
        </p:txBody>
      </p:sp>
      <p:sp>
        <p:nvSpPr>
          <p:cNvPr id="14339" name="Text Box 3"/>
          <p:cNvSpPr txBox="1">
            <a:spLocks noChangeArrowheads="1"/>
          </p:cNvSpPr>
          <p:nvPr/>
        </p:nvSpPr>
        <p:spPr bwMode="auto">
          <a:xfrm>
            <a:off x="0" y="3962400"/>
            <a:ext cx="8534400" cy="519113"/>
          </a:xfrm>
          <a:prstGeom prst="rect">
            <a:avLst/>
          </a:prstGeom>
          <a:noFill/>
          <a:ln w="9525">
            <a:noFill/>
            <a:miter lim="800000"/>
            <a:headEnd/>
            <a:tailEnd/>
          </a:ln>
        </p:spPr>
        <p:txBody>
          <a:bodyPr>
            <a:spAutoFit/>
          </a:bodyPr>
          <a:lstStyle/>
          <a:p>
            <a:endParaRPr lang="et-EE" sz="2800" b="1">
              <a:latin typeface="Arial" pitchFamily="34" charset="0"/>
              <a:cs typeface="Times New Roman" pitchFamily="18" charset="0"/>
            </a:endParaRPr>
          </a:p>
        </p:txBody>
      </p:sp>
      <p:sp>
        <p:nvSpPr>
          <p:cNvPr id="14340" name="Text Box 4"/>
          <p:cNvSpPr txBox="1">
            <a:spLocks noChangeArrowheads="1"/>
          </p:cNvSpPr>
          <p:nvPr/>
        </p:nvSpPr>
        <p:spPr bwMode="auto">
          <a:xfrm>
            <a:off x="838200" y="990600"/>
            <a:ext cx="3505200" cy="51911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p:txBody>
      </p:sp>
      <p:sp>
        <p:nvSpPr>
          <p:cNvPr id="14341" name="Text Box 5"/>
          <p:cNvSpPr txBox="1">
            <a:spLocks noChangeArrowheads="1"/>
          </p:cNvSpPr>
          <p:nvPr/>
        </p:nvSpPr>
        <p:spPr bwMode="auto">
          <a:xfrm>
            <a:off x="533400" y="6276975"/>
            <a:ext cx="7620000" cy="116046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a:p>
            <a:pPr>
              <a:spcBef>
                <a:spcPct val="50000"/>
              </a:spcBef>
            </a:pPr>
            <a:endParaRPr lang="et-EE" sz="2800">
              <a:latin typeface="Arial" pitchFamily="34" charset="0"/>
            </a:endParaRPr>
          </a:p>
        </p:txBody>
      </p:sp>
      <p:sp>
        <p:nvSpPr>
          <p:cNvPr id="14342" name="Text Box 6"/>
          <p:cNvSpPr txBox="1">
            <a:spLocks noChangeArrowheads="1"/>
          </p:cNvSpPr>
          <p:nvPr/>
        </p:nvSpPr>
        <p:spPr bwMode="auto">
          <a:xfrm>
            <a:off x="467544" y="1124744"/>
            <a:ext cx="8352928" cy="3416320"/>
          </a:xfrm>
          <a:prstGeom prst="rect">
            <a:avLst/>
          </a:prstGeom>
          <a:noFill/>
          <a:ln w="9525">
            <a:noFill/>
            <a:miter lim="800000"/>
            <a:headEnd/>
            <a:tailEnd/>
          </a:ln>
        </p:spPr>
        <p:txBody>
          <a:bodyPr wrap="square">
            <a:spAutoFit/>
          </a:bodyPr>
          <a:lstStyle/>
          <a:p>
            <a:pPr marL="277813" indent="-277813">
              <a:spcBef>
                <a:spcPct val="50000"/>
              </a:spcBef>
              <a:buFont typeface="Arial" pitchFamily="34" charset="0"/>
              <a:buChar char="•"/>
            </a:pPr>
            <a:r>
              <a:rPr lang="et-EE" sz="2400" dirty="0" smtClean="0">
                <a:latin typeface="+mj-lt"/>
              </a:rPr>
              <a:t>Mingi oluline tegevus jääb (õigeaegselt) tegemata. </a:t>
            </a:r>
            <a:r>
              <a:rPr lang="et-EE" sz="2400" b="1" dirty="0" smtClean="0">
                <a:solidFill>
                  <a:srgbClr val="0070C0"/>
                </a:solidFill>
                <a:latin typeface="+mj-lt"/>
              </a:rPr>
              <a:t>Käideldavus</a:t>
            </a:r>
            <a:r>
              <a:rPr lang="et-EE" sz="2400" dirty="0" smtClean="0">
                <a:latin typeface="+mj-lt"/>
              </a:rPr>
              <a:t>, käideldavuskadu (käideldavusintsident)</a:t>
            </a:r>
          </a:p>
          <a:p>
            <a:pPr marL="277813" indent="-277813">
              <a:spcBef>
                <a:spcPct val="50000"/>
              </a:spcBef>
              <a:buFont typeface="Arial" pitchFamily="34" charset="0"/>
              <a:buChar char="•"/>
            </a:pPr>
            <a:r>
              <a:rPr lang="et-EE" sz="2400" dirty="0" smtClean="0">
                <a:latin typeface="+mj-lt"/>
              </a:rPr>
              <a:t>Andmeid ja/või dokumenti muudab keegi, kellel pole selleks volitusi (st kuritahtlikult). </a:t>
            </a:r>
            <a:r>
              <a:rPr lang="et-EE" sz="2400" b="1" dirty="0" smtClean="0">
                <a:solidFill>
                  <a:srgbClr val="0070C0"/>
                </a:solidFill>
                <a:latin typeface="+mj-lt"/>
              </a:rPr>
              <a:t>Terviklus</a:t>
            </a:r>
            <a:r>
              <a:rPr lang="et-EE" sz="2400" dirty="0" smtClean="0">
                <a:latin typeface="+mj-lt"/>
              </a:rPr>
              <a:t>, tervikluskadu (terviklusintsident)</a:t>
            </a:r>
          </a:p>
          <a:p>
            <a:pPr marL="277813" indent="-277813">
              <a:spcBef>
                <a:spcPct val="50000"/>
              </a:spcBef>
              <a:buFont typeface="Arial" pitchFamily="34" charset="0"/>
              <a:buChar char="•"/>
            </a:pPr>
            <a:r>
              <a:rPr lang="et-EE" sz="2400" dirty="0" smtClean="0">
                <a:latin typeface="+mj-lt"/>
              </a:rPr>
              <a:t>Andmeid ja/või dokumenti pääseb vaatama keegi, kellel pole selleks volitusi (st kuritahtlikult). </a:t>
            </a:r>
            <a:r>
              <a:rPr lang="et-EE" sz="2400" b="1" dirty="0" smtClean="0">
                <a:solidFill>
                  <a:srgbClr val="0070C0"/>
                </a:solidFill>
                <a:latin typeface="+mj-lt"/>
              </a:rPr>
              <a:t>Konfidentsiaalsus</a:t>
            </a:r>
            <a:r>
              <a:rPr lang="et-EE" sz="2400" dirty="0" smtClean="0">
                <a:latin typeface="+mj-lt"/>
              </a:rPr>
              <a:t>, konfidentsiaalsuskadu (konfidentsiaalsusintsident)</a:t>
            </a:r>
          </a:p>
        </p:txBody>
      </p:sp>
      <p:sp>
        <p:nvSpPr>
          <p:cNvPr id="9" name="Text Box 6"/>
          <p:cNvSpPr txBox="1">
            <a:spLocks noChangeArrowheads="1"/>
          </p:cNvSpPr>
          <p:nvPr/>
        </p:nvSpPr>
        <p:spPr bwMode="auto">
          <a:xfrm>
            <a:off x="251520" y="5013176"/>
            <a:ext cx="7128792" cy="1692771"/>
          </a:xfrm>
          <a:prstGeom prst="rect">
            <a:avLst/>
          </a:prstGeom>
          <a:noFill/>
          <a:ln w="9525">
            <a:solidFill>
              <a:schemeClr val="tx1"/>
            </a:solidFill>
            <a:miter lim="800000"/>
            <a:headEnd/>
            <a:tailEnd/>
          </a:ln>
        </p:spPr>
        <p:txBody>
          <a:bodyPr wrap="square">
            <a:spAutoFit/>
          </a:bodyPr>
          <a:lstStyle/>
          <a:p>
            <a:pPr>
              <a:spcBef>
                <a:spcPct val="50000"/>
              </a:spcBef>
            </a:pPr>
            <a:r>
              <a:rPr lang="et-EE" sz="2600" b="1" dirty="0" smtClean="0">
                <a:solidFill>
                  <a:srgbClr val="0070C0"/>
                </a:solidFill>
                <a:latin typeface="+mj-lt"/>
              </a:rPr>
              <a:t>Turve – st üheaegne käideldavus, terviklus ja konfidentsiaalsus, - peab olema tagatud üldiste standardite tasemel. </a:t>
            </a:r>
            <a:r>
              <a:rPr lang="et-EE" sz="2600" b="1" dirty="0" smtClean="0">
                <a:solidFill>
                  <a:srgbClr val="0070C0"/>
                </a:solidFill>
                <a:latin typeface="+mj-lt"/>
              </a:rPr>
              <a:t>A</a:t>
            </a:r>
            <a:r>
              <a:rPr lang="et-EE" sz="2600" b="1" dirty="0" smtClean="0">
                <a:solidFill>
                  <a:srgbClr val="0070C0"/>
                </a:solidFill>
                <a:latin typeface="+mj-lt"/>
              </a:rPr>
              <a:t>valikus </a:t>
            </a:r>
            <a:r>
              <a:rPr lang="et-EE" sz="2600" b="1" dirty="0" smtClean="0">
                <a:solidFill>
                  <a:srgbClr val="0070C0"/>
                </a:solidFill>
                <a:latin typeface="+mj-lt"/>
              </a:rPr>
              <a:t>sektoriks, on selleks standardiks ISKE</a:t>
            </a:r>
            <a:endParaRPr lang="et-EE" sz="2600" b="1" dirty="0">
              <a:solidFill>
                <a:srgbClr val="0070C0"/>
              </a:solidFill>
              <a:latin typeface="+mj-lt"/>
            </a:endParaRPr>
          </a:p>
        </p:txBody>
      </p:sp>
      <p:pic>
        <p:nvPicPr>
          <p:cNvPr id="10" name="Picture 8" descr="C:\WINDOWS\Application Data\Microsoft\Media Catalog\Downloaded Clips\cl29\j0104738.wmf"/>
          <p:cNvPicPr>
            <a:picLocks noChangeAspect="1" noChangeArrowheads="1"/>
          </p:cNvPicPr>
          <p:nvPr/>
        </p:nvPicPr>
        <p:blipFill>
          <a:blip r:embed="rId3" cstate="print"/>
          <a:srcRect/>
          <a:stretch>
            <a:fillRect/>
          </a:stretch>
        </p:blipFill>
        <p:spPr bwMode="auto">
          <a:xfrm>
            <a:off x="7740352" y="5229200"/>
            <a:ext cx="962021" cy="1002507"/>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7874" name="Rectangle 2"/>
          <p:cNvSpPr>
            <a:spLocks noGrp="1" noChangeArrowheads="1"/>
          </p:cNvSpPr>
          <p:nvPr>
            <p:ph type="title" idx="4294967295"/>
          </p:nvPr>
        </p:nvSpPr>
        <p:spPr>
          <a:xfrm>
            <a:off x="539552" y="332656"/>
            <a:ext cx="8305800" cy="685800"/>
          </a:xfrm>
          <a:effectLst>
            <a:outerShdw dist="45791" dir="2021404" algn="ctr" rotWithShape="0">
              <a:schemeClr val="bg2"/>
            </a:outerShdw>
          </a:effectLst>
        </p:spPr>
        <p:txBody>
          <a:bodyPr>
            <a:normAutofit fontScale="90000"/>
          </a:bodyPr>
          <a:lstStyle/>
          <a:p>
            <a:pPr algn="l" eaLnBrk="1" hangingPunct="1">
              <a:defRPr/>
            </a:pPr>
            <a:r>
              <a:rPr lang="et-EE" sz="3600" b="1" dirty="0" smtClean="0">
                <a:solidFill>
                  <a:srgbClr val="C00000"/>
                </a:solidFill>
              </a:rPr>
              <a:t>Miks on infoturve hädavajalik teema kõikide </a:t>
            </a:r>
            <a:r>
              <a:rPr lang="et-EE" sz="3600" b="1" dirty="0" smtClean="0">
                <a:solidFill>
                  <a:srgbClr val="C00000"/>
                </a:solidFill>
              </a:rPr>
              <a:t>mäluasutuste töötajate </a:t>
            </a:r>
            <a:r>
              <a:rPr lang="et-EE" sz="3600" b="1" dirty="0" smtClean="0">
                <a:solidFill>
                  <a:srgbClr val="C00000"/>
                </a:solidFill>
              </a:rPr>
              <a:t>jaoks?</a:t>
            </a:r>
            <a:endParaRPr lang="et-EE" sz="3600" b="1" dirty="0" smtClean="0">
              <a:solidFill>
                <a:srgbClr val="C00000"/>
              </a:solidFill>
              <a:cs typeface="Times New Roman" pitchFamily="18" charset="0"/>
            </a:endParaRPr>
          </a:p>
        </p:txBody>
      </p:sp>
      <p:sp>
        <p:nvSpPr>
          <p:cNvPr id="14339" name="Text Box 3"/>
          <p:cNvSpPr txBox="1">
            <a:spLocks noChangeArrowheads="1"/>
          </p:cNvSpPr>
          <p:nvPr/>
        </p:nvSpPr>
        <p:spPr bwMode="auto">
          <a:xfrm>
            <a:off x="0" y="3962400"/>
            <a:ext cx="8534400" cy="519113"/>
          </a:xfrm>
          <a:prstGeom prst="rect">
            <a:avLst/>
          </a:prstGeom>
          <a:noFill/>
          <a:ln w="9525">
            <a:noFill/>
            <a:miter lim="800000"/>
            <a:headEnd/>
            <a:tailEnd/>
          </a:ln>
        </p:spPr>
        <p:txBody>
          <a:bodyPr>
            <a:spAutoFit/>
          </a:bodyPr>
          <a:lstStyle/>
          <a:p>
            <a:endParaRPr lang="et-EE" sz="2800" b="1">
              <a:latin typeface="Arial" pitchFamily="34" charset="0"/>
              <a:cs typeface="Times New Roman" pitchFamily="18" charset="0"/>
            </a:endParaRPr>
          </a:p>
        </p:txBody>
      </p:sp>
      <p:sp>
        <p:nvSpPr>
          <p:cNvPr id="14340" name="Text Box 4"/>
          <p:cNvSpPr txBox="1">
            <a:spLocks noChangeArrowheads="1"/>
          </p:cNvSpPr>
          <p:nvPr/>
        </p:nvSpPr>
        <p:spPr bwMode="auto">
          <a:xfrm>
            <a:off x="838200" y="990600"/>
            <a:ext cx="3505200" cy="51911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p:txBody>
      </p:sp>
      <p:sp>
        <p:nvSpPr>
          <p:cNvPr id="14341" name="Text Box 5"/>
          <p:cNvSpPr txBox="1">
            <a:spLocks noChangeArrowheads="1"/>
          </p:cNvSpPr>
          <p:nvPr/>
        </p:nvSpPr>
        <p:spPr bwMode="auto">
          <a:xfrm>
            <a:off x="533400" y="6276975"/>
            <a:ext cx="7620000" cy="116046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a:p>
            <a:pPr>
              <a:spcBef>
                <a:spcPct val="50000"/>
              </a:spcBef>
            </a:pPr>
            <a:endParaRPr lang="et-EE" sz="2800">
              <a:latin typeface="Arial" pitchFamily="34" charset="0"/>
            </a:endParaRPr>
          </a:p>
        </p:txBody>
      </p:sp>
      <p:sp>
        <p:nvSpPr>
          <p:cNvPr id="14342" name="Text Box 6"/>
          <p:cNvSpPr txBox="1">
            <a:spLocks noChangeArrowheads="1"/>
          </p:cNvSpPr>
          <p:nvPr/>
        </p:nvSpPr>
        <p:spPr bwMode="auto">
          <a:xfrm>
            <a:off x="467544" y="1412776"/>
            <a:ext cx="8280920" cy="5293757"/>
          </a:xfrm>
          <a:prstGeom prst="rect">
            <a:avLst/>
          </a:prstGeom>
          <a:noFill/>
          <a:ln w="9525">
            <a:noFill/>
            <a:miter lim="800000"/>
            <a:headEnd/>
            <a:tailEnd/>
          </a:ln>
        </p:spPr>
        <p:txBody>
          <a:bodyPr wrap="square">
            <a:spAutoFit/>
          </a:bodyPr>
          <a:lstStyle/>
          <a:p>
            <a:pPr marL="277813" indent="-277813">
              <a:spcBef>
                <a:spcPct val="50000"/>
              </a:spcBef>
              <a:buFont typeface="Arial" pitchFamily="34" charset="0"/>
              <a:buChar char="•"/>
            </a:pPr>
            <a:r>
              <a:rPr lang="et-EE" sz="2600" dirty="0" smtClean="0">
                <a:latin typeface="Arial" pitchFamily="34" charset="0"/>
              </a:rPr>
              <a:t>Kui paberdokumentide maailmas toimuvat adutakse tavaliselt “talupojamõistusega” õieti, siis arvutis toimuvat kujutatakse sageli ette vääralt, mis võib viia väärkäitumiste ja </a:t>
            </a:r>
            <a:r>
              <a:rPr lang="et-EE" sz="2600" dirty="0" smtClean="0">
                <a:latin typeface="Arial" pitchFamily="34" charset="0"/>
              </a:rPr>
              <a:t>turvaintsidentideni </a:t>
            </a:r>
            <a:endParaRPr lang="et-EE" sz="2600" dirty="0" smtClean="0">
              <a:latin typeface="Arial" pitchFamily="34" charset="0"/>
            </a:endParaRPr>
          </a:p>
          <a:p>
            <a:pPr marL="277813" indent="-277813">
              <a:spcBef>
                <a:spcPct val="50000"/>
              </a:spcBef>
              <a:buFont typeface="Arial" pitchFamily="34" charset="0"/>
              <a:buChar char="•"/>
            </a:pPr>
            <a:r>
              <a:rPr lang="et-EE" sz="2600" dirty="0" smtClean="0">
                <a:latin typeface="Arial" pitchFamily="34" charset="0"/>
              </a:rPr>
              <a:t>Iga töötaja /ametniku jaoks on IT ning arvuti- ja võrgupõhised lahendused tema igapäevatöö olulised tööriistad, mida valesti käitades võivad töötulemused kannatada ning halvemal juhtumil toimub </a:t>
            </a:r>
            <a:r>
              <a:rPr lang="et-EE" sz="2600" dirty="0" smtClean="0">
                <a:latin typeface="Arial" pitchFamily="34" charset="0"/>
              </a:rPr>
              <a:t>turvaintsident</a:t>
            </a:r>
          </a:p>
          <a:p>
            <a:pPr>
              <a:spcBef>
                <a:spcPct val="50000"/>
              </a:spcBef>
            </a:pPr>
            <a:r>
              <a:rPr lang="et-EE" sz="2600" b="1" dirty="0" smtClean="0">
                <a:solidFill>
                  <a:srgbClr val="0070C0"/>
                </a:solidFill>
                <a:latin typeface="Arial" pitchFamily="34" charset="0"/>
              </a:rPr>
              <a:t>Hea turvakäitumine võrgus ei ole (veel) muutunud selliseks laialtlevinud tavaks, mida kõik arvutikasutajad </a:t>
            </a:r>
            <a:r>
              <a:rPr lang="et-EE" sz="2600" b="1" dirty="0" smtClean="0">
                <a:solidFill>
                  <a:srgbClr val="0070C0"/>
                </a:solidFill>
                <a:latin typeface="Arial" pitchFamily="34" charset="0"/>
              </a:rPr>
              <a:t>teavad</a:t>
            </a:r>
            <a:endParaRPr lang="et-EE" sz="2600" b="1" dirty="0" smtClean="0">
              <a:solidFill>
                <a:srgbClr val="0070C0"/>
              </a:solidFill>
              <a:latin typeface="Arial" pitchFamily="34" charset="0"/>
            </a:endParaRPr>
          </a:p>
        </p:txBody>
      </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323528" y="260648"/>
            <a:ext cx="8229600" cy="648072"/>
          </a:xfrm>
        </p:spPr>
        <p:txBody>
          <a:bodyPr>
            <a:noAutofit/>
          </a:bodyPr>
          <a:lstStyle/>
          <a:p>
            <a:pPr algn="l"/>
            <a:r>
              <a:rPr lang="et-EE" sz="3600" b="1" dirty="0" smtClean="0">
                <a:solidFill>
                  <a:srgbClr val="C00000"/>
                </a:solidFill>
              </a:rPr>
              <a:t>Miks on turvalisust vaja </a:t>
            </a:r>
            <a:r>
              <a:rPr lang="et-EE" sz="3600" b="1" dirty="0" smtClean="0">
                <a:solidFill>
                  <a:srgbClr val="C00000"/>
                </a:solidFill>
              </a:rPr>
              <a:t>mäluasutuste </a:t>
            </a:r>
            <a:r>
              <a:rPr lang="et-EE" sz="3600" b="1" dirty="0" smtClean="0">
                <a:solidFill>
                  <a:srgbClr val="C00000"/>
                </a:solidFill>
              </a:rPr>
              <a:t>keskkondades?</a:t>
            </a:r>
            <a:endParaRPr lang="en-GB" sz="3600" b="1" dirty="0">
              <a:solidFill>
                <a:srgbClr val="C00000"/>
              </a:solidFill>
            </a:endParaRPr>
          </a:p>
        </p:txBody>
      </p:sp>
      <p:sp>
        <p:nvSpPr>
          <p:cNvPr id="3" name="Sisu kohatäide 2"/>
          <p:cNvSpPr>
            <a:spLocks noGrp="1"/>
          </p:cNvSpPr>
          <p:nvPr>
            <p:ph idx="1"/>
          </p:nvPr>
        </p:nvSpPr>
        <p:spPr>
          <a:xfrm>
            <a:off x="395536" y="1340768"/>
            <a:ext cx="8424936" cy="5112568"/>
          </a:xfrm>
        </p:spPr>
        <p:txBody>
          <a:bodyPr>
            <a:normAutofit fontScale="92500" lnSpcReduction="10000"/>
          </a:bodyPr>
          <a:lstStyle/>
          <a:p>
            <a:pPr lvl="1">
              <a:spcBef>
                <a:spcPts val="1800"/>
              </a:spcBef>
              <a:buFont typeface="Arial" pitchFamily="34" charset="0"/>
              <a:buChar char="•"/>
            </a:pPr>
            <a:r>
              <a:rPr lang="et-EE" b="1" dirty="0" smtClean="0">
                <a:solidFill>
                  <a:srgbClr val="0070C0"/>
                </a:solidFill>
              </a:rPr>
              <a:t>Konfidentsiaalsed i</a:t>
            </a:r>
            <a:r>
              <a:rPr lang="et-EE" b="1" dirty="0" smtClean="0">
                <a:solidFill>
                  <a:srgbClr val="0070C0"/>
                </a:solidFill>
              </a:rPr>
              <a:t>sikuandmed </a:t>
            </a:r>
            <a:r>
              <a:rPr lang="et-EE" b="1" dirty="0" smtClean="0">
                <a:solidFill>
                  <a:srgbClr val="0070C0"/>
                </a:solidFill>
              </a:rPr>
              <a:t>ja muu siseteave ei tohi lekkida nendele, kellele need pole mõeldud </a:t>
            </a:r>
            <a:r>
              <a:rPr lang="et-EE" dirty="0" smtClean="0"/>
              <a:t>(konfidentsiaalsus)</a:t>
            </a:r>
          </a:p>
          <a:p>
            <a:pPr lvl="1">
              <a:spcBef>
                <a:spcPts val="1800"/>
              </a:spcBef>
              <a:buFont typeface="Arial" pitchFamily="34" charset="0"/>
              <a:buChar char="•"/>
            </a:pPr>
            <a:r>
              <a:rPr lang="et-EE" sz="2800" b="1" kern="1200" dirty="0" smtClean="0">
                <a:solidFill>
                  <a:srgbClr val="0070C0"/>
                </a:solidFill>
                <a:effectLst/>
                <a:latin typeface="+mn-lt"/>
                <a:ea typeface="+mn-ea"/>
                <a:cs typeface="+mn-cs"/>
              </a:rPr>
              <a:t>Tuleb välistada, et keegi </a:t>
            </a:r>
            <a:r>
              <a:rPr lang="et-EE" sz="2800" b="1" kern="1200" dirty="0" smtClean="0">
                <a:solidFill>
                  <a:srgbClr val="0070C0"/>
                </a:solidFill>
                <a:effectLst/>
                <a:latin typeface="+mn-lt"/>
                <a:ea typeface="+mn-ea"/>
                <a:cs typeface="+mn-cs"/>
              </a:rPr>
              <a:t>andmeid </a:t>
            </a:r>
            <a:r>
              <a:rPr lang="et-EE" sz="2800" b="1" kern="1200" dirty="0" smtClean="0">
                <a:solidFill>
                  <a:srgbClr val="0070C0"/>
                </a:solidFill>
                <a:effectLst/>
                <a:latin typeface="+mn-lt"/>
                <a:ea typeface="+mn-ea"/>
                <a:cs typeface="+mn-cs"/>
              </a:rPr>
              <a:t>kuritahlikult võltsiks </a:t>
            </a:r>
            <a:r>
              <a:rPr lang="et-EE" sz="2800" kern="1200" dirty="0" smtClean="0">
                <a:solidFill>
                  <a:schemeClr val="tx1"/>
                </a:solidFill>
                <a:effectLst/>
                <a:latin typeface="+mn-lt"/>
                <a:ea typeface="+mn-ea"/>
                <a:cs typeface="+mn-cs"/>
              </a:rPr>
              <a:t>(terviklus). </a:t>
            </a:r>
            <a:r>
              <a:rPr lang="et-EE" dirty="0" smtClean="0"/>
              <a:t>Võltsimise korral on näiteks võimalik kultuuriväärtusi varastada, nii et vargus välja ei tule</a:t>
            </a:r>
            <a:endParaRPr lang="et-EE" sz="2800" kern="1200" dirty="0" smtClean="0">
              <a:solidFill>
                <a:schemeClr val="tx1"/>
              </a:solidFill>
              <a:effectLst/>
              <a:latin typeface="+mn-lt"/>
              <a:ea typeface="+mn-ea"/>
              <a:cs typeface="+mn-cs"/>
            </a:endParaRPr>
          </a:p>
          <a:p>
            <a:pPr lvl="1">
              <a:spcBef>
                <a:spcPts val="1800"/>
              </a:spcBef>
              <a:buFont typeface="Arial" pitchFamily="34" charset="0"/>
              <a:buChar char="•"/>
            </a:pPr>
            <a:r>
              <a:rPr lang="et-EE" b="1" dirty="0" smtClean="0">
                <a:solidFill>
                  <a:srgbClr val="0070C0"/>
                </a:solidFill>
              </a:rPr>
              <a:t>Tuleb välistada,et mingi pahavara rünne halvaks </a:t>
            </a:r>
            <a:r>
              <a:rPr lang="et-EE" b="1" dirty="0" smtClean="0">
                <a:solidFill>
                  <a:srgbClr val="0070C0"/>
                </a:solidFill>
              </a:rPr>
              <a:t>mäluasutuse tegevuse </a:t>
            </a:r>
            <a:r>
              <a:rPr lang="et-EE" dirty="0" smtClean="0"/>
              <a:t>(käideldavus)</a:t>
            </a:r>
          </a:p>
          <a:p>
            <a:pPr lvl="1">
              <a:spcBef>
                <a:spcPts val="1800"/>
              </a:spcBef>
              <a:buFont typeface="Arial" pitchFamily="34" charset="0"/>
              <a:buChar char="•"/>
            </a:pPr>
            <a:r>
              <a:rPr lang="et-EE" sz="2800" b="1" kern="1200" dirty="0" smtClean="0">
                <a:solidFill>
                  <a:srgbClr val="0070C0"/>
                </a:solidFill>
                <a:effectLst/>
                <a:latin typeface="+mn-lt"/>
                <a:ea typeface="+mn-ea"/>
                <a:cs typeface="+mn-cs"/>
              </a:rPr>
              <a:t>Tuleb välistada, et </a:t>
            </a:r>
            <a:r>
              <a:rPr lang="et-EE" sz="2800" b="1" kern="1200" dirty="0" smtClean="0">
                <a:solidFill>
                  <a:srgbClr val="0070C0"/>
                </a:solidFill>
                <a:effectLst/>
                <a:latin typeface="+mn-lt"/>
                <a:ea typeface="+mn-ea"/>
                <a:cs typeface="+mn-cs"/>
              </a:rPr>
              <a:t>mäluasutuse süsteemid </a:t>
            </a:r>
            <a:r>
              <a:rPr lang="et-EE" sz="2800" b="1" kern="1200" dirty="0" smtClean="0">
                <a:solidFill>
                  <a:srgbClr val="0070C0"/>
                </a:solidFill>
                <a:effectLst/>
                <a:latin typeface="+mn-lt"/>
                <a:ea typeface="+mn-ea"/>
                <a:cs typeface="+mn-cs"/>
              </a:rPr>
              <a:t>muudetakse platsdarmiks kellegi või millegi ründamisel </a:t>
            </a:r>
            <a:r>
              <a:rPr lang="et-EE" sz="2800" kern="1200" dirty="0" smtClean="0">
                <a:solidFill>
                  <a:schemeClr val="tx1"/>
                </a:solidFill>
                <a:effectLst/>
                <a:latin typeface="+mn-lt"/>
                <a:ea typeface="+mn-ea"/>
                <a:cs typeface="+mn-cs"/>
              </a:rPr>
              <a:t>– tavaliselt kaasneb sellega maine kadu ja põhifunktsioonide häirimine</a:t>
            </a:r>
          </a:p>
        </p:txBody>
      </p:sp>
    </p:spTree>
    <p:extLst>
      <p:ext uri="{BB962C8B-B14F-4D97-AF65-F5344CB8AC3E}">
        <p14:creationId xmlns="" xmlns:p14="http://schemas.microsoft.com/office/powerpoint/2010/main" val="3477311385"/>
      </p:ext>
    </p:extLst>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7874" name="Rectangle 2"/>
          <p:cNvSpPr>
            <a:spLocks noGrp="1" noChangeArrowheads="1"/>
          </p:cNvSpPr>
          <p:nvPr>
            <p:ph type="title" idx="4294967295"/>
          </p:nvPr>
        </p:nvSpPr>
        <p:spPr>
          <a:xfrm>
            <a:off x="179512" y="332656"/>
            <a:ext cx="8665840" cy="685800"/>
          </a:xfrm>
          <a:effectLst>
            <a:outerShdw dist="45791" dir="2021404" algn="ctr" rotWithShape="0">
              <a:schemeClr val="bg2"/>
            </a:outerShdw>
          </a:effectLst>
        </p:spPr>
        <p:txBody>
          <a:bodyPr>
            <a:noAutofit/>
          </a:bodyPr>
          <a:lstStyle/>
          <a:p>
            <a:pPr algn="l" eaLnBrk="1" hangingPunct="1">
              <a:defRPr/>
            </a:pPr>
            <a:r>
              <a:rPr lang="et-EE" sz="3600" b="1" dirty="0" smtClean="0">
                <a:solidFill>
                  <a:srgbClr val="C00000"/>
                </a:solidFill>
              </a:rPr>
              <a:t>Kuidas toimib arvuti ehk mida lõppkasutaja ei näe</a:t>
            </a:r>
            <a:endParaRPr lang="et-EE" sz="3600" b="1" dirty="0" smtClean="0">
              <a:solidFill>
                <a:srgbClr val="C00000"/>
              </a:solidFill>
              <a:cs typeface="Times New Roman" pitchFamily="18" charset="0"/>
            </a:endParaRPr>
          </a:p>
        </p:txBody>
      </p:sp>
      <p:sp>
        <p:nvSpPr>
          <p:cNvPr id="14339" name="Text Box 3"/>
          <p:cNvSpPr txBox="1">
            <a:spLocks noChangeArrowheads="1"/>
          </p:cNvSpPr>
          <p:nvPr/>
        </p:nvSpPr>
        <p:spPr bwMode="auto">
          <a:xfrm>
            <a:off x="0" y="3962400"/>
            <a:ext cx="8534400" cy="519113"/>
          </a:xfrm>
          <a:prstGeom prst="rect">
            <a:avLst/>
          </a:prstGeom>
          <a:noFill/>
          <a:ln w="9525">
            <a:noFill/>
            <a:miter lim="800000"/>
            <a:headEnd/>
            <a:tailEnd/>
          </a:ln>
        </p:spPr>
        <p:txBody>
          <a:bodyPr>
            <a:spAutoFit/>
          </a:bodyPr>
          <a:lstStyle/>
          <a:p>
            <a:endParaRPr lang="et-EE" sz="2800" b="1">
              <a:latin typeface="Arial" pitchFamily="34" charset="0"/>
              <a:cs typeface="Times New Roman" pitchFamily="18" charset="0"/>
            </a:endParaRPr>
          </a:p>
        </p:txBody>
      </p:sp>
      <p:sp>
        <p:nvSpPr>
          <p:cNvPr id="14340" name="Text Box 4"/>
          <p:cNvSpPr txBox="1">
            <a:spLocks noChangeArrowheads="1"/>
          </p:cNvSpPr>
          <p:nvPr/>
        </p:nvSpPr>
        <p:spPr bwMode="auto">
          <a:xfrm>
            <a:off x="838200" y="990600"/>
            <a:ext cx="3505200" cy="51911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p:txBody>
      </p:sp>
      <p:sp>
        <p:nvSpPr>
          <p:cNvPr id="14341" name="Text Box 5"/>
          <p:cNvSpPr txBox="1">
            <a:spLocks noChangeArrowheads="1"/>
          </p:cNvSpPr>
          <p:nvPr/>
        </p:nvSpPr>
        <p:spPr bwMode="auto">
          <a:xfrm>
            <a:off x="533400" y="6276975"/>
            <a:ext cx="7620000" cy="116046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a:p>
            <a:pPr>
              <a:spcBef>
                <a:spcPct val="50000"/>
              </a:spcBef>
            </a:pPr>
            <a:endParaRPr lang="et-EE" sz="2800">
              <a:latin typeface="Arial" pitchFamily="34" charset="0"/>
            </a:endParaRPr>
          </a:p>
        </p:txBody>
      </p:sp>
      <p:sp>
        <p:nvSpPr>
          <p:cNvPr id="14342" name="Text Box 6"/>
          <p:cNvSpPr txBox="1">
            <a:spLocks noChangeArrowheads="1"/>
          </p:cNvSpPr>
          <p:nvPr/>
        </p:nvSpPr>
        <p:spPr bwMode="auto">
          <a:xfrm>
            <a:off x="0" y="1412776"/>
            <a:ext cx="9144000" cy="3693319"/>
          </a:xfrm>
          <a:prstGeom prst="rect">
            <a:avLst/>
          </a:prstGeom>
          <a:noFill/>
          <a:ln w="9525">
            <a:noFill/>
            <a:miter lim="800000"/>
            <a:headEnd/>
            <a:tailEnd/>
          </a:ln>
        </p:spPr>
        <p:txBody>
          <a:bodyPr wrap="square">
            <a:spAutoFit/>
          </a:bodyPr>
          <a:lstStyle/>
          <a:p>
            <a:pPr marL="277813" indent="-277813">
              <a:spcBef>
                <a:spcPct val="50000"/>
              </a:spcBef>
              <a:buFont typeface="Arial" pitchFamily="34" charset="0"/>
              <a:buChar char="•"/>
            </a:pPr>
            <a:r>
              <a:rPr lang="et-EE" sz="2600" dirty="0" smtClean="0">
                <a:latin typeface="Arial" pitchFamily="34" charset="0"/>
              </a:rPr>
              <a:t>Arvutis töötab hulk </a:t>
            </a:r>
            <a:r>
              <a:rPr lang="et-EE" sz="2600" b="1" dirty="0" smtClean="0">
                <a:solidFill>
                  <a:srgbClr val="0070C0"/>
                </a:solidFill>
                <a:latin typeface="Arial" pitchFamily="34" charset="0"/>
              </a:rPr>
              <a:t>tarkvara</a:t>
            </a:r>
            <a:r>
              <a:rPr lang="et-EE" sz="2600" dirty="0" smtClean="0">
                <a:latin typeface="Arial" pitchFamily="34" charset="0"/>
              </a:rPr>
              <a:t>, mis jaguneb </a:t>
            </a:r>
            <a:r>
              <a:rPr lang="et-EE" sz="2600" b="1" dirty="0" smtClean="0">
                <a:solidFill>
                  <a:srgbClr val="0070C0"/>
                </a:solidFill>
                <a:latin typeface="Arial" pitchFamily="34" charset="0"/>
              </a:rPr>
              <a:t>süsteemseks tarkvaraks</a:t>
            </a:r>
            <a:r>
              <a:rPr lang="et-EE" sz="2600" dirty="0" smtClean="0">
                <a:latin typeface="Arial" pitchFamily="34" charset="0"/>
              </a:rPr>
              <a:t> (opsüsteem) ja </a:t>
            </a:r>
            <a:r>
              <a:rPr lang="et-EE" sz="2600" b="1" dirty="0" smtClean="0">
                <a:solidFill>
                  <a:srgbClr val="0070C0"/>
                </a:solidFill>
                <a:latin typeface="Arial" pitchFamily="34" charset="0"/>
              </a:rPr>
              <a:t>rakendustarkvaraks</a:t>
            </a:r>
          </a:p>
          <a:p>
            <a:pPr marL="277813" indent="-277813">
              <a:spcBef>
                <a:spcPct val="50000"/>
              </a:spcBef>
              <a:buFont typeface="Arial" pitchFamily="34" charset="0"/>
              <a:buChar char="•"/>
            </a:pPr>
            <a:r>
              <a:rPr lang="et-EE" sz="2600" dirty="0" smtClean="0">
                <a:latin typeface="Arial" pitchFamily="34" charset="0"/>
              </a:rPr>
              <a:t>Lõppkasutaja (piiratud õigustega) näeb ainult rakendustarkvara töötamist ja reeglina ei saa aimu sellest, mis toimub arvuti “sügavuses”</a:t>
            </a:r>
          </a:p>
          <a:p>
            <a:pPr marL="277813" indent="-277813">
              <a:spcBef>
                <a:spcPct val="50000"/>
              </a:spcBef>
              <a:buFont typeface="Arial" pitchFamily="34" charset="0"/>
              <a:buChar char="•"/>
            </a:pPr>
            <a:r>
              <a:rPr lang="et-EE" sz="2600" dirty="0" smtClean="0">
                <a:latin typeface="Arial" pitchFamily="34" charset="0"/>
              </a:rPr>
              <a:t>Tüüpselt on lõppkasutajal </a:t>
            </a:r>
            <a:r>
              <a:rPr lang="et-EE" sz="2600" b="1" dirty="0" smtClean="0">
                <a:solidFill>
                  <a:srgbClr val="0070C0"/>
                </a:solidFill>
                <a:latin typeface="Arial" pitchFamily="34" charset="0"/>
              </a:rPr>
              <a:t>piiratud õigustega kasutajakonto</a:t>
            </a:r>
            <a:r>
              <a:rPr lang="et-EE" sz="2600" dirty="0" smtClean="0">
                <a:latin typeface="Arial" pitchFamily="34" charset="0"/>
              </a:rPr>
              <a:t>, mille alt sisselogides ei saagi kõike arvutis toimuvat vaadata ja arvuti tarkvara seadistada </a:t>
            </a:r>
            <a:endParaRPr lang="et-EE" sz="2600" b="1" dirty="0" smtClean="0">
              <a:solidFill>
                <a:srgbClr val="0070C0"/>
              </a:solidFill>
              <a:latin typeface="Arial" pitchFamily="34" charset="0"/>
            </a:endParaRPr>
          </a:p>
        </p:txBody>
      </p:sp>
      <p:sp>
        <p:nvSpPr>
          <p:cNvPr id="8" name="Text Box 3"/>
          <p:cNvSpPr txBox="1">
            <a:spLocks noChangeArrowheads="1"/>
          </p:cNvSpPr>
          <p:nvPr/>
        </p:nvSpPr>
        <p:spPr bwMode="auto">
          <a:xfrm>
            <a:off x="611560" y="5301208"/>
            <a:ext cx="7416824" cy="1292662"/>
          </a:xfrm>
          <a:prstGeom prst="rect">
            <a:avLst/>
          </a:prstGeom>
          <a:noFill/>
          <a:ln w="3175" cmpd="dbl">
            <a:solidFill>
              <a:schemeClr val="tx1"/>
            </a:solidFill>
            <a:miter lim="800000"/>
            <a:headEnd/>
            <a:tailEnd/>
          </a:ln>
          <a:effectLst/>
          <a:scene3d>
            <a:camera prst="orthographicFront">
              <a:rot lat="0" lon="0" rev="0"/>
            </a:camera>
            <a:lightRig rig="contrasting" dir="t">
              <a:rot lat="0" lon="0" rev="7800000"/>
            </a:lightRig>
          </a:scene3d>
          <a:sp3d>
            <a:bevelT w="139700" h="139700"/>
          </a:sp3d>
        </p:spPr>
        <p:txBody>
          <a:bodyPr wrap="square">
            <a:spAutoFit/>
          </a:bodyPr>
          <a:lstStyle/>
          <a:p>
            <a:pPr>
              <a:defRPr/>
            </a:pPr>
            <a:r>
              <a:rPr lang="et-EE" sz="2600" b="1" dirty="0" smtClean="0">
                <a:solidFill>
                  <a:srgbClr val="0070C0"/>
                </a:solidFill>
                <a:latin typeface="Arial" pitchFamily="34" charset="0"/>
              </a:rPr>
              <a:t>Administraatoriõigustega konto on arvuti konfigureerimiseks ja seadete muutmiseks (IT spetsialistidele)</a:t>
            </a:r>
            <a:endParaRPr lang="et-EE" sz="2600" b="1" dirty="0" smtClean="0">
              <a:solidFill>
                <a:srgbClr val="0070C0"/>
              </a:solidFill>
            </a:endParaRPr>
          </a:p>
        </p:txBody>
      </p:sp>
    </p:spTree>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7874" name="Rectangle 2"/>
          <p:cNvSpPr>
            <a:spLocks noGrp="1" noChangeArrowheads="1"/>
          </p:cNvSpPr>
          <p:nvPr>
            <p:ph type="title" idx="4294967295"/>
          </p:nvPr>
        </p:nvSpPr>
        <p:spPr>
          <a:xfrm>
            <a:off x="539552" y="332656"/>
            <a:ext cx="8305800" cy="685800"/>
          </a:xfrm>
          <a:effectLst>
            <a:outerShdw dist="45791" dir="2021404" algn="ctr" rotWithShape="0">
              <a:schemeClr val="bg2"/>
            </a:outerShdw>
          </a:effectLst>
        </p:spPr>
        <p:txBody>
          <a:bodyPr>
            <a:normAutofit fontScale="90000"/>
          </a:bodyPr>
          <a:lstStyle/>
          <a:p>
            <a:pPr algn="l" eaLnBrk="1" hangingPunct="1">
              <a:defRPr/>
            </a:pPr>
            <a:r>
              <a:rPr lang="et-EE" sz="3600" b="1" dirty="0" smtClean="0">
                <a:solidFill>
                  <a:srgbClr val="C00000"/>
                </a:solidFill>
              </a:rPr>
              <a:t>Mis on pahavara (kurivara), kuidas see levib ja kuidas selle levikut takistatakse</a:t>
            </a:r>
            <a:endParaRPr lang="et-EE" sz="3600" b="1" dirty="0" smtClean="0">
              <a:solidFill>
                <a:srgbClr val="C00000"/>
              </a:solidFill>
              <a:cs typeface="Times New Roman" pitchFamily="18" charset="0"/>
            </a:endParaRPr>
          </a:p>
        </p:txBody>
      </p:sp>
      <p:sp>
        <p:nvSpPr>
          <p:cNvPr id="14339" name="Text Box 3"/>
          <p:cNvSpPr txBox="1">
            <a:spLocks noChangeArrowheads="1"/>
          </p:cNvSpPr>
          <p:nvPr/>
        </p:nvSpPr>
        <p:spPr bwMode="auto">
          <a:xfrm>
            <a:off x="0" y="3962400"/>
            <a:ext cx="8534400" cy="519113"/>
          </a:xfrm>
          <a:prstGeom prst="rect">
            <a:avLst/>
          </a:prstGeom>
          <a:noFill/>
          <a:ln w="9525">
            <a:noFill/>
            <a:miter lim="800000"/>
            <a:headEnd/>
            <a:tailEnd/>
          </a:ln>
        </p:spPr>
        <p:txBody>
          <a:bodyPr>
            <a:spAutoFit/>
          </a:bodyPr>
          <a:lstStyle/>
          <a:p>
            <a:endParaRPr lang="et-EE" sz="2800" b="1">
              <a:latin typeface="Arial" pitchFamily="34" charset="0"/>
              <a:cs typeface="Times New Roman" pitchFamily="18" charset="0"/>
            </a:endParaRPr>
          </a:p>
        </p:txBody>
      </p:sp>
      <p:sp>
        <p:nvSpPr>
          <p:cNvPr id="14340" name="Text Box 4"/>
          <p:cNvSpPr txBox="1">
            <a:spLocks noChangeArrowheads="1"/>
          </p:cNvSpPr>
          <p:nvPr/>
        </p:nvSpPr>
        <p:spPr bwMode="auto">
          <a:xfrm>
            <a:off x="838200" y="990600"/>
            <a:ext cx="3505200" cy="51911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p:txBody>
      </p:sp>
      <p:sp>
        <p:nvSpPr>
          <p:cNvPr id="14341" name="Text Box 5"/>
          <p:cNvSpPr txBox="1">
            <a:spLocks noChangeArrowheads="1"/>
          </p:cNvSpPr>
          <p:nvPr/>
        </p:nvSpPr>
        <p:spPr bwMode="auto">
          <a:xfrm>
            <a:off x="533400" y="6276975"/>
            <a:ext cx="7620000" cy="116046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a:p>
            <a:pPr>
              <a:spcBef>
                <a:spcPct val="50000"/>
              </a:spcBef>
            </a:pPr>
            <a:endParaRPr lang="et-EE" sz="2800">
              <a:latin typeface="Arial" pitchFamily="34" charset="0"/>
            </a:endParaRPr>
          </a:p>
        </p:txBody>
      </p:sp>
      <p:sp>
        <p:nvSpPr>
          <p:cNvPr id="14342" name="Text Box 6"/>
          <p:cNvSpPr txBox="1">
            <a:spLocks noChangeArrowheads="1"/>
          </p:cNvSpPr>
          <p:nvPr/>
        </p:nvSpPr>
        <p:spPr bwMode="auto">
          <a:xfrm>
            <a:off x="467544" y="1412776"/>
            <a:ext cx="8676456" cy="3493264"/>
          </a:xfrm>
          <a:prstGeom prst="rect">
            <a:avLst/>
          </a:prstGeom>
          <a:noFill/>
          <a:ln w="9525">
            <a:noFill/>
            <a:miter lim="800000"/>
            <a:headEnd/>
            <a:tailEnd/>
          </a:ln>
        </p:spPr>
        <p:txBody>
          <a:bodyPr wrap="square">
            <a:spAutoFit/>
          </a:bodyPr>
          <a:lstStyle/>
          <a:p>
            <a:pPr marL="277813" indent="-277813">
              <a:spcBef>
                <a:spcPct val="50000"/>
              </a:spcBef>
              <a:buFont typeface="Arial" pitchFamily="34" charset="0"/>
              <a:buChar char="•"/>
            </a:pPr>
            <a:r>
              <a:rPr lang="et-EE" sz="2600" dirty="0" smtClean="0">
                <a:latin typeface="Arial" pitchFamily="34" charset="0"/>
              </a:rPr>
              <a:t>Kuna arvutis töötab tohutu hulk erinevat keerukat tarkvara, on pahavaral palju võimalusi peitumiseks ja selle </a:t>
            </a:r>
            <a:r>
              <a:rPr lang="et-EE" sz="2600" b="1" dirty="0" smtClean="0">
                <a:solidFill>
                  <a:srgbClr val="0070C0"/>
                </a:solidFill>
                <a:latin typeface="Arial" pitchFamily="34" charset="0"/>
              </a:rPr>
              <a:t>tõrjumine vajab keerukaid erivahendeid</a:t>
            </a:r>
          </a:p>
          <a:p>
            <a:pPr marL="277813" indent="-277813">
              <a:spcBef>
                <a:spcPct val="50000"/>
              </a:spcBef>
              <a:buFont typeface="Arial" pitchFamily="34" charset="0"/>
              <a:buChar char="•"/>
            </a:pPr>
            <a:r>
              <a:rPr lang="et-EE" sz="2600" b="1" dirty="0" smtClean="0">
                <a:solidFill>
                  <a:srgbClr val="0070C0"/>
                </a:solidFill>
                <a:latin typeface="Arial" pitchFamily="34" charset="0"/>
              </a:rPr>
              <a:t>Tavaliselt on need keerukad erivahendid koondatud ühtseks viirusetõrjetarkvaraks</a:t>
            </a:r>
            <a:r>
              <a:rPr lang="et-EE" sz="2600" dirty="0" smtClean="0">
                <a:latin typeface="Arial" pitchFamily="34" charset="0"/>
              </a:rPr>
              <a:t>. Kõik pahavara tüübid ei ole viirused (kuigi slängis nii tihti nimetatakse). Viirusetõrjetarkvara tõrjub kaasajal tavaliselt erinevat tüüpi pahavara</a:t>
            </a:r>
          </a:p>
        </p:txBody>
      </p:sp>
      <p:pic>
        <p:nvPicPr>
          <p:cNvPr id="7" name="Picture 6" descr="E:\PFiles\MSOffice\Clipart\standard\stddir1\BD05628_.WMF"/>
          <p:cNvPicPr>
            <a:picLocks noChangeAspect="1" noChangeArrowheads="1"/>
          </p:cNvPicPr>
          <p:nvPr/>
        </p:nvPicPr>
        <p:blipFill>
          <a:blip r:embed="rId3" cstate="print"/>
          <a:srcRect/>
          <a:stretch>
            <a:fillRect/>
          </a:stretch>
        </p:blipFill>
        <p:spPr bwMode="auto">
          <a:xfrm>
            <a:off x="7524328" y="5301208"/>
            <a:ext cx="1295400" cy="1125538"/>
          </a:xfrm>
          <a:prstGeom prst="rect">
            <a:avLst/>
          </a:prstGeom>
          <a:noFill/>
          <a:ln w="9525">
            <a:noFill/>
            <a:miter lim="800000"/>
            <a:headEnd/>
            <a:tailEnd/>
          </a:ln>
        </p:spPr>
      </p:pic>
      <p:sp>
        <p:nvSpPr>
          <p:cNvPr id="9" name="Text Box 3"/>
          <p:cNvSpPr txBox="1">
            <a:spLocks noChangeArrowheads="1"/>
          </p:cNvSpPr>
          <p:nvPr/>
        </p:nvSpPr>
        <p:spPr bwMode="auto">
          <a:xfrm>
            <a:off x="611560" y="5301208"/>
            <a:ext cx="6408712" cy="1292662"/>
          </a:xfrm>
          <a:prstGeom prst="rect">
            <a:avLst/>
          </a:prstGeom>
          <a:noFill/>
          <a:ln w="3175" cmpd="dbl">
            <a:solidFill>
              <a:schemeClr val="tx1"/>
            </a:solidFill>
            <a:miter lim="800000"/>
            <a:headEnd/>
            <a:tailEnd/>
          </a:ln>
          <a:effectLst/>
          <a:scene3d>
            <a:camera prst="orthographicFront">
              <a:rot lat="0" lon="0" rev="0"/>
            </a:camera>
            <a:lightRig rig="contrasting" dir="t">
              <a:rot lat="0" lon="0" rev="7800000"/>
            </a:lightRig>
          </a:scene3d>
          <a:sp3d>
            <a:bevelT w="139700" h="139700"/>
          </a:sp3d>
        </p:spPr>
        <p:txBody>
          <a:bodyPr wrap="square">
            <a:spAutoFit/>
          </a:bodyPr>
          <a:lstStyle/>
          <a:p>
            <a:pPr>
              <a:defRPr/>
            </a:pPr>
            <a:r>
              <a:rPr lang="et-EE" sz="2600" b="1" dirty="0" smtClean="0">
                <a:solidFill>
                  <a:srgbClr val="0070C0"/>
                </a:solidFill>
                <a:latin typeface="Arial" pitchFamily="34" charset="0"/>
              </a:rPr>
              <a:t>Pahavara on tarkvara, mis teeb midagi sellist, milleks arvuti loojad/seadistajad ei ole seda kohandanud</a:t>
            </a:r>
          </a:p>
        </p:txBody>
      </p:sp>
    </p:spTree>
  </p:cSld>
  <p:clrMapOvr>
    <a:masterClrMapping/>
  </p:clrMapOvr>
  <p:transition advClick="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911805" cy="3777283"/>
          </a:xfrm>
        </p:spPr>
        <p:txBody>
          <a:bodyPr>
            <a:noAutofit/>
          </a:bodyPr>
          <a:lstStyle/>
          <a:p>
            <a:endParaRPr lang="et-EE" sz="2600" dirty="0" smtClean="0"/>
          </a:p>
          <a:p>
            <a:r>
              <a:rPr lang="et-EE" sz="2600" b="1" dirty="0" smtClean="0">
                <a:solidFill>
                  <a:srgbClr val="0070C0"/>
                </a:solidFill>
              </a:rPr>
              <a:t>Varastab paroolid</a:t>
            </a:r>
            <a:r>
              <a:rPr lang="et-EE" sz="2600" dirty="0" smtClean="0"/>
              <a:t>, mida saab kurivara juhtija ise väärautentimisel kasutada</a:t>
            </a:r>
          </a:p>
          <a:p>
            <a:r>
              <a:rPr lang="et-EE" sz="2600" b="1" dirty="0" smtClean="0">
                <a:solidFill>
                  <a:srgbClr val="0070C0"/>
                </a:solidFill>
              </a:rPr>
              <a:t>Varastab mingid konfidentsiaalsed andmed</a:t>
            </a:r>
          </a:p>
          <a:p>
            <a:r>
              <a:rPr lang="et-EE" sz="2600" dirty="0" smtClean="0"/>
              <a:t>Muudab mingeid olulisi andmeid pahalase soovitud viisil</a:t>
            </a:r>
          </a:p>
          <a:p>
            <a:r>
              <a:rPr lang="et-EE" sz="2600" dirty="0" smtClean="0"/>
              <a:t>Võtab arvuti kontroll täies mahus enda kätte (keegi saab kaugjuhtida)</a:t>
            </a:r>
          </a:p>
          <a:p>
            <a:r>
              <a:rPr lang="et-EE" sz="2600" dirty="0" smtClean="0"/>
              <a:t>Pannakse nakatunud arvuti töötama </a:t>
            </a:r>
            <a:r>
              <a:rPr lang="et-EE" sz="2600" b="1" dirty="0" smtClean="0">
                <a:solidFill>
                  <a:srgbClr val="0070C0"/>
                </a:solidFill>
              </a:rPr>
              <a:t>kurivara võrgus ehk botnet</a:t>
            </a:r>
            <a:r>
              <a:rPr lang="et-EE" sz="2600" dirty="0" smtClean="0"/>
              <a:t>’is  (lapsporno levitamine, rahapesu vms)</a:t>
            </a:r>
          </a:p>
          <a:p>
            <a:r>
              <a:rPr lang="et-EE" sz="2600" dirty="0" smtClean="0"/>
              <a:t>On nn </a:t>
            </a:r>
            <a:r>
              <a:rPr lang="et-EE" sz="2600" b="1" dirty="0" smtClean="0">
                <a:solidFill>
                  <a:srgbClr val="0070C0"/>
                </a:solidFill>
              </a:rPr>
              <a:t>lunavara</a:t>
            </a:r>
            <a:r>
              <a:rPr lang="et-EE" sz="2600" dirty="0" smtClean="0"/>
              <a:t> – kaasajal väga levinud</a:t>
            </a:r>
          </a:p>
          <a:p>
            <a:r>
              <a:rPr lang="et-EE" sz="2600" dirty="0" smtClean="0"/>
              <a:t>Häirib süsteemi tööd kas tahtlikult või tahtmatult</a:t>
            </a:r>
          </a:p>
          <a:p>
            <a:endParaRPr lang="et-EE" sz="2600" dirty="0"/>
          </a:p>
          <a:p>
            <a:endParaRPr lang="et-EE" sz="2600" dirty="0" smtClean="0"/>
          </a:p>
        </p:txBody>
      </p:sp>
      <p:sp>
        <p:nvSpPr>
          <p:cNvPr id="9" name="Pealkiri 1"/>
          <p:cNvSpPr txBox="1">
            <a:spLocks/>
          </p:cNvSpPr>
          <p:nvPr/>
        </p:nvSpPr>
        <p:spPr>
          <a:xfrm>
            <a:off x="251520" y="260648"/>
            <a:ext cx="8229600" cy="136815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0" algn="l"/>
            <a:r>
              <a:rPr lang="et-EE" sz="3600" b="1" dirty="0" smtClean="0">
                <a:solidFill>
                  <a:srgbClr val="C00000"/>
                </a:solidFill>
              </a:rPr>
              <a:t>Mida teeb kurivara ehk pahavara?</a:t>
            </a:r>
            <a:endParaRPr lang="en-GB" sz="3600" b="1" dirty="0" smtClean="0">
              <a:solidFill>
                <a:srgbClr val="C00000"/>
              </a:solidFill>
            </a:endParaRPr>
          </a:p>
        </p:txBody>
      </p:sp>
      <p:sp>
        <p:nvSpPr>
          <p:cNvPr id="10" name="Title 9"/>
          <p:cNvSpPr>
            <a:spLocks noGrp="1"/>
          </p:cNvSpPr>
          <p:nvPr>
            <p:ph type="title"/>
          </p:nvPr>
        </p:nvSpPr>
        <p:spPr>
          <a:xfrm>
            <a:off x="395536" y="-459432"/>
            <a:ext cx="8229600" cy="1143000"/>
          </a:xfrm>
        </p:spPr>
        <p:txBody>
          <a:bodyPr/>
          <a:lstStyle/>
          <a:p>
            <a:endParaRPr lang="et-EE" dirty="0"/>
          </a:p>
        </p:txBody>
      </p:sp>
    </p:spTree>
    <p:extLst>
      <p:ext uri="{BB962C8B-B14F-4D97-AF65-F5344CB8AC3E}">
        <p14:creationId xmlns="" xmlns:p14="http://schemas.microsoft.com/office/powerpoint/2010/main" val="1302854106"/>
      </p:ext>
    </p:extLst>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052736"/>
            <a:ext cx="8911805" cy="4680520"/>
          </a:xfrm>
        </p:spPr>
        <p:txBody>
          <a:bodyPr>
            <a:noAutofit/>
          </a:bodyPr>
          <a:lstStyle/>
          <a:p>
            <a:endParaRPr lang="et-EE" sz="2600" dirty="0" smtClean="0"/>
          </a:p>
          <a:p>
            <a:r>
              <a:rPr lang="et-EE" sz="2600" dirty="0" smtClean="0"/>
              <a:t>Krüpteeritakse arvutis olevad failid sh võrgukettad</a:t>
            </a:r>
          </a:p>
          <a:p>
            <a:r>
              <a:rPr lang="et-EE" sz="2600" b="1" dirty="0" smtClean="0">
                <a:solidFill>
                  <a:srgbClr val="0070C0"/>
                </a:solidFill>
              </a:rPr>
              <a:t>Lahtikrüpteerimise eest nõutakse lunaraha maksmist</a:t>
            </a:r>
          </a:p>
          <a:p>
            <a:r>
              <a:rPr lang="et-EE" sz="2600" dirty="0" smtClean="0"/>
              <a:t>Pole kindlust, et maksmine tagab </a:t>
            </a:r>
            <a:r>
              <a:rPr lang="et-EE" sz="2600" dirty="0" err="1" smtClean="0"/>
              <a:t>lahtikrüpteerimise</a:t>
            </a:r>
            <a:endParaRPr lang="et-EE" sz="2600" dirty="0" smtClean="0"/>
          </a:p>
          <a:p>
            <a:r>
              <a:rPr lang="et-EE" sz="2600" dirty="0" smtClean="0"/>
              <a:t>Kui failidest varukoopia puudub, siis on tegemist andmekaoga</a:t>
            </a:r>
            <a:endParaRPr lang="et-EE" sz="2600" dirty="0"/>
          </a:p>
          <a:p>
            <a:r>
              <a:rPr lang="et-EE" sz="2600" dirty="0" smtClean="0"/>
              <a:t>Kui saate kahtlase kirja, </a:t>
            </a:r>
            <a:r>
              <a:rPr lang="et-EE" sz="2600" b="1" dirty="0" smtClean="0">
                <a:solidFill>
                  <a:srgbClr val="0070C0"/>
                </a:solidFill>
              </a:rPr>
              <a:t>siis veenduge mingi teise meetodiga, et meili saatja on see kes ta väidab end olevat!</a:t>
            </a:r>
          </a:p>
          <a:p>
            <a:r>
              <a:rPr lang="et-EE" sz="2600" dirty="0" smtClean="0"/>
              <a:t>Vajadusel </a:t>
            </a:r>
            <a:r>
              <a:rPr lang="et-EE" sz="2600" dirty="0"/>
              <a:t>helistage </a:t>
            </a:r>
            <a:r>
              <a:rPr lang="et-EE" sz="2600" dirty="0" smtClean="0"/>
              <a:t>üle ja veenduge, et inimene on tõesti selle kirja saatnud ja tegemist on õige asjaga</a:t>
            </a:r>
          </a:p>
          <a:p>
            <a:r>
              <a:rPr lang="et-EE" sz="2600" dirty="0" smtClean="0"/>
              <a:t>Teavitage IS osakonda võimalikust turvaintsidendist</a:t>
            </a:r>
          </a:p>
          <a:p>
            <a:r>
              <a:rPr lang="et-EE" sz="2600" b="1" dirty="0" smtClean="0">
                <a:solidFill>
                  <a:srgbClr val="0070C0"/>
                </a:solidFill>
              </a:rPr>
              <a:t>Kindlasti tuleb teavitada, kui olete mõne sellise manuse avanud või linki vajutanud!</a:t>
            </a:r>
          </a:p>
          <a:p>
            <a:endParaRPr lang="et-EE" sz="2600" b="1" dirty="0" smtClean="0">
              <a:solidFill>
                <a:schemeClr val="accent6">
                  <a:lumMod val="75000"/>
                </a:schemeClr>
              </a:solidFill>
            </a:endParaRPr>
          </a:p>
          <a:p>
            <a:endParaRPr lang="et-EE" sz="2600" dirty="0"/>
          </a:p>
          <a:p>
            <a:endParaRPr lang="et-EE" sz="2600" dirty="0" smtClean="0"/>
          </a:p>
        </p:txBody>
      </p:sp>
      <p:sp>
        <p:nvSpPr>
          <p:cNvPr id="9" name="Pealkiri 1"/>
          <p:cNvSpPr txBox="1">
            <a:spLocks/>
          </p:cNvSpPr>
          <p:nvPr/>
        </p:nvSpPr>
        <p:spPr>
          <a:xfrm>
            <a:off x="395536" y="188640"/>
            <a:ext cx="8229600" cy="79208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t-EE" b="1" dirty="0" smtClean="0">
                <a:solidFill>
                  <a:srgbClr val="C00000"/>
                </a:solidFill>
              </a:rPr>
              <a:t>Kurivara näide - lunavara</a:t>
            </a:r>
            <a:endParaRPr lang="en-GB" b="1" dirty="0">
              <a:solidFill>
                <a:srgbClr val="C00000"/>
              </a:solidFill>
            </a:endParaRPr>
          </a:p>
        </p:txBody>
      </p:sp>
    </p:spTree>
    <p:extLst>
      <p:ext uri="{BB962C8B-B14F-4D97-AF65-F5344CB8AC3E}">
        <p14:creationId xmlns="" xmlns:p14="http://schemas.microsoft.com/office/powerpoint/2010/main" val="1302854106"/>
      </p:ext>
    </p:extLst>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7874" name="Rectangle 2"/>
          <p:cNvSpPr>
            <a:spLocks noGrp="1" noChangeArrowheads="1"/>
          </p:cNvSpPr>
          <p:nvPr>
            <p:ph type="title" idx="4294967295"/>
          </p:nvPr>
        </p:nvSpPr>
        <p:spPr>
          <a:xfrm>
            <a:off x="251520" y="332656"/>
            <a:ext cx="8593832" cy="685800"/>
          </a:xfrm>
          <a:effectLst>
            <a:outerShdw dist="45791" dir="2021404" algn="ctr" rotWithShape="0">
              <a:schemeClr val="bg2"/>
            </a:outerShdw>
          </a:effectLst>
        </p:spPr>
        <p:txBody>
          <a:bodyPr>
            <a:normAutofit fontScale="90000"/>
          </a:bodyPr>
          <a:lstStyle/>
          <a:p>
            <a:pPr algn="l" eaLnBrk="1" hangingPunct="1">
              <a:defRPr/>
            </a:pPr>
            <a:r>
              <a:rPr lang="et-EE" sz="3600" b="1" dirty="0" smtClean="0">
                <a:solidFill>
                  <a:srgbClr val="C00000"/>
                </a:solidFill>
              </a:rPr>
              <a:t>Ainuüksi viirusetõrjetarkvarast ei piisa pahavara eemalhoidmiseks</a:t>
            </a:r>
            <a:endParaRPr lang="et-EE" sz="3600" b="1" dirty="0" smtClean="0">
              <a:solidFill>
                <a:srgbClr val="C00000"/>
              </a:solidFill>
              <a:cs typeface="Times New Roman" pitchFamily="18" charset="0"/>
            </a:endParaRPr>
          </a:p>
        </p:txBody>
      </p:sp>
      <p:sp>
        <p:nvSpPr>
          <p:cNvPr id="14339" name="Text Box 3"/>
          <p:cNvSpPr txBox="1">
            <a:spLocks noChangeArrowheads="1"/>
          </p:cNvSpPr>
          <p:nvPr/>
        </p:nvSpPr>
        <p:spPr bwMode="auto">
          <a:xfrm>
            <a:off x="0" y="3962400"/>
            <a:ext cx="8534400" cy="519113"/>
          </a:xfrm>
          <a:prstGeom prst="rect">
            <a:avLst/>
          </a:prstGeom>
          <a:noFill/>
          <a:ln w="9525">
            <a:noFill/>
            <a:miter lim="800000"/>
            <a:headEnd/>
            <a:tailEnd/>
          </a:ln>
        </p:spPr>
        <p:txBody>
          <a:bodyPr>
            <a:spAutoFit/>
          </a:bodyPr>
          <a:lstStyle/>
          <a:p>
            <a:endParaRPr lang="et-EE" sz="2800" b="1">
              <a:latin typeface="Arial" pitchFamily="34" charset="0"/>
              <a:cs typeface="Times New Roman" pitchFamily="18" charset="0"/>
            </a:endParaRPr>
          </a:p>
        </p:txBody>
      </p:sp>
      <p:sp>
        <p:nvSpPr>
          <p:cNvPr id="14340" name="Text Box 4"/>
          <p:cNvSpPr txBox="1">
            <a:spLocks noChangeArrowheads="1"/>
          </p:cNvSpPr>
          <p:nvPr/>
        </p:nvSpPr>
        <p:spPr bwMode="auto">
          <a:xfrm>
            <a:off x="838200" y="990600"/>
            <a:ext cx="3505200" cy="51911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p:txBody>
      </p:sp>
      <p:sp>
        <p:nvSpPr>
          <p:cNvPr id="14341" name="Text Box 5"/>
          <p:cNvSpPr txBox="1">
            <a:spLocks noChangeArrowheads="1"/>
          </p:cNvSpPr>
          <p:nvPr/>
        </p:nvSpPr>
        <p:spPr bwMode="auto">
          <a:xfrm>
            <a:off x="533400" y="6276975"/>
            <a:ext cx="7620000" cy="116046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a:p>
            <a:pPr>
              <a:spcBef>
                <a:spcPct val="50000"/>
              </a:spcBef>
            </a:pPr>
            <a:endParaRPr lang="et-EE" sz="2800">
              <a:latin typeface="Arial" pitchFamily="34" charset="0"/>
            </a:endParaRPr>
          </a:p>
        </p:txBody>
      </p:sp>
      <p:sp>
        <p:nvSpPr>
          <p:cNvPr id="14342" name="Text Box 6"/>
          <p:cNvSpPr txBox="1">
            <a:spLocks noChangeArrowheads="1"/>
          </p:cNvSpPr>
          <p:nvPr/>
        </p:nvSpPr>
        <p:spPr bwMode="auto">
          <a:xfrm>
            <a:off x="251520" y="2708920"/>
            <a:ext cx="8676456" cy="4093428"/>
          </a:xfrm>
          <a:prstGeom prst="rect">
            <a:avLst/>
          </a:prstGeom>
          <a:noFill/>
          <a:ln w="9525">
            <a:noFill/>
            <a:miter lim="800000"/>
            <a:headEnd/>
            <a:tailEnd/>
          </a:ln>
        </p:spPr>
        <p:txBody>
          <a:bodyPr wrap="square">
            <a:spAutoFit/>
          </a:bodyPr>
          <a:lstStyle/>
          <a:p>
            <a:pPr marL="277813" indent="-277813">
              <a:spcBef>
                <a:spcPct val="50000"/>
              </a:spcBef>
              <a:buFont typeface="Arial" pitchFamily="34" charset="0"/>
              <a:buChar char="•"/>
            </a:pPr>
            <a:r>
              <a:rPr lang="et-EE" sz="2600" dirty="0" smtClean="0">
                <a:latin typeface="Arial" pitchFamily="34" charset="0"/>
              </a:rPr>
              <a:t>Leidub </a:t>
            </a:r>
            <a:r>
              <a:rPr lang="et-EE" sz="2600" b="1" dirty="0" smtClean="0">
                <a:solidFill>
                  <a:srgbClr val="0070C0"/>
                </a:solidFill>
                <a:latin typeface="Arial" pitchFamily="34" charset="0"/>
              </a:rPr>
              <a:t>0-päeva (OD) kurivara</a:t>
            </a:r>
            <a:r>
              <a:rPr lang="et-EE" sz="2600" dirty="0" smtClean="0">
                <a:latin typeface="Arial" pitchFamily="34" charset="0"/>
              </a:rPr>
              <a:t> – uus kurivara, mida viirusetõrje veel ei suuda avastada (kuigi sellle viirusedefinitsioone pidevalt uuendatakse)</a:t>
            </a:r>
          </a:p>
          <a:p>
            <a:pPr marL="277813" indent="-277813">
              <a:spcBef>
                <a:spcPct val="50000"/>
              </a:spcBef>
              <a:buFont typeface="Arial" pitchFamily="34" charset="0"/>
              <a:buChar char="•"/>
            </a:pPr>
            <a:r>
              <a:rPr lang="et-EE" sz="2600" dirty="0" smtClean="0">
                <a:latin typeface="Arial" pitchFamily="34" charset="0"/>
              </a:rPr>
              <a:t>Pole alati selge piir legaalse tarkvara ja kurivara vahel (arvuti ei saa ise aru, mida ta peab tegema ja mida mitte)</a:t>
            </a:r>
          </a:p>
          <a:p>
            <a:pPr>
              <a:spcBef>
                <a:spcPct val="50000"/>
              </a:spcBef>
            </a:pPr>
            <a:r>
              <a:rPr lang="et-EE" sz="2600" b="1" dirty="0" smtClean="0">
                <a:solidFill>
                  <a:srgbClr val="0070C0"/>
                </a:solidFill>
                <a:latin typeface="Arial" pitchFamily="34" charset="0"/>
              </a:rPr>
              <a:t>Lisaks antiviirusele tuleb hoolitseda muude vahenditega, et kurivara arvutisse ei jõuaks. Oluline roll on lõppkasutaja teadlikkusel</a:t>
            </a:r>
          </a:p>
        </p:txBody>
      </p:sp>
      <p:sp>
        <p:nvSpPr>
          <p:cNvPr id="7" name="Text Box 6"/>
          <p:cNvSpPr txBox="1">
            <a:spLocks noChangeArrowheads="1"/>
          </p:cNvSpPr>
          <p:nvPr/>
        </p:nvSpPr>
        <p:spPr bwMode="auto">
          <a:xfrm>
            <a:off x="251520" y="1484784"/>
            <a:ext cx="8458200" cy="892552"/>
          </a:xfrm>
          <a:prstGeom prst="rect">
            <a:avLst/>
          </a:prstGeom>
          <a:noFill/>
          <a:ln w="9525">
            <a:solidFill>
              <a:schemeClr val="tx1"/>
            </a:solidFill>
            <a:miter lim="800000"/>
            <a:headEnd/>
            <a:tailEnd/>
          </a:ln>
        </p:spPr>
        <p:txBody>
          <a:bodyPr>
            <a:spAutoFit/>
          </a:bodyPr>
          <a:lstStyle/>
          <a:p>
            <a:pPr>
              <a:spcBef>
                <a:spcPct val="50000"/>
              </a:spcBef>
            </a:pPr>
            <a:r>
              <a:rPr lang="et-EE" sz="2600" b="1" dirty="0" smtClean="0">
                <a:solidFill>
                  <a:srgbClr val="0070C0"/>
                </a:solidFill>
                <a:latin typeface="Arial" pitchFamily="34" charset="0"/>
              </a:rPr>
              <a:t>Müüt – arvutis toimiv viirusetõrjetarkvara hoiab ära kogu pahavara ning turvaintsidendid. </a:t>
            </a:r>
            <a:r>
              <a:rPr lang="et-EE" sz="2600" b="1" u="sng" dirty="0" smtClean="0">
                <a:solidFill>
                  <a:srgbClr val="0070C0"/>
                </a:solidFill>
                <a:latin typeface="Arial" pitchFamily="34" charset="0"/>
              </a:rPr>
              <a:t>See ei kehti!</a:t>
            </a:r>
            <a:endParaRPr lang="et-EE" sz="2600" b="1" u="sng" dirty="0">
              <a:solidFill>
                <a:srgbClr val="0070C0"/>
              </a:solidFill>
              <a:latin typeface="Arial" pitchFamily="34" charset="0"/>
            </a:endParaRPr>
          </a:p>
        </p:txBody>
      </p:sp>
    </p:spTree>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t-EE"/>
          </a:p>
        </p:txBody>
      </p:sp>
      <p:pic>
        <p:nvPicPr>
          <p:cNvPr id="5" name="Sisu kohatäide 4"/>
          <p:cNvPicPr>
            <a:picLocks noGrp="1" noChangeAspect="1"/>
          </p:cNvPicPr>
          <p:nvPr>
            <p:ph idx="1"/>
          </p:nvPr>
        </p:nvPicPr>
        <p:blipFill>
          <a:blip r:embed="rId3" cstate="print">
            <a:extLst>
              <a:ext uri="{28A0092B-C50C-407E-A947-70E740481C1C}">
                <a14:useLocalDpi xmlns="" xmlns:a14="http://schemas.microsoft.com/office/drawing/2010/main" val="0"/>
              </a:ext>
            </a:extLst>
          </a:blip>
          <a:stretch>
            <a:fillRect/>
          </a:stretch>
        </p:blipFill>
        <p:spPr>
          <a:xfrm>
            <a:off x="467544" y="908720"/>
            <a:ext cx="8352928" cy="8088900"/>
          </a:xfrm>
        </p:spPr>
      </p:pic>
      <p:sp>
        <p:nvSpPr>
          <p:cNvPr id="4" name="Jaluse kohatäide 3"/>
          <p:cNvSpPr>
            <a:spLocks noGrp="1"/>
          </p:cNvSpPr>
          <p:nvPr>
            <p:ph type="ftr" sz="quarter" idx="11"/>
          </p:nvPr>
        </p:nvSpPr>
        <p:spPr/>
        <p:txBody>
          <a:bodyPr/>
          <a:lstStyle/>
          <a:p>
            <a:endParaRPr lang="en-GB" dirty="0"/>
          </a:p>
        </p:txBody>
      </p:sp>
      <p:sp>
        <p:nvSpPr>
          <p:cNvPr id="6" name="Pealkiri 1"/>
          <p:cNvSpPr txBox="1">
            <a:spLocks/>
          </p:cNvSpPr>
          <p:nvPr/>
        </p:nvSpPr>
        <p:spPr>
          <a:xfrm>
            <a:off x="251520" y="188640"/>
            <a:ext cx="8507288" cy="792088"/>
          </a:xfrm>
          <a:prstGeom prst="rect">
            <a:avLst/>
          </a:prstGeom>
        </p:spPr>
        <p:txBody>
          <a:bodyPr vert="horz" lIns="91440" tIns="45720" rIns="91440" bIns="45720" rtlCol="0" anchor="ctr">
            <a:normAutofit fontScale="750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t-EE" sz="4400" b="1" dirty="0" smtClean="0">
                <a:solidFill>
                  <a:srgbClr val="C00000"/>
                </a:solidFill>
                <a:latin typeface="+mj-lt"/>
                <a:ea typeface="+mj-ea"/>
                <a:cs typeface="+mj-cs"/>
              </a:rPr>
              <a:t>Mõned näited pahavara levitustest meili kaudu</a:t>
            </a:r>
            <a:endParaRPr kumimoji="0" lang="en-GB" sz="4400" b="1" i="0" u="none" strike="noStrike" kern="1200" cap="none" spc="0" normalizeH="0" baseline="0" noProof="0" dirty="0">
              <a:ln>
                <a:noFill/>
              </a:ln>
              <a:solidFill>
                <a:srgbClr val="C00000"/>
              </a:solidFill>
              <a:effectLst/>
              <a:uLnTx/>
              <a:uFillTx/>
              <a:latin typeface="+mj-lt"/>
              <a:ea typeface="+mj-ea"/>
              <a:cs typeface="+mj-cs"/>
            </a:endParaRPr>
          </a:p>
        </p:txBody>
      </p:sp>
    </p:spTree>
    <p:extLst>
      <p:ext uri="{BB962C8B-B14F-4D97-AF65-F5344CB8AC3E}">
        <p14:creationId xmlns="" xmlns:p14="http://schemas.microsoft.com/office/powerpoint/2010/main" val="1656845290"/>
      </p:ext>
    </p:extLst>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t-EE" dirty="0"/>
          </a:p>
        </p:txBody>
      </p:sp>
      <p:sp>
        <p:nvSpPr>
          <p:cNvPr id="3" name="Content Placeholder 2"/>
          <p:cNvSpPr>
            <a:spLocks noGrp="1"/>
          </p:cNvSpPr>
          <p:nvPr>
            <p:ph idx="1"/>
          </p:nvPr>
        </p:nvSpPr>
        <p:spPr>
          <a:xfrm>
            <a:off x="107504" y="1628800"/>
            <a:ext cx="8911805" cy="4968552"/>
          </a:xfrm>
        </p:spPr>
        <p:txBody>
          <a:bodyPr>
            <a:normAutofit/>
          </a:bodyPr>
          <a:lstStyle/>
          <a:p>
            <a:pPr>
              <a:spcBef>
                <a:spcPts val="1800"/>
              </a:spcBef>
            </a:pPr>
            <a:r>
              <a:rPr lang="et-EE" sz="2600" b="1" dirty="0" smtClean="0">
                <a:solidFill>
                  <a:srgbClr val="0070C0"/>
                </a:solidFill>
              </a:rPr>
              <a:t>Pahavara on tarkvara, mis teeb midagi sellist, milleks arvuti loojad/seadistajad ei ole seda kohandanud</a:t>
            </a:r>
          </a:p>
          <a:p>
            <a:pPr>
              <a:spcBef>
                <a:spcPts val="1800"/>
              </a:spcBef>
            </a:pPr>
            <a:r>
              <a:rPr lang="et-EE" sz="2600" dirty="0" smtClean="0"/>
              <a:t>Kuna arvutis töötab tohutu hulk erinevat keerukat tarkvara, on pahavaral palju võimalusi peitumiseks ja selle </a:t>
            </a:r>
            <a:r>
              <a:rPr lang="et-EE" sz="2600" b="1" dirty="0" smtClean="0">
                <a:solidFill>
                  <a:srgbClr val="0070C0"/>
                </a:solidFill>
              </a:rPr>
              <a:t>tõrjumine vajab </a:t>
            </a:r>
            <a:r>
              <a:rPr lang="et-EE" sz="2600" b="1" u="sng" dirty="0" smtClean="0">
                <a:solidFill>
                  <a:srgbClr val="0070C0"/>
                </a:solidFill>
              </a:rPr>
              <a:t>keerukaid erivahendeid</a:t>
            </a:r>
          </a:p>
          <a:p>
            <a:pPr>
              <a:spcBef>
                <a:spcPts val="1800"/>
              </a:spcBef>
            </a:pPr>
            <a:r>
              <a:rPr lang="et-EE" sz="2600" dirty="0" smtClean="0"/>
              <a:t>Tavaliselt on need keerukad erivahendid koondatud </a:t>
            </a:r>
            <a:r>
              <a:rPr lang="et-EE" sz="2600" b="1" dirty="0" smtClean="0">
                <a:solidFill>
                  <a:srgbClr val="0070C0"/>
                </a:solidFill>
              </a:rPr>
              <a:t>ühtseks viirusetõrjetarkvaraks</a:t>
            </a:r>
            <a:r>
              <a:rPr lang="et-EE" sz="2600" dirty="0" smtClean="0"/>
              <a:t>, mille tegevuse “köögipool” on lõppkasutaja eest peidetud. Viirusetõrjetarkvara tõrjub kaasajal tavaliselt erinevat tüüpi pahavara</a:t>
            </a:r>
          </a:p>
          <a:p>
            <a:endParaRPr lang="et-EE" sz="2200" dirty="0" smtClean="0"/>
          </a:p>
        </p:txBody>
      </p:sp>
      <p:sp>
        <p:nvSpPr>
          <p:cNvPr id="9" name="Pealkiri 1"/>
          <p:cNvSpPr txBox="1">
            <a:spLocks/>
          </p:cNvSpPr>
          <p:nvPr/>
        </p:nvSpPr>
        <p:spPr>
          <a:xfrm>
            <a:off x="611560" y="-171400"/>
            <a:ext cx="8229600" cy="136815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t-EE" b="1" dirty="0" smtClean="0">
                <a:solidFill>
                  <a:srgbClr val="C00000"/>
                </a:solidFill>
              </a:rPr>
              <a:t>Pahavara ja selle vastu võitlemine</a:t>
            </a:r>
            <a:endParaRPr lang="en-GB" b="1" dirty="0">
              <a:solidFill>
                <a:srgbClr val="C00000"/>
              </a:solidFill>
            </a:endParaRPr>
          </a:p>
        </p:txBody>
      </p:sp>
    </p:spTree>
    <p:extLst>
      <p:ext uri="{BB962C8B-B14F-4D97-AF65-F5344CB8AC3E}">
        <p14:creationId xmlns="" xmlns:p14="http://schemas.microsoft.com/office/powerpoint/2010/main" val="3450484104"/>
      </p:ext>
    </p:extLst>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0" y="0"/>
            <a:ext cx="9144000" cy="764704"/>
          </a:xfrm>
        </p:spPr>
        <p:txBody>
          <a:bodyPr/>
          <a:lstStyle/>
          <a:p>
            <a:pPr algn="l"/>
            <a:r>
              <a:rPr lang="et-EE" sz="3600" b="1" dirty="0" smtClean="0">
                <a:solidFill>
                  <a:srgbClr val="C00000"/>
                </a:solidFill>
              </a:rPr>
              <a:t>Arvuti turberikke indikaatorid, I</a:t>
            </a:r>
          </a:p>
        </p:txBody>
      </p:sp>
      <p:sp>
        <p:nvSpPr>
          <p:cNvPr id="8195" name="Content Placeholder 2"/>
          <p:cNvSpPr>
            <a:spLocks noGrp="1"/>
          </p:cNvSpPr>
          <p:nvPr>
            <p:ph idx="1"/>
          </p:nvPr>
        </p:nvSpPr>
        <p:spPr>
          <a:xfrm>
            <a:off x="0" y="764704"/>
            <a:ext cx="8959850" cy="5688632"/>
          </a:xfrm>
        </p:spPr>
        <p:txBody>
          <a:bodyPr>
            <a:normAutofit/>
          </a:bodyPr>
          <a:lstStyle/>
          <a:p>
            <a:pPr marL="514350" indent="-514350">
              <a:buClr>
                <a:schemeClr val="tx1"/>
              </a:buClr>
              <a:buFont typeface="+mj-lt"/>
              <a:buAutoNum type="arabicPeriod"/>
              <a:defRPr/>
            </a:pPr>
            <a:r>
              <a:rPr lang="et-EE" sz="2400" b="1" dirty="0" smtClean="0">
                <a:solidFill>
                  <a:srgbClr val="0070C0"/>
                </a:solidFill>
                <a:latin typeface="+mj-lt"/>
              </a:rPr>
              <a:t>Personaalarvutis on lõppkasutaja turbel kolm alusvaala: </a:t>
            </a:r>
          </a:p>
          <a:p>
            <a:pPr marL="1076325" indent="-450850">
              <a:buClr>
                <a:schemeClr val="tx1"/>
              </a:buClr>
              <a:defRPr/>
            </a:pPr>
            <a:r>
              <a:rPr lang="et-EE" sz="2400" dirty="0" smtClean="0">
                <a:latin typeface="+mj-lt"/>
              </a:rPr>
              <a:t>toimiv (sisselülitatud) </a:t>
            </a:r>
            <a:r>
              <a:rPr lang="et-EE" sz="2400" b="1" dirty="0" smtClean="0">
                <a:solidFill>
                  <a:srgbClr val="0070C0"/>
                </a:solidFill>
                <a:latin typeface="+mj-lt"/>
              </a:rPr>
              <a:t>tulemüür</a:t>
            </a:r>
            <a:r>
              <a:rPr lang="et-EE" sz="2400" dirty="0" smtClean="0">
                <a:latin typeface="+mj-lt"/>
              </a:rPr>
              <a:t>, </a:t>
            </a:r>
          </a:p>
          <a:p>
            <a:pPr marL="1076325" indent="-450850">
              <a:buClr>
                <a:schemeClr val="tx1"/>
              </a:buClr>
              <a:defRPr/>
            </a:pPr>
            <a:r>
              <a:rPr lang="et-EE" sz="2400" dirty="0" smtClean="0">
                <a:latin typeface="+mj-lt"/>
              </a:rPr>
              <a:t>toimiv ja automaatselt end uuendav </a:t>
            </a:r>
            <a:r>
              <a:rPr lang="et-EE" sz="2400" b="1" dirty="0" smtClean="0">
                <a:solidFill>
                  <a:srgbClr val="0070C0"/>
                </a:solidFill>
                <a:latin typeface="+mj-lt"/>
              </a:rPr>
              <a:t>viirusetõrje programm</a:t>
            </a:r>
            <a:r>
              <a:rPr lang="et-EE" sz="2400" dirty="0" smtClean="0">
                <a:latin typeface="+mj-lt"/>
              </a:rPr>
              <a:t>   </a:t>
            </a:r>
          </a:p>
          <a:p>
            <a:pPr marL="1076325" indent="-450850">
              <a:buClr>
                <a:schemeClr val="tx1"/>
              </a:buClr>
              <a:defRPr/>
            </a:pPr>
            <a:r>
              <a:rPr lang="et-EE" sz="2400" b="1" dirty="0" smtClean="0">
                <a:solidFill>
                  <a:srgbClr val="0070C0"/>
                </a:solidFill>
                <a:latin typeface="+mj-lt"/>
              </a:rPr>
              <a:t>turva-uuenduste automaatne aktiveerimine.</a:t>
            </a:r>
            <a:r>
              <a:rPr lang="et-EE" sz="2400" dirty="0" smtClean="0">
                <a:latin typeface="+mj-lt"/>
              </a:rPr>
              <a:t> </a:t>
            </a:r>
          </a:p>
          <a:p>
            <a:pPr marL="514350" indent="-63500">
              <a:buClr>
                <a:schemeClr val="tx1"/>
              </a:buClr>
              <a:buNone/>
              <a:defRPr/>
            </a:pPr>
            <a:r>
              <a:rPr lang="et-EE" sz="2400" b="1" dirty="0" smtClean="0">
                <a:solidFill>
                  <a:srgbClr val="0070C0"/>
                </a:solidFill>
                <a:latin typeface="+mj-lt"/>
              </a:rPr>
              <a:t>Arvuti annab ise teada, kui üks neist enam toimi nii, nagu vaja.</a:t>
            </a:r>
            <a:r>
              <a:rPr lang="et-EE" sz="2400" dirty="0" smtClean="0">
                <a:solidFill>
                  <a:srgbClr val="FFFF00"/>
                </a:solidFill>
                <a:latin typeface="+mj-lt"/>
              </a:rPr>
              <a:t> </a:t>
            </a:r>
            <a:r>
              <a:rPr lang="et-EE" sz="2400" dirty="0" smtClean="0">
                <a:latin typeface="+mj-lt"/>
              </a:rPr>
              <a:t>Iga arvutikasutaja esmane kohus on seda  teada ning jälgida, et need pidevalt toimiksid  - </a:t>
            </a:r>
            <a:r>
              <a:rPr lang="et-EE" sz="2400" b="1" dirty="0" smtClean="0">
                <a:solidFill>
                  <a:srgbClr val="0070C0"/>
                </a:solidFill>
                <a:latin typeface="+mj-lt"/>
              </a:rPr>
              <a:t>teatada </a:t>
            </a:r>
            <a:r>
              <a:rPr lang="et-EE" sz="2400" b="1" dirty="0" smtClean="0">
                <a:solidFill>
                  <a:srgbClr val="0070C0"/>
                </a:solidFill>
                <a:latin typeface="+mj-lt"/>
              </a:rPr>
              <a:t>tuleb sellele asutusele, kes </a:t>
            </a:r>
            <a:r>
              <a:rPr lang="et-EE" sz="2400" b="1" dirty="0" err="1" smtClean="0">
                <a:solidFill>
                  <a:srgbClr val="0070C0"/>
                </a:solidFill>
                <a:latin typeface="+mj-lt"/>
              </a:rPr>
              <a:t>hooliutseb</a:t>
            </a:r>
            <a:r>
              <a:rPr lang="et-EE" sz="2400" b="1" dirty="0" smtClean="0">
                <a:solidFill>
                  <a:srgbClr val="0070C0"/>
                </a:solidFill>
                <a:latin typeface="+mj-lt"/>
              </a:rPr>
              <a:t> infosüsteemide toimimise eest</a:t>
            </a:r>
            <a:endParaRPr lang="et-EE" sz="2400" b="1" dirty="0" smtClean="0">
              <a:solidFill>
                <a:srgbClr val="0070C0"/>
              </a:solidFill>
              <a:latin typeface="+mj-lt"/>
            </a:endParaRPr>
          </a:p>
          <a:p>
            <a:pPr marL="457200" indent="-457200">
              <a:buClr>
                <a:schemeClr val="tx1"/>
              </a:buClr>
              <a:buFont typeface="Verdana" pitchFamily="34" charset="0"/>
              <a:buAutoNum type="arabicPeriod"/>
              <a:defRPr/>
            </a:pPr>
            <a:endParaRPr lang="et-EE" sz="1400" u="sng" dirty="0" smtClean="0">
              <a:solidFill>
                <a:srgbClr val="0066FF"/>
              </a:solidFill>
              <a:latin typeface="+mj-lt"/>
            </a:endParaRPr>
          </a:p>
          <a:p>
            <a:pPr marL="457200" indent="-457200">
              <a:buClr>
                <a:schemeClr val="tx1"/>
              </a:buClr>
              <a:buFont typeface="+mj-lt"/>
              <a:buAutoNum type="arabicPeriod" startAt="2"/>
              <a:defRPr/>
            </a:pPr>
            <a:r>
              <a:rPr lang="et-EE" sz="2400" b="1" dirty="0" smtClean="0">
                <a:solidFill>
                  <a:srgbClr val="0070C0"/>
                </a:solidFill>
                <a:latin typeface="+mj-lt"/>
              </a:rPr>
              <a:t>Eeltoodud kolme asja toimimine ei aita alati pahalaste/rünnete vastu 100% juhtudel.  Avastamata jäävad nn 0D (null-päeva) viirused, mida viirusetõrje pole veel suutnud tundma õppida. Need võivad teha väga palju pahandust</a:t>
            </a:r>
          </a:p>
          <a:p>
            <a:pPr marL="457200" indent="-457200">
              <a:buFont typeface="+mj-lt"/>
              <a:buAutoNum type="arabicPeriod" startAt="2"/>
              <a:defRPr/>
            </a:pPr>
            <a:endParaRPr lang="et-EE" sz="1200" dirty="0" smtClean="0">
              <a:latin typeface="+mj-lt"/>
            </a:endParaRPr>
          </a:p>
        </p:txBody>
      </p:sp>
      <p:pic>
        <p:nvPicPr>
          <p:cNvPr id="13316" name="Picture 7" descr="C:\WINDOWS\Application Data\Microsoft\Media Catalog\Downloaded Clips\cl24\j0091981.wmf"/>
          <p:cNvPicPr>
            <a:picLocks noChangeAspect="1" noChangeArrowheads="1"/>
          </p:cNvPicPr>
          <p:nvPr/>
        </p:nvPicPr>
        <p:blipFill>
          <a:blip r:embed="rId2" cstate="print"/>
          <a:srcRect/>
          <a:stretch>
            <a:fillRect/>
          </a:stretch>
        </p:blipFill>
        <p:spPr bwMode="auto">
          <a:xfrm>
            <a:off x="6516216" y="5733256"/>
            <a:ext cx="2219629" cy="936104"/>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323528" y="0"/>
            <a:ext cx="7378303" cy="1143000"/>
          </a:xfrm>
        </p:spPr>
        <p:txBody>
          <a:bodyPr>
            <a:normAutofit/>
          </a:bodyPr>
          <a:lstStyle/>
          <a:p>
            <a:pPr algn="l"/>
            <a:r>
              <a:rPr lang="et-EE" sz="3600" b="1" dirty="0" smtClean="0">
                <a:solidFill>
                  <a:srgbClr val="C00000"/>
                </a:solidFill>
              </a:rPr>
              <a:t>Arvuti turberikke indikaatorid, II</a:t>
            </a:r>
          </a:p>
        </p:txBody>
      </p:sp>
      <p:sp>
        <p:nvSpPr>
          <p:cNvPr id="4" name="Rectangle 3"/>
          <p:cNvSpPr/>
          <p:nvPr/>
        </p:nvSpPr>
        <p:spPr>
          <a:xfrm>
            <a:off x="323528" y="1268760"/>
            <a:ext cx="8497888" cy="2831544"/>
          </a:xfrm>
          <a:prstGeom prst="rect">
            <a:avLst/>
          </a:prstGeom>
        </p:spPr>
        <p:txBody>
          <a:bodyPr>
            <a:spAutoFit/>
          </a:bodyPr>
          <a:lstStyle/>
          <a:p>
            <a:pPr marL="514350" indent="-514350">
              <a:buFont typeface="+mj-lt"/>
              <a:buAutoNum type="arabicPeriod" startAt="3"/>
              <a:defRPr/>
            </a:pPr>
            <a:endParaRPr lang="et-EE" sz="1000" dirty="0">
              <a:latin typeface="+mj-lt"/>
            </a:endParaRPr>
          </a:p>
          <a:p>
            <a:pPr marL="514350" indent="-514350">
              <a:buClr>
                <a:schemeClr val="tx1"/>
              </a:buClr>
              <a:buFont typeface="+mj-lt"/>
              <a:buAutoNum type="arabicPeriod" startAt="3"/>
              <a:defRPr/>
            </a:pPr>
            <a:r>
              <a:rPr lang="et-EE" sz="2800" b="1" dirty="0">
                <a:solidFill>
                  <a:srgbClr val="0070C0"/>
                </a:solidFill>
                <a:latin typeface="+mj-lt"/>
              </a:rPr>
              <a:t>Kui arvuti on turvauuendused laadinud ja tahab taaskäivitamist (</a:t>
            </a:r>
            <a:r>
              <a:rPr lang="et-EE" sz="2800" b="1" dirty="0" smtClean="0">
                <a:solidFill>
                  <a:srgbClr val="0070C0"/>
                </a:solidFill>
                <a:latin typeface="+mj-lt"/>
              </a:rPr>
              <a:t>alla paremale ilmub tavaliselt teade), </a:t>
            </a:r>
            <a:r>
              <a:rPr lang="et-EE" sz="2800" b="1" u="sng" dirty="0">
                <a:solidFill>
                  <a:srgbClr val="0070C0"/>
                </a:solidFill>
                <a:latin typeface="+mj-lt"/>
              </a:rPr>
              <a:t>tuleb seda tundide jooksul</a:t>
            </a:r>
            <a:r>
              <a:rPr lang="et-EE" sz="2800" dirty="0">
                <a:latin typeface="+mj-lt"/>
              </a:rPr>
              <a:t>, kõik oma tööd eelnevalt salvestades. Lükates seda tegevust edasi (nt tööpäeva lõppu) riskite sellega, et Teie arvuti jääb uute pahalaste vastu (veel) kaitsetuks</a:t>
            </a:r>
          </a:p>
        </p:txBody>
      </p:sp>
      <p:pic>
        <p:nvPicPr>
          <p:cNvPr id="308226" name="Picture 2" descr="Image result for new updates are ready to install"/>
          <p:cNvPicPr>
            <a:picLocks noChangeAspect="1" noChangeArrowheads="1"/>
          </p:cNvPicPr>
          <p:nvPr/>
        </p:nvPicPr>
        <p:blipFill>
          <a:blip r:embed="rId2" cstate="print"/>
          <a:srcRect/>
          <a:stretch>
            <a:fillRect/>
          </a:stretch>
        </p:blipFill>
        <p:spPr bwMode="auto">
          <a:xfrm>
            <a:off x="3046904" y="4869160"/>
            <a:ext cx="6097096" cy="1872208"/>
          </a:xfrm>
          <a:prstGeom prst="rect">
            <a:avLst/>
          </a:prstGeom>
          <a:noFill/>
        </p:spPr>
      </p:pic>
      <p:sp>
        <p:nvSpPr>
          <p:cNvPr id="8" name="Content Placeholder 7"/>
          <p:cNvSpPr>
            <a:spLocks noGrp="1"/>
          </p:cNvSpPr>
          <p:nvPr>
            <p:ph idx="1"/>
          </p:nvPr>
        </p:nvSpPr>
        <p:spPr/>
        <p:txBody>
          <a:bodyPr/>
          <a:lstStyle/>
          <a:p>
            <a:endParaRPr lang="et-EE" dirty="0"/>
          </a:p>
        </p:txBody>
      </p:sp>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0" y="0"/>
            <a:ext cx="7740352" cy="1143000"/>
          </a:xfrm>
        </p:spPr>
        <p:txBody>
          <a:bodyPr/>
          <a:lstStyle/>
          <a:p>
            <a:pPr algn="l"/>
            <a:r>
              <a:rPr lang="et-EE" sz="3600" b="1" dirty="0" smtClean="0">
                <a:solidFill>
                  <a:srgbClr val="C00000"/>
                </a:solidFill>
              </a:rPr>
              <a:t>Arvuti turberikke indikaatorid, III</a:t>
            </a:r>
          </a:p>
        </p:txBody>
      </p:sp>
      <p:pic>
        <p:nvPicPr>
          <p:cNvPr id="15364" name="Pilt 5" descr="punakilp2.bmp"/>
          <p:cNvPicPr>
            <a:picLocks noChangeAspect="1"/>
          </p:cNvPicPr>
          <p:nvPr/>
        </p:nvPicPr>
        <p:blipFill>
          <a:blip r:embed="rId3" cstate="print"/>
          <a:srcRect/>
          <a:stretch>
            <a:fillRect/>
          </a:stretch>
        </p:blipFill>
        <p:spPr bwMode="auto">
          <a:xfrm>
            <a:off x="8172400" y="0"/>
            <a:ext cx="971600" cy="971601"/>
          </a:xfrm>
          <a:prstGeom prst="rect">
            <a:avLst/>
          </a:prstGeom>
          <a:noFill/>
          <a:ln w="9525">
            <a:noFill/>
            <a:miter lim="800000"/>
            <a:headEnd/>
            <a:tailEnd/>
          </a:ln>
        </p:spPr>
      </p:pic>
      <p:sp>
        <p:nvSpPr>
          <p:cNvPr id="8" name="Rectangle 3"/>
          <p:cNvSpPr txBox="1">
            <a:spLocks noChangeArrowheads="1"/>
          </p:cNvSpPr>
          <p:nvPr/>
        </p:nvSpPr>
        <p:spPr bwMode="auto">
          <a:xfrm>
            <a:off x="0" y="980728"/>
            <a:ext cx="8604250" cy="2405063"/>
          </a:xfrm>
          <a:prstGeom prst="rect">
            <a:avLst/>
          </a:prstGeom>
          <a:noFill/>
          <a:ln w="9525">
            <a:noFill/>
            <a:miter lim="800000"/>
            <a:headEnd/>
            <a:tailEnd/>
          </a:ln>
        </p:spPr>
        <p:txBody>
          <a:bodyPr/>
          <a:lstStyle/>
          <a:p>
            <a:pPr marL="457200" indent="-457200" eaLnBrk="0" hangingPunct="0">
              <a:spcBef>
                <a:spcPct val="20000"/>
              </a:spcBef>
              <a:buFont typeface="+mj-lt"/>
              <a:buAutoNum type="arabicPeriod"/>
              <a:defRPr/>
            </a:pPr>
            <a:endParaRPr lang="et-EE" sz="1400" kern="0" dirty="0">
              <a:latin typeface="+mn-lt"/>
            </a:endParaRPr>
          </a:p>
          <a:p>
            <a:pPr marL="514350" indent="-514350" eaLnBrk="0" hangingPunct="0">
              <a:spcBef>
                <a:spcPct val="20000"/>
              </a:spcBef>
              <a:buClr>
                <a:schemeClr val="tx1"/>
              </a:buClr>
              <a:buFont typeface="+mj-lt"/>
              <a:buAutoNum type="arabicPeriod" startAt="4"/>
              <a:defRPr/>
            </a:pPr>
            <a:r>
              <a:rPr lang="et-EE" sz="2800" b="1" kern="0" dirty="0">
                <a:solidFill>
                  <a:srgbClr val="0070C0"/>
                </a:solidFill>
                <a:latin typeface="+mj-lt"/>
              </a:rPr>
              <a:t>Kui arvutis toimub tõsine turvarike </a:t>
            </a:r>
            <a:r>
              <a:rPr lang="et-EE" sz="2800" b="1" kern="0" dirty="0" smtClean="0">
                <a:solidFill>
                  <a:srgbClr val="0070C0"/>
                </a:solidFill>
                <a:latin typeface="+mj-lt"/>
              </a:rPr>
              <a:t>(indikaatoriks valge kaldrist punasel taustal), </a:t>
            </a:r>
            <a:r>
              <a:rPr lang="et-EE" sz="2800" b="1" kern="0" dirty="0">
                <a:solidFill>
                  <a:srgbClr val="0070C0"/>
                </a:solidFill>
                <a:latin typeface="+mj-lt"/>
              </a:rPr>
              <a:t>siis tuleb </a:t>
            </a:r>
            <a:r>
              <a:rPr lang="et-EE" sz="2800" b="1" u="sng" kern="0" dirty="0">
                <a:solidFill>
                  <a:srgbClr val="0070C0"/>
                </a:solidFill>
                <a:latin typeface="+mj-lt"/>
              </a:rPr>
              <a:t>töö koheselt lõpetada arvutit seinast välja tõmmates</a:t>
            </a:r>
            <a:r>
              <a:rPr lang="et-EE" sz="2800" b="1" kern="0" dirty="0">
                <a:solidFill>
                  <a:srgbClr val="0070C0"/>
                </a:solidFill>
                <a:latin typeface="+mj-lt"/>
              </a:rPr>
              <a:t>. </a:t>
            </a:r>
            <a:r>
              <a:rPr lang="et-EE" sz="2800" kern="0" dirty="0">
                <a:latin typeface="+mj-lt"/>
              </a:rPr>
              <a:t>Nakatumine ja muud pahateod võivad sel juhul toimuda sekunditega! Käivitada võib arvutit siis vaid </a:t>
            </a:r>
            <a:r>
              <a:rPr lang="et-EE" sz="2800" kern="0" dirty="0" smtClean="0">
                <a:latin typeface="+mj-lt"/>
              </a:rPr>
              <a:t>IT-spetsialist . Vägagi tõenäoliselt Te seda ikooni ei näe, aga selleks tuleb valmis olla!</a:t>
            </a:r>
            <a:endParaRPr lang="et-EE" sz="2800" kern="0" dirty="0">
              <a:latin typeface="+mj-lt"/>
            </a:endParaRPr>
          </a:p>
          <a:p>
            <a:pPr marL="514350" indent="-514350" eaLnBrk="0" hangingPunct="0">
              <a:spcBef>
                <a:spcPct val="20000"/>
              </a:spcBef>
              <a:buClr>
                <a:schemeClr val="tx1"/>
              </a:buClr>
              <a:buFont typeface="+mj-lt"/>
              <a:buAutoNum type="arabicPeriod" startAt="4"/>
              <a:defRPr/>
            </a:pPr>
            <a:endParaRPr lang="et-EE" sz="1000" b="1" kern="0" dirty="0">
              <a:solidFill>
                <a:schemeClr val="accent2"/>
              </a:solidFill>
              <a:latin typeface="+mj-lt"/>
            </a:endParaRPr>
          </a:p>
          <a:p>
            <a:pPr marL="514350" indent="-514350" eaLnBrk="0" hangingPunct="0">
              <a:spcBef>
                <a:spcPct val="20000"/>
              </a:spcBef>
              <a:buFont typeface="+mj-lt"/>
              <a:buAutoNum type="arabicPeriod" startAt="4"/>
              <a:defRPr/>
            </a:pPr>
            <a:endParaRPr lang="et-EE" sz="2600" kern="0" dirty="0">
              <a:latin typeface="+mn-lt"/>
            </a:endParaRPr>
          </a:p>
        </p:txBody>
      </p:sp>
      <p:pic>
        <p:nvPicPr>
          <p:cNvPr id="6" name="Picture 5" descr="aa2.jpg"/>
          <p:cNvPicPr>
            <a:picLocks noChangeAspect="1"/>
          </p:cNvPicPr>
          <p:nvPr/>
        </p:nvPicPr>
        <p:blipFill>
          <a:blip r:embed="rId4" cstate="print"/>
          <a:stretch>
            <a:fillRect/>
          </a:stretch>
        </p:blipFill>
        <p:spPr>
          <a:xfrm>
            <a:off x="3782571" y="4797152"/>
            <a:ext cx="5361429" cy="2365714"/>
          </a:xfrm>
          <a:prstGeom prst="rect">
            <a:avLst/>
          </a:prstGeom>
        </p:spPr>
      </p:pic>
    </p:spTree>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323528" y="1124744"/>
            <a:ext cx="8604250" cy="4752528"/>
          </a:xfrm>
        </p:spPr>
        <p:txBody>
          <a:bodyPr>
            <a:normAutofit fontScale="85000" lnSpcReduction="20000"/>
          </a:bodyPr>
          <a:lstStyle/>
          <a:p>
            <a:pPr marL="457200" indent="-457200">
              <a:buFont typeface="+mj-lt"/>
              <a:buAutoNum type="arabicPeriod"/>
              <a:defRPr/>
            </a:pPr>
            <a:endParaRPr lang="et-EE" sz="1400" dirty="0" smtClean="0"/>
          </a:p>
          <a:p>
            <a:pPr marL="514350" indent="-514350">
              <a:buClr>
                <a:schemeClr val="tx1"/>
              </a:buClr>
              <a:buFont typeface="+mj-lt"/>
              <a:buAutoNum type="arabicPeriod"/>
              <a:defRPr/>
            </a:pPr>
            <a:r>
              <a:rPr lang="et-EE" sz="3600" b="1" dirty="0" smtClean="0">
                <a:solidFill>
                  <a:srgbClr val="0070C0"/>
                </a:solidFill>
                <a:latin typeface="+mj-lt"/>
              </a:rPr>
              <a:t>Administraatori õigustega konto alt ei tohi personaalarvutis töötada! </a:t>
            </a:r>
            <a:r>
              <a:rPr lang="et-EE" sz="3600" dirty="0" smtClean="0">
                <a:latin typeface="+mj-lt"/>
              </a:rPr>
              <a:t>Administraatori õigusega kontod on loodud tarkvara ja/või konfiguratsiooni muutmiseks (ja kasutuseks IT töötajatele Teie arvuti seadmiseks)</a:t>
            </a:r>
          </a:p>
          <a:p>
            <a:pPr marL="514350" indent="-514350">
              <a:buClr>
                <a:schemeClr val="tx1"/>
              </a:buClr>
              <a:buFont typeface="+mj-lt"/>
              <a:buAutoNum type="arabicPeriod"/>
              <a:defRPr/>
            </a:pPr>
            <a:endParaRPr lang="et-EE" sz="3600" b="1" dirty="0" smtClean="0">
              <a:latin typeface="+mj-lt"/>
            </a:endParaRPr>
          </a:p>
          <a:p>
            <a:pPr marL="514350" indent="-514350">
              <a:buClr>
                <a:schemeClr val="tx1"/>
              </a:buClr>
              <a:buFont typeface="+mj-lt"/>
              <a:buAutoNum type="arabicPeriod"/>
              <a:defRPr/>
            </a:pPr>
            <a:r>
              <a:rPr lang="et-EE" sz="3600" b="1" dirty="0" smtClean="0">
                <a:solidFill>
                  <a:srgbClr val="0070C0"/>
                </a:solidFill>
                <a:latin typeface="+mj-lt"/>
              </a:rPr>
              <a:t>Arvutisse võib installeerida vaid kontrollitud tarkvara.</a:t>
            </a:r>
            <a:r>
              <a:rPr lang="et-EE" sz="3600" b="1" dirty="0" smtClean="0">
                <a:solidFill>
                  <a:srgbClr val="FFFF00"/>
                </a:solidFill>
                <a:latin typeface="+mj-lt"/>
              </a:rPr>
              <a:t> </a:t>
            </a:r>
            <a:r>
              <a:rPr lang="et-EE" sz="3600" dirty="0" smtClean="0">
                <a:latin typeface="+mj-lt"/>
              </a:rPr>
              <a:t>Teil kui lõppkasutajal on see keelatud, tarkvara uuendab vaid IT spetsialist infosüsteemide osakonnast</a:t>
            </a:r>
          </a:p>
        </p:txBody>
      </p:sp>
      <p:pic>
        <p:nvPicPr>
          <p:cNvPr id="16387" name="Picture 3"/>
          <p:cNvPicPr>
            <a:picLocks noChangeAspect="1" noChangeArrowheads="1"/>
          </p:cNvPicPr>
          <p:nvPr/>
        </p:nvPicPr>
        <p:blipFill>
          <a:blip r:embed="rId3" cstate="print"/>
          <a:srcRect/>
          <a:stretch>
            <a:fillRect/>
          </a:stretch>
        </p:blipFill>
        <p:spPr bwMode="auto">
          <a:xfrm>
            <a:off x="3635375" y="5918200"/>
            <a:ext cx="1441450" cy="939800"/>
          </a:xfrm>
          <a:prstGeom prst="rect">
            <a:avLst/>
          </a:prstGeom>
          <a:noFill/>
          <a:ln w="9525">
            <a:noFill/>
            <a:miter lim="800000"/>
            <a:headEnd/>
            <a:tailEnd/>
          </a:ln>
        </p:spPr>
      </p:pic>
      <p:sp>
        <p:nvSpPr>
          <p:cNvPr id="16388" name="Title 1"/>
          <p:cNvSpPr>
            <a:spLocks noGrp="1"/>
          </p:cNvSpPr>
          <p:nvPr>
            <p:ph type="title"/>
          </p:nvPr>
        </p:nvSpPr>
        <p:spPr>
          <a:xfrm>
            <a:off x="467544" y="0"/>
            <a:ext cx="7632848" cy="1143000"/>
          </a:xfrm>
        </p:spPr>
        <p:txBody>
          <a:bodyPr>
            <a:normAutofit fontScale="90000"/>
          </a:bodyPr>
          <a:lstStyle/>
          <a:p>
            <a:pPr algn="l"/>
            <a:r>
              <a:rPr lang="et-EE" sz="3600" b="1" dirty="0" smtClean="0">
                <a:solidFill>
                  <a:srgbClr val="C00000"/>
                </a:solidFill>
              </a:rPr>
              <a:t>Kuidas pahavara ja ründed  enda arvutist eemal hoida?, I</a:t>
            </a:r>
          </a:p>
        </p:txBody>
      </p:sp>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323850" y="908050"/>
            <a:ext cx="8604250" cy="5473278"/>
          </a:xfrm>
        </p:spPr>
        <p:txBody>
          <a:bodyPr>
            <a:normAutofit/>
          </a:bodyPr>
          <a:lstStyle/>
          <a:p>
            <a:pPr marL="514350" indent="-514350">
              <a:buClr>
                <a:schemeClr val="tx1"/>
              </a:buClr>
              <a:buNone/>
              <a:defRPr/>
            </a:pPr>
            <a:endParaRPr lang="et-EE" sz="2600" b="1" dirty="0" smtClean="0">
              <a:solidFill>
                <a:srgbClr val="FFFF00"/>
              </a:solidFill>
              <a:latin typeface="+mj-lt"/>
            </a:endParaRPr>
          </a:p>
          <a:p>
            <a:pPr marL="514350" indent="-514350">
              <a:buClr>
                <a:schemeClr val="tx1"/>
              </a:buClr>
              <a:buFont typeface="+mj-lt"/>
              <a:buAutoNum type="arabicPeriod" startAt="3"/>
              <a:defRPr/>
            </a:pPr>
            <a:r>
              <a:rPr lang="et-EE" sz="2600" b="1" dirty="0" smtClean="0">
                <a:solidFill>
                  <a:srgbClr val="0070C0"/>
                </a:solidFill>
                <a:latin typeface="+mj-lt"/>
              </a:rPr>
              <a:t>Personaalarvuti konto on üldiselt isikupõhine. Lubamatu on, et sama kasutajakontot kasutab kaks või enam inimest </a:t>
            </a:r>
            <a:r>
              <a:rPr lang="et-EE" sz="2600" dirty="0" smtClean="0">
                <a:latin typeface="+mj-lt"/>
              </a:rPr>
              <a:t>– kõigile neile tuleb luua eraldi konto. Teise inimese arvuti taha lubamine eeldab üldjuhul kontolt väljalogimist</a:t>
            </a:r>
          </a:p>
          <a:p>
            <a:pPr marL="514350" indent="-514350">
              <a:buClr>
                <a:schemeClr val="tx1"/>
              </a:buClr>
              <a:buFont typeface="+mj-lt"/>
              <a:buAutoNum type="arabicPeriod" startAt="3"/>
              <a:defRPr/>
            </a:pPr>
            <a:endParaRPr lang="et-EE" sz="2600" dirty="0" smtClean="0">
              <a:latin typeface="+mj-lt"/>
            </a:endParaRPr>
          </a:p>
          <a:p>
            <a:pPr marL="514350" indent="-514350">
              <a:buClr>
                <a:schemeClr val="tx1"/>
              </a:buClr>
              <a:buFont typeface="+mj-lt"/>
              <a:buAutoNum type="arabicPeriod" startAt="3"/>
              <a:defRPr/>
            </a:pPr>
            <a:r>
              <a:rPr lang="et-EE" sz="2600" b="1" dirty="0" smtClean="0">
                <a:solidFill>
                  <a:srgbClr val="0070C0"/>
                </a:solidFill>
                <a:latin typeface="+mj-lt"/>
              </a:rPr>
              <a:t>Keelatud on anda tööarvutit edasi isikule, kelle töökohustused ei eelda selle arvuti kasutamist (nt sülearvutit perekonnaliikmele). </a:t>
            </a:r>
            <a:r>
              <a:rPr lang="et-EE" sz="2600" dirty="0" smtClean="0">
                <a:latin typeface="+mj-lt"/>
              </a:rPr>
              <a:t>Sellisel üleandmisel puudub garantii, et üleantav ei eira turvareegleid, kuna ta ei pruugi neist teadlik olla</a:t>
            </a:r>
          </a:p>
        </p:txBody>
      </p:sp>
      <p:sp>
        <p:nvSpPr>
          <p:cNvPr id="16388" name="Title 1"/>
          <p:cNvSpPr>
            <a:spLocks noGrp="1"/>
          </p:cNvSpPr>
          <p:nvPr>
            <p:ph type="title"/>
          </p:nvPr>
        </p:nvSpPr>
        <p:spPr>
          <a:xfrm>
            <a:off x="395536" y="0"/>
            <a:ext cx="7704856" cy="1143000"/>
          </a:xfrm>
        </p:spPr>
        <p:txBody>
          <a:bodyPr>
            <a:normAutofit fontScale="90000"/>
          </a:bodyPr>
          <a:lstStyle/>
          <a:p>
            <a:pPr algn="l"/>
            <a:r>
              <a:rPr lang="et-EE" sz="3600" b="1" dirty="0" smtClean="0">
                <a:solidFill>
                  <a:srgbClr val="C00000"/>
                </a:solidFill>
              </a:rPr>
              <a:t>Kuidas pahavara ja ründed  enda arvutist eemal hoida?, II</a:t>
            </a:r>
          </a:p>
        </p:txBody>
      </p:sp>
      <p:pic>
        <p:nvPicPr>
          <p:cNvPr id="6" name="Picture 5" descr="C:\WINDOWS\Application Data\Microsoft\Media Catalog\Downloaded Clips\cl72\j0285374.wmf"/>
          <p:cNvPicPr>
            <a:picLocks noChangeAspect="1" noChangeArrowheads="1"/>
          </p:cNvPicPr>
          <p:nvPr/>
        </p:nvPicPr>
        <p:blipFill>
          <a:blip r:embed="rId3" cstate="print"/>
          <a:srcRect/>
          <a:stretch>
            <a:fillRect/>
          </a:stretch>
        </p:blipFill>
        <p:spPr bwMode="auto">
          <a:xfrm>
            <a:off x="4139952" y="6093296"/>
            <a:ext cx="826403" cy="764704"/>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323528" y="1052736"/>
            <a:ext cx="8604250" cy="5329262"/>
          </a:xfrm>
        </p:spPr>
        <p:txBody>
          <a:bodyPr>
            <a:normAutofit fontScale="70000" lnSpcReduction="20000"/>
          </a:bodyPr>
          <a:lstStyle/>
          <a:p>
            <a:pPr marL="514350" indent="-514350">
              <a:buClr>
                <a:schemeClr val="tx1"/>
              </a:buClr>
              <a:buNone/>
              <a:defRPr/>
            </a:pPr>
            <a:endParaRPr lang="et-EE" sz="2600" b="1" dirty="0" smtClean="0">
              <a:solidFill>
                <a:srgbClr val="FFFF00"/>
              </a:solidFill>
              <a:latin typeface="+mj-lt"/>
            </a:endParaRPr>
          </a:p>
          <a:p>
            <a:pPr marL="514350" indent="-514350">
              <a:spcBef>
                <a:spcPts val="1800"/>
              </a:spcBef>
              <a:buClr>
                <a:schemeClr val="tx1"/>
              </a:buClr>
              <a:buFont typeface="+mj-lt"/>
              <a:buAutoNum type="arabicPeriod" startAt="5"/>
              <a:defRPr/>
            </a:pPr>
            <a:r>
              <a:rPr lang="et-EE" sz="4000" b="1" dirty="0" smtClean="0">
                <a:solidFill>
                  <a:srgbClr val="0070C0"/>
                </a:solidFill>
                <a:latin typeface="+mj-lt"/>
              </a:rPr>
              <a:t>Tundmatust turvakeskkonnast pärinevate võõraste portatiivsete andmekandjate (mälupulk, väline kõvaketas) ühendamine oma arvuti taha on üldjuhul lubamatu. </a:t>
            </a:r>
            <a:r>
              <a:rPr lang="et-EE" sz="4000" dirty="0" smtClean="0">
                <a:latin typeface="+mj-lt"/>
              </a:rPr>
              <a:t>Nende turvasäting on tundmatu. </a:t>
            </a:r>
          </a:p>
          <a:p>
            <a:pPr marL="514350" indent="-514350">
              <a:spcBef>
                <a:spcPts val="1800"/>
              </a:spcBef>
              <a:buClr>
                <a:schemeClr val="tx1"/>
              </a:buClr>
              <a:buFont typeface="+mj-lt"/>
              <a:buAutoNum type="arabicPeriod" startAt="5"/>
              <a:defRPr/>
            </a:pPr>
            <a:r>
              <a:rPr lang="et-EE" sz="4000" b="1" dirty="0" smtClean="0">
                <a:solidFill>
                  <a:srgbClr val="0070C0"/>
                </a:solidFill>
                <a:latin typeface="+mj-lt"/>
              </a:rPr>
              <a:t>Sama kehtib võõraste, tundmatu päritolu ja turvatasemega pilvepõhiste jagamissüsteemide korral </a:t>
            </a:r>
            <a:r>
              <a:rPr lang="et-EE" sz="4000" dirty="0" smtClean="0">
                <a:latin typeface="+mj-lt"/>
              </a:rPr>
              <a:t>(Isegi Google Drive ei kontrolli kõike faile!)</a:t>
            </a:r>
          </a:p>
          <a:p>
            <a:pPr marL="514350" indent="-514350">
              <a:spcBef>
                <a:spcPts val="1800"/>
              </a:spcBef>
              <a:buClr>
                <a:schemeClr val="tx1"/>
              </a:buClr>
              <a:buFont typeface="+mj-lt"/>
              <a:buAutoNum type="arabicPeriod" startAt="5"/>
              <a:defRPr/>
            </a:pPr>
            <a:r>
              <a:rPr lang="et-EE" sz="4000" b="1" dirty="0" smtClean="0">
                <a:solidFill>
                  <a:srgbClr val="0070C0"/>
                </a:solidFill>
                <a:latin typeface="+mj-lt"/>
              </a:rPr>
              <a:t>Veebis avanevad ootamatud hüpikaknad (mille funktsioonist Te aru ei saa) tuleb alati sulgeda klahvikombinatsiooniga Alt+F4 või tegumiribalt</a:t>
            </a:r>
            <a:r>
              <a:rPr lang="et-EE" sz="4000" dirty="0" smtClean="0">
                <a:latin typeface="+mj-lt"/>
              </a:rPr>
              <a:t>, mitte kunagi „No“ või „Cancel“ vms nupust, mis asub aknal, samuti ka akna ülanurgas olevast ristikesest</a:t>
            </a:r>
          </a:p>
          <a:p>
            <a:pPr marL="514350" indent="-514350">
              <a:buClr>
                <a:schemeClr val="tx1"/>
              </a:buClr>
              <a:buFont typeface="+mj-lt"/>
              <a:buAutoNum type="arabicPeriod" startAt="5"/>
              <a:defRPr/>
            </a:pPr>
            <a:endParaRPr lang="et-EE" sz="4000" dirty="0" smtClean="0">
              <a:latin typeface="+mj-lt"/>
            </a:endParaRPr>
          </a:p>
          <a:p>
            <a:pPr marL="514350" indent="-514350">
              <a:buClr>
                <a:schemeClr val="tx1"/>
              </a:buClr>
              <a:buFont typeface="+mj-lt"/>
              <a:buAutoNum type="arabicPeriod" startAt="5"/>
              <a:defRPr/>
            </a:pPr>
            <a:endParaRPr lang="et-EE" sz="2600" dirty="0" smtClean="0">
              <a:latin typeface="+mj-lt"/>
            </a:endParaRPr>
          </a:p>
        </p:txBody>
      </p:sp>
      <p:sp>
        <p:nvSpPr>
          <p:cNvPr id="16388" name="Title 1"/>
          <p:cNvSpPr>
            <a:spLocks noGrp="1"/>
          </p:cNvSpPr>
          <p:nvPr>
            <p:ph type="title"/>
          </p:nvPr>
        </p:nvSpPr>
        <p:spPr>
          <a:xfrm>
            <a:off x="395536" y="0"/>
            <a:ext cx="7704856" cy="1143000"/>
          </a:xfrm>
        </p:spPr>
        <p:txBody>
          <a:bodyPr>
            <a:normAutofit fontScale="90000"/>
          </a:bodyPr>
          <a:lstStyle/>
          <a:p>
            <a:pPr algn="l"/>
            <a:r>
              <a:rPr lang="et-EE" sz="3600" b="1" dirty="0" smtClean="0">
                <a:solidFill>
                  <a:srgbClr val="C00000"/>
                </a:solidFill>
              </a:rPr>
              <a:t>Kuidas pahavara ja ründed  enda arvutist eemal hoida?, III</a:t>
            </a:r>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323850" y="908050"/>
            <a:ext cx="8604250" cy="5617294"/>
          </a:xfrm>
        </p:spPr>
        <p:txBody>
          <a:bodyPr>
            <a:normAutofit fontScale="77500" lnSpcReduction="20000"/>
          </a:bodyPr>
          <a:lstStyle/>
          <a:p>
            <a:pPr marL="514350" indent="-514350">
              <a:buClr>
                <a:schemeClr val="tx1"/>
              </a:buClr>
              <a:buNone/>
              <a:defRPr/>
            </a:pPr>
            <a:endParaRPr lang="et-EE" sz="2600" b="1" dirty="0" smtClean="0">
              <a:solidFill>
                <a:srgbClr val="FFFF00"/>
              </a:solidFill>
              <a:latin typeface="+mj-lt"/>
            </a:endParaRPr>
          </a:p>
          <a:p>
            <a:pPr marL="514350" indent="-514350">
              <a:buClr>
                <a:schemeClr val="tx1"/>
              </a:buClr>
              <a:buFont typeface="+mj-lt"/>
              <a:buAutoNum type="arabicPeriod" startAt="7"/>
              <a:defRPr/>
            </a:pPr>
            <a:r>
              <a:rPr lang="et-EE" sz="3400" b="1" dirty="0" smtClean="0">
                <a:solidFill>
                  <a:srgbClr val="0070C0"/>
                </a:solidFill>
                <a:latin typeface="+mj-lt"/>
              </a:rPr>
              <a:t>Tundmatutelt inimestelt meilimanustena saadavaid asju ei tohi avada.</a:t>
            </a:r>
            <a:r>
              <a:rPr lang="et-EE" sz="3400" b="1" dirty="0" smtClean="0">
                <a:solidFill>
                  <a:srgbClr val="FFFF00"/>
                </a:solidFill>
                <a:latin typeface="+mj-lt"/>
              </a:rPr>
              <a:t> </a:t>
            </a:r>
            <a:r>
              <a:rPr lang="et-EE" sz="3400" dirty="0" smtClean="0">
                <a:latin typeface="+mj-lt"/>
              </a:rPr>
              <a:t>Ka pealtnäha tuttavatelt inimestelt saadavaid meilimanuseid ei või avada, kui ei ole eelnevalt teada, et ta midagi säärast saadab – meilisaatja nime ja muid rekvisiite  saab väga kergesti petta (meiliteenus ei nõua saatja autentimist). </a:t>
            </a:r>
            <a:r>
              <a:rPr lang="et-EE" sz="3400" b="1" dirty="0" smtClean="0">
                <a:solidFill>
                  <a:srgbClr val="0070C0"/>
                </a:solidFill>
                <a:latin typeface="+mj-lt"/>
              </a:rPr>
              <a:t>Sama kehtib failijagamise korral Skype, sotsiaalmeedia jt vahenditega</a:t>
            </a:r>
          </a:p>
          <a:p>
            <a:pPr marL="514350" indent="-514350">
              <a:buClr>
                <a:schemeClr val="tx1"/>
              </a:buClr>
              <a:buFont typeface="+mj-lt"/>
              <a:buAutoNum type="arabicPeriod" startAt="7"/>
              <a:defRPr/>
            </a:pPr>
            <a:endParaRPr lang="et-EE" sz="3400" dirty="0" smtClean="0">
              <a:latin typeface="+mj-lt"/>
            </a:endParaRPr>
          </a:p>
          <a:p>
            <a:pPr marL="514350" indent="-514350">
              <a:buClr>
                <a:schemeClr val="tx1"/>
              </a:buClr>
              <a:buFont typeface="+mj-lt"/>
              <a:buAutoNum type="arabicPeriod" startAt="7"/>
              <a:defRPr/>
            </a:pPr>
            <a:r>
              <a:rPr lang="et-EE" sz="3400" b="1" dirty="0" smtClean="0">
                <a:solidFill>
                  <a:srgbClr val="0070C0"/>
                </a:solidFill>
                <a:latin typeface="+mj-lt"/>
              </a:rPr>
              <a:t>Kui kahtlane manusega meil saabub tuttavalt inimeselt, siis on mõistlik alati üle küsida, kas ta sellise saatis. Internetis on väga lihtne saata meili teise inimese nimel!</a:t>
            </a:r>
          </a:p>
          <a:p>
            <a:pPr marL="514350" indent="-514350">
              <a:buClr>
                <a:schemeClr val="tx1"/>
              </a:buClr>
              <a:buFont typeface="+mj-lt"/>
              <a:buAutoNum type="arabicPeriod" startAt="7"/>
              <a:defRPr/>
            </a:pPr>
            <a:endParaRPr lang="et-EE" sz="3400" b="1" dirty="0" smtClean="0">
              <a:solidFill>
                <a:srgbClr val="0070C0"/>
              </a:solidFill>
              <a:latin typeface="+mj-lt"/>
            </a:endParaRPr>
          </a:p>
          <a:p>
            <a:pPr marL="514350" indent="-514350">
              <a:buClr>
                <a:schemeClr val="tx1"/>
              </a:buClr>
              <a:buFont typeface="+mj-lt"/>
              <a:buAutoNum type="arabicPeriod" startAt="7"/>
              <a:defRPr/>
            </a:pPr>
            <a:r>
              <a:rPr lang="et-EE" sz="3400" b="1" dirty="0" smtClean="0">
                <a:solidFill>
                  <a:srgbClr val="0070C0"/>
                </a:solidFill>
                <a:latin typeface="+mj-lt"/>
              </a:rPr>
              <a:t>Pakitud faili (ZIP vms) saamisel-saatmisel arvestage, et viirusetõrje ei pruugi pakitud faili sisse saada vaadata, nii et olge eriti ettevaatlik! </a:t>
            </a:r>
            <a:endParaRPr lang="et-EE" sz="3400" dirty="0" smtClean="0">
              <a:latin typeface="+mj-lt"/>
            </a:endParaRPr>
          </a:p>
          <a:p>
            <a:pPr marL="514350" indent="-514350">
              <a:buClr>
                <a:schemeClr val="tx1"/>
              </a:buClr>
              <a:buFont typeface="+mj-lt"/>
              <a:buAutoNum type="arabicPeriod" startAt="7"/>
              <a:defRPr/>
            </a:pPr>
            <a:endParaRPr lang="et-EE" sz="3400" dirty="0" smtClean="0">
              <a:latin typeface="+mj-lt"/>
            </a:endParaRPr>
          </a:p>
          <a:p>
            <a:pPr marL="514350" indent="-514350">
              <a:buClr>
                <a:schemeClr val="tx1"/>
              </a:buClr>
              <a:buFont typeface="+mj-lt"/>
              <a:buAutoNum type="arabicPeriod" startAt="7"/>
              <a:defRPr/>
            </a:pPr>
            <a:endParaRPr lang="et-EE" sz="2600" dirty="0" smtClean="0">
              <a:latin typeface="+mj-lt"/>
            </a:endParaRPr>
          </a:p>
        </p:txBody>
      </p:sp>
      <p:sp>
        <p:nvSpPr>
          <p:cNvPr id="16388" name="Title 1"/>
          <p:cNvSpPr>
            <a:spLocks noGrp="1"/>
          </p:cNvSpPr>
          <p:nvPr>
            <p:ph type="title"/>
          </p:nvPr>
        </p:nvSpPr>
        <p:spPr>
          <a:xfrm>
            <a:off x="395536" y="0"/>
            <a:ext cx="7704856" cy="1143000"/>
          </a:xfrm>
        </p:spPr>
        <p:txBody>
          <a:bodyPr>
            <a:normAutofit fontScale="90000"/>
          </a:bodyPr>
          <a:lstStyle/>
          <a:p>
            <a:pPr algn="l"/>
            <a:r>
              <a:rPr lang="et-EE" sz="3600" b="1" dirty="0" smtClean="0">
                <a:solidFill>
                  <a:srgbClr val="C00000"/>
                </a:solidFill>
              </a:rPr>
              <a:t>Kuidas pahavara ja ründed  enda arvutist eemal hoida?, IV</a:t>
            </a:r>
          </a:p>
        </p:txBody>
      </p:sp>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539750" y="980728"/>
            <a:ext cx="8604250" cy="5040560"/>
          </a:xfrm>
        </p:spPr>
        <p:txBody>
          <a:bodyPr>
            <a:noAutofit/>
          </a:bodyPr>
          <a:lstStyle/>
          <a:p>
            <a:pPr marL="514350" indent="-514350">
              <a:buClr>
                <a:schemeClr val="tx1"/>
              </a:buClr>
              <a:buNone/>
              <a:defRPr/>
            </a:pPr>
            <a:endParaRPr lang="et-EE" sz="2800" b="1" dirty="0" smtClean="0">
              <a:solidFill>
                <a:srgbClr val="FFFF00"/>
              </a:solidFill>
              <a:latin typeface="+mj-lt"/>
            </a:endParaRPr>
          </a:p>
          <a:p>
            <a:pPr marL="514350" indent="-514350">
              <a:buClr>
                <a:schemeClr val="tx1"/>
              </a:buClr>
              <a:buFont typeface="+mj-lt"/>
              <a:buAutoNum type="arabicPeriod"/>
              <a:defRPr/>
            </a:pPr>
            <a:r>
              <a:rPr lang="et-EE" sz="2800" b="1" dirty="0" smtClean="0">
                <a:solidFill>
                  <a:srgbClr val="0070C0"/>
                </a:solidFill>
                <a:latin typeface="+mj-lt"/>
              </a:rPr>
              <a:t>Töökohalt lahkudes logige alati end online-süsteemidest välja (kõik süsteemid ei tee seda automaatselt). </a:t>
            </a:r>
            <a:r>
              <a:rPr lang="et-EE" sz="2800" dirty="0" smtClean="0">
                <a:latin typeface="+mj-lt"/>
              </a:rPr>
              <a:t>Ilma selleta saab keegi Teie tööd (volitamata) jätkata</a:t>
            </a:r>
          </a:p>
          <a:p>
            <a:pPr marL="514350" indent="-514350">
              <a:buClr>
                <a:schemeClr val="tx1"/>
              </a:buClr>
              <a:buFont typeface="+mj-lt"/>
              <a:buAutoNum type="arabicPeriod"/>
              <a:defRPr/>
            </a:pPr>
            <a:r>
              <a:rPr lang="et-EE" sz="2800" b="1" dirty="0" smtClean="0">
                <a:solidFill>
                  <a:srgbClr val="0070C0"/>
                </a:solidFill>
                <a:latin typeface="+mj-lt"/>
              </a:rPr>
              <a:t>Ajutiselt lahkumisel kasutage ekraanilukku, mida saab avada parooli või ID-kaardiga. </a:t>
            </a:r>
            <a:r>
              <a:rPr lang="et-EE" sz="2800" dirty="0" smtClean="0">
                <a:latin typeface="+mj-lt"/>
              </a:rPr>
              <a:t>Seda ei tohi kasutada transpordiks ettevalmistatava sülearvuti puhul!</a:t>
            </a:r>
          </a:p>
        </p:txBody>
      </p:sp>
      <p:sp>
        <p:nvSpPr>
          <p:cNvPr id="16388" name="Title 1"/>
          <p:cNvSpPr>
            <a:spLocks noGrp="1"/>
          </p:cNvSpPr>
          <p:nvPr>
            <p:ph type="title"/>
          </p:nvPr>
        </p:nvSpPr>
        <p:spPr>
          <a:xfrm>
            <a:off x="395536" y="0"/>
            <a:ext cx="7488832" cy="1143000"/>
          </a:xfrm>
        </p:spPr>
        <p:txBody>
          <a:bodyPr>
            <a:normAutofit fontScale="90000"/>
          </a:bodyPr>
          <a:lstStyle/>
          <a:p>
            <a:r>
              <a:rPr lang="et-EE" sz="3600" b="1" dirty="0" smtClean="0">
                <a:solidFill>
                  <a:srgbClr val="C00000"/>
                </a:solidFill>
              </a:rPr>
              <a:t>Kuidas vältida arvuti (ja selles olevate) andmete kasutamist võõraste poolt?, I</a:t>
            </a:r>
          </a:p>
        </p:txBody>
      </p:sp>
      <p:pic>
        <p:nvPicPr>
          <p:cNvPr id="4" name="Picture 6" descr="C:\WINDOWS\Application Data\Microsoft\Media Catalog\Downloaded Clips\cl72\j0285364.wmf"/>
          <p:cNvPicPr>
            <a:picLocks noChangeAspect="1" noChangeArrowheads="1"/>
          </p:cNvPicPr>
          <p:nvPr/>
        </p:nvPicPr>
        <p:blipFill>
          <a:blip r:embed="rId3" cstate="print"/>
          <a:srcRect/>
          <a:stretch>
            <a:fillRect/>
          </a:stretch>
        </p:blipFill>
        <p:spPr bwMode="auto">
          <a:xfrm>
            <a:off x="3563888" y="5848313"/>
            <a:ext cx="1512168" cy="1009687"/>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539750" y="1628800"/>
            <a:ext cx="8280722" cy="2880320"/>
          </a:xfrm>
        </p:spPr>
        <p:txBody>
          <a:bodyPr>
            <a:normAutofit lnSpcReduction="10000"/>
          </a:bodyPr>
          <a:lstStyle/>
          <a:p>
            <a:pPr marL="514350" indent="-514350">
              <a:buClr>
                <a:schemeClr val="tx1"/>
              </a:buClr>
              <a:buNone/>
              <a:defRPr/>
            </a:pPr>
            <a:endParaRPr lang="et-EE" sz="2600" b="1" dirty="0" smtClean="0">
              <a:solidFill>
                <a:srgbClr val="FFFF00"/>
              </a:solidFill>
              <a:latin typeface="+mj-lt"/>
            </a:endParaRPr>
          </a:p>
          <a:p>
            <a:pPr marL="514350" indent="-514350">
              <a:buClr>
                <a:schemeClr val="tx1"/>
              </a:buClr>
              <a:buFont typeface="+mj-lt"/>
              <a:buAutoNum type="arabicPeriod" startAt="3"/>
              <a:defRPr/>
            </a:pPr>
            <a:r>
              <a:rPr lang="et-EE" sz="2600" b="1" dirty="0" smtClean="0">
                <a:solidFill>
                  <a:srgbClr val="0070C0"/>
                </a:solidFill>
                <a:latin typeface="+mj-lt"/>
              </a:rPr>
              <a:t>Kui arvutiks on sülearvuti, tuleb see varustada paroolkaitsega, mis on seadistatud nii, et parooli küsitakse nii ooteseisust (</a:t>
            </a:r>
            <a:r>
              <a:rPr lang="et-EE" sz="2600" b="1" i="1" dirty="0" smtClean="0">
                <a:solidFill>
                  <a:srgbClr val="0070C0"/>
                </a:solidFill>
                <a:latin typeface="+mj-lt"/>
              </a:rPr>
              <a:t>stand-by</a:t>
            </a:r>
            <a:r>
              <a:rPr lang="et-EE" sz="2600" b="1" dirty="0" smtClean="0">
                <a:solidFill>
                  <a:srgbClr val="0070C0"/>
                </a:solidFill>
                <a:latin typeface="+mj-lt"/>
              </a:rPr>
              <a:t>) töörežiimi naasmisel kui ka talveunest (</a:t>
            </a:r>
            <a:r>
              <a:rPr lang="et-EE" sz="2600" b="1" i="1" dirty="0" smtClean="0">
                <a:solidFill>
                  <a:srgbClr val="0070C0"/>
                </a:solidFill>
                <a:latin typeface="+mj-lt"/>
              </a:rPr>
              <a:t>hibernating</a:t>
            </a:r>
            <a:r>
              <a:rPr lang="et-EE" sz="2600" b="1" dirty="0" smtClean="0">
                <a:solidFill>
                  <a:srgbClr val="0070C0"/>
                </a:solidFill>
                <a:latin typeface="+mj-lt"/>
              </a:rPr>
              <a:t>) töörežiimi naasmisel. </a:t>
            </a:r>
            <a:r>
              <a:rPr lang="et-EE" sz="2600" dirty="0" smtClean="0">
                <a:latin typeface="+mj-lt"/>
              </a:rPr>
              <a:t>See välistab arvuti sessiooni ülevõtmise  (andmete kättesaamise) varguse korral</a:t>
            </a:r>
          </a:p>
        </p:txBody>
      </p:sp>
      <p:sp>
        <p:nvSpPr>
          <p:cNvPr id="16388" name="Title 1"/>
          <p:cNvSpPr>
            <a:spLocks noGrp="1"/>
          </p:cNvSpPr>
          <p:nvPr>
            <p:ph type="title"/>
          </p:nvPr>
        </p:nvSpPr>
        <p:spPr>
          <a:xfrm>
            <a:off x="179512" y="404664"/>
            <a:ext cx="7776864" cy="1143000"/>
          </a:xfrm>
        </p:spPr>
        <p:txBody>
          <a:bodyPr>
            <a:normAutofit fontScale="90000"/>
          </a:bodyPr>
          <a:lstStyle/>
          <a:p>
            <a:r>
              <a:rPr lang="et-EE" sz="3600" b="1" dirty="0" smtClean="0">
                <a:solidFill>
                  <a:srgbClr val="C00000"/>
                </a:solidFill>
              </a:rPr>
              <a:t>Kuidas vältida arvuti (ja selles olevate) andmete kasutamist võõraste poolt?, II</a:t>
            </a:r>
          </a:p>
        </p:txBody>
      </p:sp>
      <p:graphicFrame>
        <p:nvGraphicFramePr>
          <p:cNvPr id="137218" name="Object 1024"/>
          <p:cNvGraphicFramePr>
            <a:graphicFrameLocks noChangeAspect="1"/>
          </p:cNvGraphicFramePr>
          <p:nvPr/>
        </p:nvGraphicFramePr>
        <p:xfrm>
          <a:off x="3635896" y="5085183"/>
          <a:ext cx="1512168" cy="1800629"/>
        </p:xfrm>
        <a:graphic>
          <a:graphicData uri="http://schemas.openxmlformats.org/presentationml/2006/ole">
            <p:oleObj spid="_x0000_s294914" name="Clip" r:id="rId4" imgW="2386080" imgH="2843280" progId="">
              <p:embed/>
            </p:oleObj>
          </a:graphicData>
        </a:graphic>
      </p:graphicFrame>
    </p:spTree>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457200" y="692696"/>
            <a:ext cx="8229600" cy="792088"/>
          </a:xfrm>
        </p:spPr>
        <p:txBody>
          <a:bodyPr>
            <a:normAutofit/>
          </a:bodyPr>
          <a:lstStyle/>
          <a:p>
            <a:r>
              <a:rPr lang="et-EE" sz="3600" b="1" dirty="0" smtClean="0">
                <a:solidFill>
                  <a:srgbClr val="C00000"/>
                </a:solidFill>
              </a:rPr>
              <a:t>Arvuti lukustamine</a:t>
            </a:r>
            <a:endParaRPr lang="en-GB" sz="3600" b="1" dirty="0">
              <a:solidFill>
                <a:srgbClr val="C00000"/>
              </a:solidFill>
            </a:endParaRPr>
          </a:p>
        </p:txBody>
      </p:sp>
      <p:sp>
        <p:nvSpPr>
          <p:cNvPr id="3" name="Sisu kohatäide 2"/>
          <p:cNvSpPr>
            <a:spLocks noGrp="1"/>
          </p:cNvSpPr>
          <p:nvPr>
            <p:ph idx="1"/>
          </p:nvPr>
        </p:nvSpPr>
        <p:spPr>
          <a:xfrm>
            <a:off x="457200" y="2420888"/>
            <a:ext cx="8229600" cy="4248472"/>
          </a:xfrm>
        </p:spPr>
        <p:txBody>
          <a:bodyPr>
            <a:normAutofit/>
          </a:bodyPr>
          <a:lstStyle/>
          <a:p>
            <a:pPr marL="457200" lvl="1" indent="0">
              <a:buNone/>
            </a:pPr>
            <a:endParaRPr lang="et-EE" sz="2400" dirty="0"/>
          </a:p>
          <a:p>
            <a:pPr lvl="1"/>
            <a:endParaRPr lang="et-EE" sz="2400" dirty="0"/>
          </a:p>
          <a:p>
            <a:pPr lvl="1"/>
            <a:endParaRPr lang="et-EE" sz="2400" dirty="0" smtClean="0">
              <a:latin typeface="Franklin Gothic Medium" pitchFamily="34" charset="0"/>
            </a:endParaRPr>
          </a:p>
        </p:txBody>
      </p:sp>
      <p:pic>
        <p:nvPicPr>
          <p:cNvPr id="4" name="Pilt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0" y="3344813"/>
            <a:ext cx="9144000" cy="3337560"/>
          </a:xfrm>
          <a:prstGeom prst="rect">
            <a:avLst/>
          </a:prstGeom>
        </p:spPr>
      </p:pic>
      <p:pic>
        <p:nvPicPr>
          <p:cNvPr id="16388" name="Picture 4" descr="https://nau.edu/uploadedImages/Administrative/ITS/CTSS/LPD/Files/Images/how-to/lock.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57200" y="2228537"/>
            <a:ext cx="2790825" cy="92392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216876851"/>
      </p:ext>
    </p:extLst>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539750" y="1628800"/>
            <a:ext cx="8604250" cy="2405063"/>
          </a:xfrm>
        </p:spPr>
        <p:txBody>
          <a:bodyPr>
            <a:normAutofit lnSpcReduction="10000"/>
          </a:bodyPr>
          <a:lstStyle/>
          <a:p>
            <a:pPr marL="514350" indent="-514350">
              <a:buClr>
                <a:schemeClr val="tx1"/>
              </a:buClr>
              <a:buNone/>
              <a:defRPr/>
            </a:pPr>
            <a:endParaRPr lang="et-EE" sz="2600" b="1" dirty="0" smtClean="0">
              <a:solidFill>
                <a:srgbClr val="FFFF00"/>
              </a:solidFill>
              <a:latin typeface="+mj-lt"/>
            </a:endParaRPr>
          </a:p>
          <a:p>
            <a:pPr marL="514350" indent="-514350">
              <a:buClr>
                <a:schemeClr val="tx1"/>
              </a:buClr>
              <a:buFont typeface="+mj-lt"/>
              <a:buAutoNum type="arabicPeriod"/>
              <a:defRPr/>
            </a:pPr>
            <a:r>
              <a:rPr lang="et-EE" sz="2600" b="1" dirty="0" smtClean="0">
                <a:solidFill>
                  <a:srgbClr val="0070C0"/>
                </a:solidFill>
                <a:latin typeface="+mj-lt"/>
              </a:rPr>
              <a:t>Lihtsaim autentimisviis on paroolipõhine. Selle puuduseks on aga paroolide kerge varastatavus, mistõttu alati tuleks eelistada ID-vahendi (ID-kaart, mobiil-ID) põhist autentimist. </a:t>
            </a:r>
            <a:r>
              <a:rPr lang="et-EE" sz="2600" dirty="0" smtClean="0">
                <a:latin typeface="+mj-lt"/>
              </a:rPr>
              <a:t>Kõik süsteemid seda aga ei võimalda, mistõttu vahel on paroolipõhine autentimine paratamatus</a:t>
            </a:r>
          </a:p>
          <a:p>
            <a:pPr marL="514350" indent="-514350">
              <a:buClr>
                <a:schemeClr val="tx1"/>
              </a:buClr>
              <a:buFont typeface="+mj-lt"/>
              <a:buAutoNum type="arabicPeriod"/>
              <a:defRPr/>
            </a:pPr>
            <a:endParaRPr lang="et-EE" sz="2600" dirty="0" smtClean="0">
              <a:latin typeface="+mj-lt"/>
            </a:endParaRPr>
          </a:p>
        </p:txBody>
      </p:sp>
      <p:sp>
        <p:nvSpPr>
          <p:cNvPr id="16388" name="Title 1"/>
          <p:cNvSpPr>
            <a:spLocks noGrp="1"/>
          </p:cNvSpPr>
          <p:nvPr>
            <p:ph type="title"/>
          </p:nvPr>
        </p:nvSpPr>
        <p:spPr>
          <a:xfrm>
            <a:off x="539552" y="260648"/>
            <a:ext cx="7488832" cy="1143000"/>
          </a:xfrm>
        </p:spPr>
        <p:txBody>
          <a:bodyPr>
            <a:noAutofit/>
          </a:bodyPr>
          <a:lstStyle/>
          <a:p>
            <a:pPr algn="l"/>
            <a:r>
              <a:rPr lang="et-EE" sz="3600" b="1" dirty="0" smtClean="0">
                <a:solidFill>
                  <a:srgbClr val="C00000"/>
                </a:solidFill>
              </a:rPr>
              <a:t>Paroolide ja paroolkaitse head kasutustavad, I</a:t>
            </a:r>
          </a:p>
        </p:txBody>
      </p:sp>
      <p:sp>
        <p:nvSpPr>
          <p:cNvPr id="4" name="Text Box 6"/>
          <p:cNvSpPr txBox="1">
            <a:spLocks noChangeArrowheads="1"/>
          </p:cNvSpPr>
          <p:nvPr/>
        </p:nvSpPr>
        <p:spPr bwMode="auto">
          <a:xfrm>
            <a:off x="683568" y="4797152"/>
            <a:ext cx="5974432" cy="1292662"/>
          </a:xfrm>
          <a:prstGeom prst="rect">
            <a:avLst/>
          </a:prstGeom>
          <a:noFill/>
          <a:ln w="9525">
            <a:solidFill>
              <a:schemeClr val="tx1"/>
            </a:solidFill>
            <a:miter lim="800000"/>
            <a:headEnd/>
            <a:tailEnd/>
          </a:ln>
        </p:spPr>
        <p:txBody>
          <a:bodyPr wrap="square">
            <a:spAutoFit/>
          </a:bodyPr>
          <a:lstStyle/>
          <a:p>
            <a:pPr>
              <a:spcBef>
                <a:spcPct val="50000"/>
              </a:spcBef>
            </a:pPr>
            <a:r>
              <a:rPr lang="et-EE" sz="2600" b="1" dirty="0" smtClean="0">
                <a:solidFill>
                  <a:srgbClr val="0070C0"/>
                </a:solidFill>
                <a:latin typeface="+mj-lt"/>
              </a:rPr>
              <a:t>Tuleb arvestada, et paroolivargusest ei saa tihti lõppkasutaja teada või saab teada alles peale turvaintsidenti</a:t>
            </a:r>
          </a:p>
        </p:txBody>
      </p:sp>
      <p:pic>
        <p:nvPicPr>
          <p:cNvPr id="5" name="Picture 6" descr="C:\WINDOWS\Application Data\Microsoft\Media Catalog\Downloaded Clips\cl5c\j0230503.wmf"/>
          <p:cNvPicPr>
            <a:picLocks noChangeAspect="1" noChangeArrowheads="1"/>
          </p:cNvPicPr>
          <p:nvPr/>
        </p:nvPicPr>
        <p:blipFill>
          <a:blip r:embed="rId3" cstate="print"/>
          <a:srcRect/>
          <a:stretch>
            <a:fillRect/>
          </a:stretch>
        </p:blipFill>
        <p:spPr bwMode="auto">
          <a:xfrm>
            <a:off x="7162800" y="5013176"/>
            <a:ext cx="1981200" cy="1352550"/>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539750" y="1052736"/>
            <a:ext cx="8604250" cy="4536504"/>
          </a:xfrm>
        </p:spPr>
        <p:txBody>
          <a:bodyPr>
            <a:normAutofit lnSpcReduction="10000"/>
          </a:bodyPr>
          <a:lstStyle/>
          <a:p>
            <a:pPr marL="514350" indent="-514350">
              <a:buClr>
                <a:schemeClr val="tx1"/>
              </a:buClr>
              <a:buNone/>
              <a:defRPr/>
            </a:pPr>
            <a:endParaRPr lang="et-EE" sz="2600" b="1" dirty="0" smtClean="0">
              <a:solidFill>
                <a:srgbClr val="FFFF00"/>
              </a:solidFill>
              <a:latin typeface="+mj-lt"/>
            </a:endParaRPr>
          </a:p>
          <a:p>
            <a:pPr marL="514350" indent="-514350">
              <a:buClr>
                <a:schemeClr val="tx1"/>
              </a:buClr>
              <a:buFont typeface="+mj-lt"/>
              <a:buAutoNum type="arabicPeriod" startAt="2"/>
              <a:defRPr/>
            </a:pPr>
            <a:r>
              <a:rPr lang="et-EE" sz="2600" b="1" dirty="0" smtClean="0">
                <a:solidFill>
                  <a:srgbClr val="0070C0"/>
                </a:solidFill>
                <a:latin typeface="+mj-lt"/>
              </a:rPr>
              <a:t>Parool peab olema vähemalt 8 märki pikk ja sisaldama väike- ja suurtähti. </a:t>
            </a:r>
            <a:r>
              <a:rPr lang="et-EE" sz="2600" dirty="0" smtClean="0">
                <a:latin typeface="+mj-lt"/>
              </a:rPr>
              <a:t>Lühem parool on kergelt äraarvatav – erinevate variantide läbiproovimisega tegelevad ründeterkvara eriliigid</a:t>
            </a:r>
          </a:p>
          <a:p>
            <a:pPr marL="514350" indent="-514350">
              <a:buClr>
                <a:schemeClr val="tx1"/>
              </a:buClr>
              <a:buFont typeface="+mj-lt"/>
              <a:buAutoNum type="arabicPeriod" startAt="2"/>
              <a:defRPr/>
            </a:pPr>
            <a:endParaRPr lang="et-EE" sz="2600" dirty="0" smtClean="0">
              <a:latin typeface="+mj-lt"/>
            </a:endParaRPr>
          </a:p>
          <a:p>
            <a:pPr marL="514350" indent="-514350">
              <a:buClr>
                <a:schemeClr val="tx1"/>
              </a:buClr>
              <a:buFont typeface="+mj-lt"/>
              <a:buAutoNum type="arabicPeriod" startAt="2"/>
              <a:defRPr/>
            </a:pPr>
            <a:r>
              <a:rPr lang="et-EE" sz="2600" b="1" dirty="0" smtClean="0">
                <a:solidFill>
                  <a:srgbClr val="0070C0"/>
                </a:solidFill>
                <a:latin typeface="+mj-lt"/>
              </a:rPr>
              <a:t>Parool ei tohiks sisaldada erimärke, sest neid on eri tüüpi klaviatuuridelt raske leida</a:t>
            </a:r>
            <a:r>
              <a:rPr lang="et-EE" sz="2600" b="1" dirty="0" smtClean="0">
                <a:solidFill>
                  <a:srgbClr val="FFFF00"/>
                </a:solidFill>
                <a:latin typeface="+mj-lt"/>
              </a:rPr>
              <a:t> </a:t>
            </a:r>
            <a:r>
              <a:rPr lang="et-EE" sz="2600" dirty="0" smtClean="0">
                <a:latin typeface="+mj-lt"/>
              </a:rPr>
              <a:t>(käideldavuskadu)</a:t>
            </a:r>
          </a:p>
          <a:p>
            <a:pPr marL="514350" indent="-514350">
              <a:buClr>
                <a:schemeClr val="tx1"/>
              </a:buClr>
              <a:buFont typeface="+mj-lt"/>
              <a:buAutoNum type="arabicPeriod" startAt="2"/>
              <a:defRPr/>
            </a:pPr>
            <a:endParaRPr lang="et-EE" sz="2600" dirty="0" smtClean="0">
              <a:latin typeface="+mj-lt"/>
            </a:endParaRPr>
          </a:p>
          <a:p>
            <a:pPr marL="514350" indent="-514350">
              <a:buClr>
                <a:schemeClr val="tx1"/>
              </a:buClr>
              <a:buFont typeface="+mj-lt"/>
              <a:buAutoNum type="arabicPeriod" startAt="2"/>
              <a:defRPr/>
            </a:pPr>
            <a:r>
              <a:rPr lang="et-EE" sz="2600" b="1" dirty="0" smtClean="0">
                <a:solidFill>
                  <a:srgbClr val="0070C0"/>
                </a:solidFill>
                <a:latin typeface="+mj-lt"/>
              </a:rPr>
              <a:t>Parool ei tohi olla kergelt äraarvatav (12345, qwerty, sünnikuupäev, sünniaasta vms)</a:t>
            </a:r>
          </a:p>
          <a:p>
            <a:pPr marL="514350" indent="-514350">
              <a:buClr>
                <a:schemeClr val="tx1"/>
              </a:buClr>
              <a:buFont typeface="+mj-lt"/>
              <a:buAutoNum type="arabicPeriod" startAt="2"/>
              <a:defRPr/>
            </a:pPr>
            <a:endParaRPr lang="et-EE" sz="2600" b="1" dirty="0" smtClean="0">
              <a:solidFill>
                <a:srgbClr val="FFFF00"/>
              </a:solidFill>
              <a:latin typeface="+mj-lt"/>
            </a:endParaRPr>
          </a:p>
          <a:p>
            <a:pPr marL="514350" indent="-514350">
              <a:buClr>
                <a:schemeClr val="tx1"/>
              </a:buClr>
              <a:buNone/>
              <a:defRPr/>
            </a:pPr>
            <a:endParaRPr lang="et-EE" sz="2600" b="1" dirty="0" smtClean="0">
              <a:solidFill>
                <a:srgbClr val="FFFF00"/>
              </a:solidFill>
              <a:latin typeface="+mj-lt"/>
            </a:endParaRPr>
          </a:p>
          <a:p>
            <a:pPr marL="514350" indent="-514350">
              <a:buClr>
                <a:schemeClr val="tx1"/>
              </a:buClr>
              <a:buFont typeface="+mj-lt"/>
              <a:buAutoNum type="arabicPeriod" startAt="2"/>
              <a:defRPr/>
            </a:pPr>
            <a:endParaRPr lang="et-EE" sz="2600" dirty="0" smtClean="0">
              <a:latin typeface="+mj-lt"/>
            </a:endParaRPr>
          </a:p>
        </p:txBody>
      </p:sp>
      <p:sp>
        <p:nvSpPr>
          <p:cNvPr id="16388" name="Title 1"/>
          <p:cNvSpPr>
            <a:spLocks noGrp="1"/>
          </p:cNvSpPr>
          <p:nvPr>
            <p:ph type="title"/>
          </p:nvPr>
        </p:nvSpPr>
        <p:spPr>
          <a:xfrm>
            <a:off x="467544" y="0"/>
            <a:ext cx="7560840" cy="1143000"/>
          </a:xfrm>
        </p:spPr>
        <p:txBody>
          <a:bodyPr>
            <a:normAutofit fontScale="90000"/>
          </a:bodyPr>
          <a:lstStyle/>
          <a:p>
            <a:pPr algn="l"/>
            <a:r>
              <a:rPr lang="et-EE" sz="3600" b="1" dirty="0" smtClean="0">
                <a:solidFill>
                  <a:srgbClr val="C00000"/>
                </a:solidFill>
              </a:rPr>
              <a:t>Paroolide ja paroolkaitse head kasutustavad, II</a:t>
            </a:r>
          </a:p>
        </p:txBody>
      </p:sp>
      <p:pic>
        <p:nvPicPr>
          <p:cNvPr id="5" name="Picture 6" descr="C:\Program Files\Microsoft Office\Clipart\Popular\ptrup.wmf"/>
          <p:cNvPicPr>
            <a:picLocks noChangeAspect="1" noChangeArrowheads="1"/>
          </p:cNvPicPr>
          <p:nvPr/>
        </p:nvPicPr>
        <p:blipFill>
          <a:blip r:embed="rId3" cstate="print"/>
          <a:srcRect/>
          <a:stretch>
            <a:fillRect/>
          </a:stretch>
        </p:blipFill>
        <p:spPr bwMode="auto">
          <a:xfrm>
            <a:off x="8244408" y="5373216"/>
            <a:ext cx="720080" cy="1115481"/>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539750" y="692696"/>
            <a:ext cx="8604250" cy="4752528"/>
          </a:xfrm>
        </p:spPr>
        <p:txBody>
          <a:bodyPr>
            <a:normAutofit lnSpcReduction="10000"/>
          </a:bodyPr>
          <a:lstStyle/>
          <a:p>
            <a:pPr marL="514350" indent="-514350">
              <a:buClr>
                <a:schemeClr val="tx1"/>
              </a:buClr>
              <a:buNone/>
              <a:defRPr/>
            </a:pPr>
            <a:endParaRPr lang="et-EE" sz="2600" b="1" dirty="0" smtClean="0">
              <a:solidFill>
                <a:srgbClr val="FFFF00"/>
              </a:solidFill>
              <a:latin typeface="+mj-lt"/>
            </a:endParaRPr>
          </a:p>
          <a:p>
            <a:pPr marL="514350" indent="-514350">
              <a:buClr>
                <a:schemeClr val="tx1"/>
              </a:buClr>
              <a:buFont typeface="+mj-lt"/>
              <a:buAutoNum type="arabicPeriod" startAt="2"/>
              <a:defRPr/>
            </a:pPr>
            <a:endParaRPr lang="et-EE" sz="2600" b="1" dirty="0" smtClean="0">
              <a:solidFill>
                <a:srgbClr val="FFFF00"/>
              </a:solidFill>
              <a:latin typeface="+mj-lt"/>
            </a:endParaRPr>
          </a:p>
          <a:p>
            <a:pPr marL="514350" indent="-514350">
              <a:buClr>
                <a:schemeClr val="tx1"/>
              </a:buClr>
              <a:buFont typeface="+mj-lt"/>
              <a:buAutoNum type="arabicPeriod" startAt="5"/>
              <a:defRPr/>
            </a:pPr>
            <a:r>
              <a:rPr lang="et-EE" sz="2600" b="1" dirty="0" smtClean="0">
                <a:solidFill>
                  <a:srgbClr val="0070C0"/>
                </a:solidFill>
                <a:latin typeface="+mj-lt"/>
              </a:rPr>
              <a:t>Parool tuleb meelde jätta, seda ei tohi üles kirjutada. </a:t>
            </a:r>
            <a:r>
              <a:rPr lang="et-EE" sz="2600" dirty="0" smtClean="0">
                <a:latin typeface="+mj-lt"/>
              </a:rPr>
              <a:t>Paroolide meeldejätmiseks saab kasutada erivõtteid (nt endale tuttava lause sõnade esitähed vms). Erandina võib parooli üles kirjutada peidetult</a:t>
            </a:r>
          </a:p>
          <a:p>
            <a:pPr marL="514350" indent="-514350">
              <a:buClr>
                <a:schemeClr val="tx1"/>
              </a:buClr>
              <a:buFont typeface="+mj-lt"/>
              <a:buAutoNum type="arabicPeriod" startAt="5"/>
              <a:defRPr/>
            </a:pPr>
            <a:endParaRPr lang="et-EE" sz="2600" b="1" dirty="0" smtClean="0">
              <a:solidFill>
                <a:srgbClr val="FFFF00"/>
              </a:solidFill>
              <a:latin typeface="+mj-lt"/>
            </a:endParaRPr>
          </a:p>
          <a:p>
            <a:pPr marL="514350" indent="-514350">
              <a:buClr>
                <a:schemeClr val="tx1"/>
              </a:buClr>
              <a:buFont typeface="+mj-lt"/>
              <a:buAutoNum type="arabicPeriod" startAt="5"/>
              <a:defRPr/>
            </a:pPr>
            <a:r>
              <a:rPr lang="et-EE" sz="2600" b="1" dirty="0" smtClean="0">
                <a:solidFill>
                  <a:srgbClr val="0070C0"/>
                </a:solidFill>
                <a:latin typeface="+mj-lt"/>
              </a:rPr>
              <a:t>Töökeskkondade paroolide kasutamine (tundmatu turbega) meelelahutuslikes keskkondades on rangelt keelatud. </a:t>
            </a:r>
            <a:r>
              <a:rPr lang="et-EE" sz="2600" dirty="0" smtClean="0">
                <a:latin typeface="+mj-lt"/>
              </a:rPr>
              <a:t>Üldiselt ei tohiks eri keskkondade paroolid olla samad, et ühe süsteemi kompromiteerumisel ei kahjustuks teised</a:t>
            </a:r>
          </a:p>
          <a:p>
            <a:pPr marL="514350" indent="-514350">
              <a:buClr>
                <a:schemeClr val="tx1"/>
              </a:buClr>
              <a:buFont typeface="+mj-lt"/>
              <a:buAutoNum type="arabicPeriod" startAt="5"/>
              <a:defRPr/>
            </a:pPr>
            <a:endParaRPr lang="et-EE" sz="2600" dirty="0" smtClean="0">
              <a:latin typeface="+mj-lt"/>
            </a:endParaRPr>
          </a:p>
        </p:txBody>
      </p:sp>
      <p:sp>
        <p:nvSpPr>
          <p:cNvPr id="16388" name="Title 1"/>
          <p:cNvSpPr>
            <a:spLocks noGrp="1"/>
          </p:cNvSpPr>
          <p:nvPr>
            <p:ph type="title"/>
          </p:nvPr>
        </p:nvSpPr>
        <p:spPr>
          <a:xfrm>
            <a:off x="179512" y="116632"/>
            <a:ext cx="6768752" cy="1143000"/>
          </a:xfrm>
        </p:spPr>
        <p:txBody>
          <a:bodyPr>
            <a:normAutofit fontScale="90000"/>
          </a:bodyPr>
          <a:lstStyle/>
          <a:p>
            <a:pPr algn="l"/>
            <a:r>
              <a:rPr lang="et-EE" sz="3600" b="1" dirty="0" smtClean="0">
                <a:solidFill>
                  <a:srgbClr val="C00000"/>
                </a:solidFill>
              </a:rPr>
              <a:t>Paroolide ja paroolkaitse head kasutustavad, III</a:t>
            </a:r>
          </a:p>
        </p:txBody>
      </p:sp>
      <p:pic>
        <p:nvPicPr>
          <p:cNvPr id="4" name="Picture 5" descr="C:\CLIPART\ATCOMP2.GIF"/>
          <p:cNvPicPr>
            <a:picLocks noChangeAspect="1" noChangeArrowheads="1"/>
          </p:cNvPicPr>
          <p:nvPr/>
        </p:nvPicPr>
        <p:blipFill>
          <a:blip r:embed="rId3" cstate="print"/>
          <a:srcRect/>
          <a:stretch>
            <a:fillRect/>
          </a:stretch>
        </p:blipFill>
        <p:spPr bwMode="auto">
          <a:xfrm>
            <a:off x="4067944" y="5489848"/>
            <a:ext cx="1368152" cy="1368152"/>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539750" y="404664"/>
            <a:ext cx="8604250" cy="5184576"/>
          </a:xfrm>
        </p:spPr>
        <p:txBody>
          <a:bodyPr>
            <a:normAutofit/>
          </a:bodyPr>
          <a:lstStyle/>
          <a:p>
            <a:pPr marL="514350" indent="-514350">
              <a:buClr>
                <a:schemeClr val="tx1"/>
              </a:buClr>
              <a:buNone/>
              <a:defRPr/>
            </a:pPr>
            <a:endParaRPr lang="et-EE" sz="2600" b="1" dirty="0" smtClean="0">
              <a:solidFill>
                <a:srgbClr val="FFFF00"/>
              </a:solidFill>
              <a:latin typeface="+mj-lt"/>
            </a:endParaRPr>
          </a:p>
          <a:p>
            <a:pPr marL="514350" indent="-514350">
              <a:buClr>
                <a:schemeClr val="tx1"/>
              </a:buClr>
              <a:buFont typeface="+mj-lt"/>
              <a:buAutoNum type="arabicPeriod" startAt="2"/>
              <a:defRPr/>
            </a:pPr>
            <a:endParaRPr lang="et-EE" sz="2600" b="1" dirty="0" smtClean="0">
              <a:solidFill>
                <a:srgbClr val="FFFF00"/>
              </a:solidFill>
              <a:latin typeface="+mj-lt"/>
            </a:endParaRPr>
          </a:p>
          <a:p>
            <a:pPr marL="514350" indent="-514350">
              <a:buClr>
                <a:schemeClr val="tx1"/>
              </a:buClr>
              <a:buFont typeface="+mj-lt"/>
              <a:buAutoNum type="arabicPeriod" startAt="7"/>
              <a:defRPr/>
            </a:pPr>
            <a:r>
              <a:rPr lang="et-EE" sz="2600" b="1" dirty="0" smtClean="0">
                <a:solidFill>
                  <a:srgbClr val="0070C0"/>
                </a:solidFill>
                <a:latin typeface="+mj-lt"/>
              </a:rPr>
              <a:t>Parool on personaalne autentimisvahend, seda ei tohi edasi anda teisele isikule. </a:t>
            </a:r>
            <a:r>
              <a:rPr lang="et-EE" sz="2600" dirty="0" smtClean="0">
                <a:latin typeface="+mj-lt"/>
              </a:rPr>
              <a:t>Kui on hädavajalik paroole jagada meilitsi, võib seda teha ainult krüpteeritud kujul (</a:t>
            </a:r>
            <a:r>
              <a:rPr lang="et-EE" sz="2600" dirty="0" smtClean="0"/>
              <a:t>ja see on äärmine erand, mitte reegel!)</a:t>
            </a:r>
            <a:endParaRPr lang="et-EE" sz="2600" dirty="0" smtClean="0">
              <a:latin typeface="+mj-lt"/>
            </a:endParaRPr>
          </a:p>
          <a:p>
            <a:pPr marL="514350" indent="-514350">
              <a:buClr>
                <a:schemeClr val="tx1"/>
              </a:buClr>
              <a:buFont typeface="+mj-lt"/>
              <a:buAutoNum type="arabicPeriod" startAt="7"/>
              <a:defRPr/>
            </a:pPr>
            <a:endParaRPr lang="et-EE" sz="2600" b="1" dirty="0" smtClean="0">
              <a:solidFill>
                <a:srgbClr val="FFFF00"/>
              </a:solidFill>
              <a:latin typeface="+mj-lt"/>
            </a:endParaRPr>
          </a:p>
          <a:p>
            <a:pPr marL="514350" indent="-514350">
              <a:buClr>
                <a:schemeClr val="tx1"/>
              </a:buClr>
              <a:buFont typeface="+mj-lt"/>
              <a:buAutoNum type="arabicPeriod" startAt="7"/>
              <a:defRPr/>
            </a:pPr>
            <a:r>
              <a:rPr lang="et-EE" sz="2600" b="1" dirty="0" smtClean="0">
                <a:solidFill>
                  <a:srgbClr val="0070C0"/>
                </a:solidFill>
                <a:latin typeface="+mj-lt"/>
              </a:rPr>
              <a:t>Paroole ei tohi sisestada tundmatute turvakeskkondadega arvutist ega paigas, kus keegi seda pealt võib vaadata. </a:t>
            </a:r>
            <a:r>
              <a:rPr lang="et-EE" sz="2600" dirty="0" smtClean="0">
                <a:latin typeface="+mj-lt"/>
              </a:rPr>
              <a:t>Vajadusel tuleb töökoha mööbel selleks ringi seada (kui on vaja klientide juuresolekul neid sisestada)</a:t>
            </a:r>
          </a:p>
          <a:p>
            <a:pPr marL="514350" indent="-514350">
              <a:buClr>
                <a:schemeClr val="tx1"/>
              </a:buClr>
              <a:buFont typeface="+mj-lt"/>
              <a:buAutoNum type="arabicPeriod" startAt="7"/>
              <a:defRPr/>
            </a:pPr>
            <a:endParaRPr lang="et-EE" sz="2600" dirty="0" smtClean="0">
              <a:latin typeface="+mj-lt"/>
            </a:endParaRPr>
          </a:p>
        </p:txBody>
      </p:sp>
      <p:sp>
        <p:nvSpPr>
          <p:cNvPr id="16388" name="Title 1"/>
          <p:cNvSpPr>
            <a:spLocks noGrp="1"/>
          </p:cNvSpPr>
          <p:nvPr>
            <p:ph type="title"/>
          </p:nvPr>
        </p:nvSpPr>
        <p:spPr>
          <a:xfrm>
            <a:off x="539552" y="0"/>
            <a:ext cx="7488832" cy="1143000"/>
          </a:xfrm>
        </p:spPr>
        <p:txBody>
          <a:bodyPr>
            <a:normAutofit fontScale="90000"/>
          </a:bodyPr>
          <a:lstStyle/>
          <a:p>
            <a:pPr algn="l"/>
            <a:r>
              <a:rPr lang="et-EE" sz="3600" b="1" dirty="0" smtClean="0">
                <a:solidFill>
                  <a:srgbClr val="C00000"/>
                </a:solidFill>
              </a:rPr>
              <a:t>Paroolide ja paroolkaitse head kastustavad, IV</a:t>
            </a:r>
          </a:p>
        </p:txBody>
      </p:sp>
      <p:pic>
        <p:nvPicPr>
          <p:cNvPr id="4" name="Picture 4" descr="E:\PFiles\MSOffice\Clipart\standard\stddir2\BS01180_.wmf"/>
          <p:cNvPicPr>
            <a:picLocks noChangeAspect="1" noChangeArrowheads="1"/>
          </p:cNvPicPr>
          <p:nvPr/>
        </p:nvPicPr>
        <p:blipFill>
          <a:blip r:embed="rId3" cstate="print"/>
          <a:srcRect/>
          <a:stretch>
            <a:fillRect/>
          </a:stretch>
        </p:blipFill>
        <p:spPr bwMode="auto">
          <a:xfrm>
            <a:off x="3491880" y="5473230"/>
            <a:ext cx="1800200" cy="1384769"/>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539750" y="3068960"/>
            <a:ext cx="8604250" cy="3888432"/>
          </a:xfrm>
        </p:spPr>
        <p:txBody>
          <a:bodyPr>
            <a:normAutofit/>
          </a:bodyPr>
          <a:lstStyle/>
          <a:p>
            <a:pPr marL="514350" indent="-514350">
              <a:buClr>
                <a:schemeClr val="tx1"/>
              </a:buClr>
              <a:buNone/>
              <a:defRPr/>
            </a:pPr>
            <a:r>
              <a:rPr lang="et-EE" sz="2600" dirty="0" smtClean="0">
                <a:latin typeface="+mj-lt"/>
              </a:rPr>
              <a:t>Kolm kasutusala:</a:t>
            </a:r>
          </a:p>
          <a:p>
            <a:pPr marL="514350" indent="-514350">
              <a:buClr>
                <a:schemeClr val="tx1"/>
              </a:buClr>
              <a:buNone/>
              <a:defRPr/>
            </a:pPr>
            <a:endParaRPr lang="et-EE" sz="1000" b="1" dirty="0" smtClean="0">
              <a:solidFill>
                <a:srgbClr val="FFFF00"/>
              </a:solidFill>
              <a:latin typeface="+mj-lt"/>
            </a:endParaRPr>
          </a:p>
          <a:p>
            <a:pPr marL="514350" indent="-514350">
              <a:buClr>
                <a:schemeClr val="tx1"/>
              </a:buClr>
              <a:defRPr/>
            </a:pPr>
            <a:r>
              <a:rPr lang="et-EE" sz="2600" b="1" dirty="0" smtClean="0">
                <a:solidFill>
                  <a:srgbClr val="0070C0"/>
                </a:solidFill>
                <a:latin typeface="+mj-lt"/>
              </a:rPr>
              <a:t>Turvaline autentimine</a:t>
            </a:r>
          </a:p>
          <a:p>
            <a:pPr marL="514350" indent="-514350">
              <a:buClr>
                <a:schemeClr val="tx1"/>
              </a:buClr>
              <a:defRPr/>
            </a:pPr>
            <a:r>
              <a:rPr lang="et-EE" sz="2600" b="1" dirty="0" smtClean="0">
                <a:solidFill>
                  <a:srgbClr val="0070C0"/>
                </a:solidFill>
                <a:latin typeface="+mj-lt"/>
              </a:rPr>
              <a:t>Digiallkirja andmine</a:t>
            </a:r>
          </a:p>
          <a:p>
            <a:pPr marL="514350" indent="-514350">
              <a:buClr>
                <a:schemeClr val="tx1"/>
              </a:buClr>
              <a:defRPr/>
            </a:pPr>
            <a:r>
              <a:rPr lang="et-EE" sz="2600" b="1" dirty="0" smtClean="0">
                <a:solidFill>
                  <a:srgbClr val="0070C0"/>
                </a:solidFill>
                <a:latin typeface="+mj-lt"/>
              </a:rPr>
              <a:t>Transpordikrüpto </a:t>
            </a:r>
            <a:r>
              <a:rPr lang="et-EE" sz="2600" dirty="0" smtClean="0">
                <a:latin typeface="+mj-lt"/>
              </a:rPr>
              <a:t>(ei saa mobiil-IDga)</a:t>
            </a:r>
          </a:p>
          <a:p>
            <a:pPr marL="0" indent="0">
              <a:buClr>
                <a:schemeClr val="tx1"/>
              </a:buClr>
              <a:buNone/>
              <a:defRPr/>
            </a:pPr>
            <a:endParaRPr lang="et-EE" sz="1000" dirty="0" smtClean="0">
              <a:latin typeface="+mj-lt"/>
            </a:endParaRPr>
          </a:p>
          <a:p>
            <a:pPr marL="0" indent="0">
              <a:buClr>
                <a:schemeClr val="tx1"/>
              </a:buClr>
              <a:buNone/>
              <a:defRPr/>
            </a:pPr>
            <a:r>
              <a:rPr lang="et-EE" sz="2600" dirty="0" smtClean="0">
                <a:latin typeface="+mj-lt"/>
              </a:rPr>
              <a:t>Digiallkiri on ainus viis luua õiguslikku, allkirjaga dokumenti digimaailmas. Transpordikrüpto on mugavaim võimalus edastada meiliga konfidentsiaalseid dokumente krüpteeritult</a:t>
            </a:r>
          </a:p>
        </p:txBody>
      </p:sp>
      <p:sp>
        <p:nvSpPr>
          <p:cNvPr id="16388" name="Title 1"/>
          <p:cNvSpPr>
            <a:spLocks noGrp="1"/>
          </p:cNvSpPr>
          <p:nvPr>
            <p:ph type="title"/>
          </p:nvPr>
        </p:nvSpPr>
        <p:spPr>
          <a:xfrm>
            <a:off x="539552" y="0"/>
            <a:ext cx="7488832" cy="1143000"/>
          </a:xfrm>
        </p:spPr>
        <p:txBody>
          <a:bodyPr/>
          <a:lstStyle/>
          <a:p>
            <a:pPr algn="l"/>
            <a:r>
              <a:rPr lang="et-EE" sz="3600" b="1" dirty="0" smtClean="0">
                <a:solidFill>
                  <a:srgbClr val="C00000"/>
                </a:solidFill>
              </a:rPr>
              <a:t>eID-lahenduste otstarve</a:t>
            </a:r>
          </a:p>
        </p:txBody>
      </p:sp>
      <p:sp>
        <p:nvSpPr>
          <p:cNvPr id="4" name="Text Box 6"/>
          <p:cNvSpPr txBox="1">
            <a:spLocks noChangeArrowheads="1"/>
          </p:cNvSpPr>
          <p:nvPr/>
        </p:nvSpPr>
        <p:spPr bwMode="auto">
          <a:xfrm>
            <a:off x="611560" y="1196752"/>
            <a:ext cx="7632848" cy="1692771"/>
          </a:xfrm>
          <a:prstGeom prst="rect">
            <a:avLst/>
          </a:prstGeom>
          <a:noFill/>
          <a:ln w="9525">
            <a:solidFill>
              <a:schemeClr val="tx1"/>
            </a:solidFill>
            <a:miter lim="800000"/>
            <a:headEnd/>
            <a:tailEnd/>
          </a:ln>
        </p:spPr>
        <p:txBody>
          <a:bodyPr wrap="square">
            <a:spAutoFit/>
          </a:bodyPr>
          <a:lstStyle/>
          <a:p>
            <a:pPr>
              <a:spcBef>
                <a:spcPct val="50000"/>
              </a:spcBef>
            </a:pPr>
            <a:r>
              <a:rPr lang="et-EE" sz="2600" b="1" dirty="0" smtClean="0">
                <a:solidFill>
                  <a:srgbClr val="0070C0"/>
                </a:solidFill>
                <a:latin typeface="+mj-lt"/>
              </a:rPr>
              <a:t>eID lahendused (ID-kaart, mobiil-ID, digi-ID) pakuvad paroolist tugevamat, </a:t>
            </a:r>
            <a:r>
              <a:rPr lang="et-EE" sz="2600" b="1" u="sng" dirty="0" smtClean="0">
                <a:solidFill>
                  <a:srgbClr val="0070C0"/>
                </a:solidFill>
                <a:latin typeface="+mj-lt"/>
              </a:rPr>
              <a:t>kahefaktorilist autentimist</a:t>
            </a:r>
            <a:r>
              <a:rPr lang="et-EE" sz="2600" b="1" dirty="0" smtClean="0">
                <a:solidFill>
                  <a:srgbClr val="0070C0"/>
                </a:solidFill>
                <a:latin typeface="+mj-lt"/>
              </a:rPr>
              <a:t>, mille ründamiseks on vaja rünnata mõlemad komponendid eraldi piiratud aja jooksul</a:t>
            </a:r>
          </a:p>
        </p:txBody>
      </p:sp>
      <p:pic>
        <p:nvPicPr>
          <p:cNvPr id="5" name="Picture 5" descr="C:\WINDOWS\Application Data\Microsoft\Media Catalog\Downloaded Clips\cl0\BS00693_.wmf"/>
          <p:cNvPicPr>
            <a:picLocks noChangeAspect="1" noChangeArrowheads="1"/>
          </p:cNvPicPr>
          <p:nvPr/>
        </p:nvPicPr>
        <p:blipFill>
          <a:blip r:embed="rId3" cstate="print"/>
          <a:srcRect/>
          <a:stretch>
            <a:fillRect/>
          </a:stretch>
        </p:blipFill>
        <p:spPr bwMode="auto">
          <a:xfrm>
            <a:off x="6588224" y="3140968"/>
            <a:ext cx="2133600" cy="1581150"/>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251520" y="1196752"/>
            <a:ext cx="8604250" cy="4320480"/>
          </a:xfrm>
        </p:spPr>
        <p:txBody>
          <a:bodyPr>
            <a:normAutofit/>
          </a:bodyPr>
          <a:lstStyle/>
          <a:p>
            <a:pPr marL="457200" indent="-457200">
              <a:buFont typeface="+mj-lt"/>
              <a:buAutoNum type="arabicPeriod"/>
              <a:defRPr/>
            </a:pPr>
            <a:endParaRPr lang="et-EE" sz="1400" dirty="0" smtClean="0"/>
          </a:p>
          <a:p>
            <a:pPr marL="514350" indent="-514350">
              <a:buClr>
                <a:schemeClr val="tx1"/>
              </a:buClr>
              <a:buFont typeface="+mj-lt"/>
              <a:buAutoNum type="arabicPeriod"/>
              <a:defRPr/>
            </a:pPr>
            <a:r>
              <a:rPr lang="et-EE" sz="2600" b="1" dirty="0" smtClean="0">
                <a:solidFill>
                  <a:srgbClr val="0070C0"/>
                </a:solidFill>
                <a:latin typeface="+mj-lt"/>
              </a:rPr>
              <a:t>Alati tuleb paroolipõhisele autentimisele eelistada ID-kaardi põhist autentimist, mis on palju turvalisem.</a:t>
            </a:r>
            <a:r>
              <a:rPr lang="et-EE" sz="2600" b="1" dirty="0" smtClean="0">
                <a:solidFill>
                  <a:srgbClr val="FFFF00"/>
                </a:solidFill>
                <a:latin typeface="+mj-lt"/>
              </a:rPr>
              <a:t> </a:t>
            </a:r>
            <a:r>
              <a:rPr lang="et-EE" sz="2600" dirty="0" smtClean="0">
                <a:latin typeface="+mj-lt"/>
              </a:rPr>
              <a:t>ID-kaardis asuvaid võtmeid ei saa mingi pahalane üle võrgu varastada ega kopeerida</a:t>
            </a:r>
          </a:p>
          <a:p>
            <a:pPr marL="514350" indent="-514350">
              <a:buClr>
                <a:schemeClr val="tx1"/>
              </a:buClr>
              <a:buFont typeface="+mj-lt"/>
              <a:buAutoNum type="arabicPeriod"/>
              <a:defRPr/>
            </a:pPr>
            <a:endParaRPr lang="et-EE" sz="2600" b="1" dirty="0" smtClean="0">
              <a:solidFill>
                <a:srgbClr val="FFFF00"/>
              </a:solidFill>
              <a:latin typeface="+mj-lt"/>
            </a:endParaRPr>
          </a:p>
          <a:p>
            <a:pPr marL="514350" indent="-514350">
              <a:buClr>
                <a:schemeClr val="tx1"/>
              </a:buClr>
              <a:buFont typeface="+mj-lt"/>
              <a:buAutoNum type="arabicPeriod"/>
              <a:defRPr/>
            </a:pPr>
            <a:r>
              <a:rPr lang="et-EE" sz="2600" b="1" dirty="0" smtClean="0">
                <a:solidFill>
                  <a:srgbClr val="0070C0"/>
                </a:solidFill>
                <a:latin typeface="+mj-lt"/>
              </a:rPr>
              <a:t>ID-kaarti ega selle PIN-koode ei tohi kunagi teisele isikule üle anda (sama digi-ID ja mobiil-ID korral)</a:t>
            </a:r>
            <a:r>
              <a:rPr lang="et-EE" sz="2600" b="1" dirty="0" smtClean="0">
                <a:solidFill>
                  <a:srgbClr val="FFFF00"/>
                </a:solidFill>
                <a:latin typeface="+mj-lt"/>
              </a:rPr>
              <a:t>. </a:t>
            </a:r>
            <a:r>
              <a:rPr lang="et-EE" sz="2600" dirty="0" smtClean="0">
                <a:latin typeface="+mj-lt"/>
              </a:rPr>
              <a:t>Tegu on personaalse turvalise autentimisvahendiga </a:t>
            </a:r>
          </a:p>
          <a:p>
            <a:pPr marL="514350" indent="-514350">
              <a:buClr>
                <a:schemeClr val="tx1"/>
              </a:buClr>
              <a:buFont typeface="+mj-lt"/>
              <a:buAutoNum type="arabicPeriod"/>
              <a:defRPr/>
            </a:pPr>
            <a:endParaRPr lang="et-EE" sz="2600" dirty="0" smtClean="0">
              <a:latin typeface="+mj-lt"/>
            </a:endParaRPr>
          </a:p>
        </p:txBody>
      </p:sp>
      <p:pic>
        <p:nvPicPr>
          <p:cNvPr id="17411" name="Picture 2"/>
          <p:cNvPicPr>
            <a:picLocks noChangeAspect="1" noChangeArrowheads="1"/>
          </p:cNvPicPr>
          <p:nvPr/>
        </p:nvPicPr>
        <p:blipFill>
          <a:blip r:embed="rId3" cstate="print"/>
          <a:srcRect/>
          <a:stretch>
            <a:fillRect/>
          </a:stretch>
        </p:blipFill>
        <p:spPr bwMode="auto">
          <a:xfrm>
            <a:off x="6804248" y="5661248"/>
            <a:ext cx="1530513" cy="1196752"/>
          </a:xfrm>
          <a:prstGeom prst="rect">
            <a:avLst/>
          </a:prstGeom>
          <a:noFill/>
          <a:ln w="9525">
            <a:noFill/>
            <a:miter lim="800000"/>
            <a:headEnd/>
            <a:tailEnd/>
          </a:ln>
        </p:spPr>
      </p:pic>
      <p:sp>
        <p:nvSpPr>
          <p:cNvPr id="17412" name="Title 1"/>
          <p:cNvSpPr>
            <a:spLocks noGrp="1"/>
          </p:cNvSpPr>
          <p:nvPr>
            <p:ph type="title"/>
          </p:nvPr>
        </p:nvSpPr>
        <p:spPr>
          <a:xfrm>
            <a:off x="251520" y="0"/>
            <a:ext cx="8892480" cy="1143000"/>
          </a:xfrm>
        </p:spPr>
        <p:txBody>
          <a:bodyPr/>
          <a:lstStyle/>
          <a:p>
            <a:pPr algn="l"/>
            <a:r>
              <a:rPr lang="et-EE" sz="3600" b="1" dirty="0" smtClean="0">
                <a:solidFill>
                  <a:srgbClr val="C00000"/>
                </a:solidFill>
              </a:rPr>
              <a:t>eID-lahenduste head kasutustavad, I</a:t>
            </a:r>
          </a:p>
        </p:txBody>
      </p:sp>
    </p:spTree>
  </p:cSld>
  <p:clrMapOvr>
    <a:masterClrMapping/>
  </p:clrMapOvr>
  <p:transition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251520" y="1196752"/>
            <a:ext cx="8604250" cy="4032448"/>
          </a:xfrm>
        </p:spPr>
        <p:txBody>
          <a:bodyPr>
            <a:normAutofit/>
          </a:bodyPr>
          <a:lstStyle/>
          <a:p>
            <a:pPr marL="514350" indent="-514350">
              <a:buClr>
                <a:schemeClr val="tx1"/>
              </a:buClr>
              <a:buNone/>
              <a:defRPr/>
            </a:pPr>
            <a:endParaRPr lang="et-EE" sz="2600" dirty="0" smtClean="0">
              <a:latin typeface="+mj-lt"/>
            </a:endParaRPr>
          </a:p>
          <a:p>
            <a:pPr marL="514350" indent="-514350">
              <a:buClr>
                <a:schemeClr val="tx1"/>
              </a:buClr>
              <a:buFont typeface="+mj-lt"/>
              <a:buAutoNum type="arabicPeriod" startAt="3"/>
              <a:defRPr/>
            </a:pPr>
            <a:r>
              <a:rPr lang="et-EE" sz="2600" b="1" dirty="0" smtClean="0">
                <a:solidFill>
                  <a:srgbClr val="0070C0"/>
                </a:solidFill>
                <a:latin typeface="+mj-lt"/>
              </a:rPr>
              <a:t>Lubamatu on ID-kaardi  PIN-koode üles kirjutada.  </a:t>
            </a:r>
            <a:r>
              <a:rPr lang="et-EE" sz="2600" dirty="0" smtClean="0">
                <a:latin typeface="+mj-lt"/>
              </a:rPr>
              <a:t>PUK-kood on aga lausa </a:t>
            </a:r>
            <a:r>
              <a:rPr lang="et-EE" sz="2600" b="1" dirty="0" smtClean="0">
                <a:solidFill>
                  <a:srgbClr val="0070C0"/>
                </a:solidFill>
                <a:latin typeface="+mj-lt"/>
              </a:rPr>
              <a:t>soovitav</a:t>
            </a:r>
            <a:r>
              <a:rPr lang="et-EE" sz="2600" dirty="0" smtClean="0">
                <a:latin typeface="+mj-lt"/>
              </a:rPr>
              <a:t> peidetud kujul (mida teate ainult Teie) üles kirjutada, et välistada äraunustamist</a:t>
            </a:r>
          </a:p>
          <a:p>
            <a:pPr marL="514350" indent="-514350">
              <a:buClr>
                <a:schemeClr val="tx1"/>
              </a:buClr>
              <a:buFont typeface="+mj-lt"/>
              <a:buAutoNum type="arabicPeriod" startAt="3"/>
              <a:defRPr/>
            </a:pPr>
            <a:endParaRPr lang="et-EE" sz="2600" dirty="0" smtClean="0">
              <a:latin typeface="+mj-lt"/>
            </a:endParaRPr>
          </a:p>
          <a:p>
            <a:pPr marL="514350" indent="-514350">
              <a:buClr>
                <a:schemeClr val="tx1"/>
              </a:buClr>
              <a:buFont typeface="+mj-lt"/>
              <a:buAutoNum type="arabicPeriod" startAt="3"/>
              <a:defRPr/>
            </a:pPr>
            <a:r>
              <a:rPr lang="et-EE" sz="2600" b="1" dirty="0" smtClean="0">
                <a:solidFill>
                  <a:srgbClr val="0070C0"/>
                </a:solidFill>
                <a:latin typeface="+mj-lt"/>
              </a:rPr>
              <a:t>Lubamatu on ID-kaarti kasutada võõras arvutis, mille turvasätinguid Te ei tunne.</a:t>
            </a:r>
            <a:r>
              <a:rPr lang="et-EE" sz="2600" b="1" dirty="0" smtClean="0">
                <a:solidFill>
                  <a:srgbClr val="FFFF00"/>
                </a:solidFill>
                <a:latin typeface="+mj-lt"/>
              </a:rPr>
              <a:t> </a:t>
            </a:r>
            <a:r>
              <a:rPr lang="et-EE" sz="2600" dirty="0" smtClean="0">
                <a:latin typeface="+mj-lt"/>
              </a:rPr>
              <a:t>Seal asuv võimalik  kurivara võib PIN-koodi varastada, et Teie nimel ID-kaardiga midagi lubamatut teha</a:t>
            </a:r>
          </a:p>
          <a:p>
            <a:pPr marL="514350" indent="-514350">
              <a:buClr>
                <a:schemeClr val="tx1"/>
              </a:buClr>
              <a:buFont typeface="+mj-lt"/>
              <a:buAutoNum type="arabicPeriod" startAt="3"/>
              <a:defRPr/>
            </a:pPr>
            <a:endParaRPr lang="et-EE" sz="2600" dirty="0" smtClean="0">
              <a:latin typeface="+mj-lt"/>
            </a:endParaRPr>
          </a:p>
        </p:txBody>
      </p:sp>
      <p:sp>
        <p:nvSpPr>
          <p:cNvPr id="17412" name="Title 1"/>
          <p:cNvSpPr>
            <a:spLocks noGrp="1"/>
          </p:cNvSpPr>
          <p:nvPr>
            <p:ph type="title"/>
          </p:nvPr>
        </p:nvSpPr>
        <p:spPr>
          <a:xfrm>
            <a:off x="323528" y="0"/>
            <a:ext cx="8820472" cy="1143000"/>
          </a:xfrm>
        </p:spPr>
        <p:txBody>
          <a:bodyPr/>
          <a:lstStyle/>
          <a:p>
            <a:pPr algn="l"/>
            <a:r>
              <a:rPr lang="et-EE" sz="3600" b="1" dirty="0" smtClean="0">
                <a:solidFill>
                  <a:srgbClr val="C00000"/>
                </a:solidFill>
              </a:rPr>
              <a:t>eID-lahenduste head kasutustavad, II</a:t>
            </a:r>
          </a:p>
        </p:txBody>
      </p:sp>
      <p:pic>
        <p:nvPicPr>
          <p:cNvPr id="5" name="Picture 4" descr="C:\WINDOWS\Application Data\Microsoft\Media Catalog\Downloaded Clips\cl0\BS00513_.wmf"/>
          <p:cNvPicPr>
            <a:picLocks noChangeAspect="1" noChangeArrowheads="1"/>
          </p:cNvPicPr>
          <p:nvPr/>
        </p:nvPicPr>
        <p:blipFill>
          <a:blip r:embed="rId3" cstate="print"/>
          <a:srcRect/>
          <a:stretch>
            <a:fillRect/>
          </a:stretch>
        </p:blipFill>
        <p:spPr bwMode="auto">
          <a:xfrm>
            <a:off x="3995936" y="5562600"/>
            <a:ext cx="1595438" cy="1295400"/>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0" y="692696"/>
            <a:ext cx="8928100" cy="4392488"/>
          </a:xfrm>
        </p:spPr>
        <p:txBody>
          <a:bodyPr>
            <a:normAutofit/>
          </a:bodyPr>
          <a:lstStyle/>
          <a:p>
            <a:pPr marL="457200" indent="-457200">
              <a:buFont typeface="+mj-lt"/>
              <a:buAutoNum type="arabicPeriod"/>
              <a:defRPr/>
            </a:pPr>
            <a:endParaRPr lang="et-EE" sz="1400" dirty="0" smtClean="0"/>
          </a:p>
          <a:p>
            <a:pPr marL="514350" indent="-514350">
              <a:buClr>
                <a:schemeClr val="tx1"/>
              </a:buClr>
              <a:buFont typeface="+mj-lt"/>
              <a:buAutoNum type="arabicPeriod" startAt="11"/>
              <a:defRPr/>
            </a:pPr>
            <a:endParaRPr lang="et-EE" sz="2600" dirty="0" smtClean="0">
              <a:solidFill>
                <a:srgbClr val="FFFF00"/>
              </a:solidFill>
              <a:latin typeface="+mj-lt"/>
            </a:endParaRPr>
          </a:p>
          <a:p>
            <a:pPr marL="514350" indent="-514350">
              <a:buClr>
                <a:schemeClr val="tx1"/>
              </a:buClr>
              <a:buFont typeface="+mj-lt"/>
              <a:buAutoNum type="arabicPeriod" startAt="5"/>
              <a:defRPr/>
            </a:pPr>
            <a:r>
              <a:rPr lang="et-EE" sz="2600" b="1" dirty="0" smtClean="0">
                <a:solidFill>
                  <a:srgbClr val="0070C0"/>
                </a:solidFill>
                <a:latin typeface="+mj-lt"/>
              </a:rPr>
              <a:t>Lubamatu on ID-kaardi  PIN-koode sisestada paigas, kus keegi võib neid </a:t>
            </a:r>
            <a:r>
              <a:rPr lang="et-EE" sz="2600" b="1" u="sng" dirty="0" smtClean="0">
                <a:solidFill>
                  <a:srgbClr val="0070C0"/>
                </a:solidFill>
                <a:latin typeface="+mj-lt"/>
              </a:rPr>
              <a:t>pealt vaadata.</a:t>
            </a:r>
            <a:r>
              <a:rPr lang="et-EE" sz="2600" b="1" dirty="0" smtClean="0">
                <a:solidFill>
                  <a:srgbClr val="0070C0"/>
                </a:solidFill>
                <a:latin typeface="+mj-lt"/>
              </a:rPr>
              <a:t> </a:t>
            </a:r>
            <a:r>
              <a:rPr lang="et-EE" sz="2600" dirty="0" smtClean="0">
                <a:latin typeface="+mj-lt"/>
              </a:rPr>
              <a:t>Sama kehtib paroolide korral. Vajadusel tuleb ruumis klaviatuur ja/või mööbel ümber paigutada. </a:t>
            </a:r>
          </a:p>
          <a:p>
            <a:pPr marL="514350" indent="-514350">
              <a:buClr>
                <a:schemeClr val="tx1"/>
              </a:buClr>
              <a:buFont typeface="+mj-lt"/>
              <a:buAutoNum type="arabicPeriod" startAt="5"/>
              <a:defRPr/>
            </a:pPr>
            <a:endParaRPr lang="et-EE" sz="2600" b="1" u="sng" dirty="0" smtClean="0">
              <a:solidFill>
                <a:srgbClr val="FFFF00"/>
              </a:solidFill>
              <a:latin typeface="+mj-lt"/>
            </a:endParaRPr>
          </a:p>
          <a:p>
            <a:pPr marL="514350" indent="-514350">
              <a:buClr>
                <a:schemeClr val="tx1"/>
              </a:buClr>
              <a:buFont typeface="+mj-lt"/>
              <a:buAutoNum type="arabicPeriod" startAt="5"/>
              <a:defRPr/>
            </a:pPr>
            <a:r>
              <a:rPr lang="et-EE" sz="2600" b="1" dirty="0" smtClean="0">
                <a:solidFill>
                  <a:srgbClr val="0070C0"/>
                </a:solidFill>
                <a:latin typeface="+mj-lt"/>
              </a:rPr>
              <a:t>Hoidke ID-kaarti arvutis nii lühidalt kui võimalik </a:t>
            </a:r>
            <a:r>
              <a:rPr lang="et-EE" sz="2600" dirty="0" smtClean="0">
                <a:latin typeface="+mj-lt"/>
              </a:rPr>
              <a:t>(kui kaart pole arvutis, ei saa kurivara seda kasutada)</a:t>
            </a:r>
          </a:p>
        </p:txBody>
      </p:sp>
      <p:pic>
        <p:nvPicPr>
          <p:cNvPr id="18435" name="Picture 5" descr="C:\WINDOWS\Application Data\Microsoft\Media Catalog\Downloaded Clips\cl0\BS00693_.wmf"/>
          <p:cNvPicPr>
            <a:picLocks noChangeAspect="1" noChangeArrowheads="1"/>
          </p:cNvPicPr>
          <p:nvPr/>
        </p:nvPicPr>
        <p:blipFill>
          <a:blip r:embed="rId3" cstate="print"/>
          <a:srcRect/>
          <a:stretch>
            <a:fillRect/>
          </a:stretch>
        </p:blipFill>
        <p:spPr bwMode="auto">
          <a:xfrm>
            <a:off x="1907704" y="4941168"/>
            <a:ext cx="2133600" cy="1581150"/>
          </a:xfrm>
          <a:prstGeom prst="rect">
            <a:avLst/>
          </a:prstGeom>
          <a:noFill/>
          <a:ln w="9525">
            <a:noFill/>
            <a:miter lim="800000"/>
            <a:headEnd/>
            <a:tailEnd/>
          </a:ln>
        </p:spPr>
      </p:pic>
      <p:sp>
        <p:nvSpPr>
          <p:cNvPr id="18436" name="Title 1"/>
          <p:cNvSpPr>
            <a:spLocks noGrp="1"/>
          </p:cNvSpPr>
          <p:nvPr>
            <p:ph type="title"/>
          </p:nvPr>
        </p:nvSpPr>
        <p:spPr>
          <a:xfrm>
            <a:off x="179512" y="0"/>
            <a:ext cx="8964488" cy="1143000"/>
          </a:xfrm>
        </p:spPr>
        <p:txBody>
          <a:bodyPr>
            <a:normAutofit/>
          </a:bodyPr>
          <a:lstStyle/>
          <a:p>
            <a:pPr algn="l"/>
            <a:r>
              <a:rPr lang="et-EE" sz="3600" b="1" dirty="0" smtClean="0">
                <a:solidFill>
                  <a:srgbClr val="C00000"/>
                </a:solidFill>
              </a:rPr>
              <a:t>eID-lahenduste head kasutustavad, III</a:t>
            </a:r>
          </a:p>
        </p:txBody>
      </p:sp>
      <p:pic>
        <p:nvPicPr>
          <p:cNvPr id="454658" name="Picture 2" descr="Image result for ID kaart PIN1"/>
          <p:cNvPicPr>
            <a:picLocks noChangeAspect="1" noChangeArrowheads="1"/>
          </p:cNvPicPr>
          <p:nvPr/>
        </p:nvPicPr>
        <p:blipFill>
          <a:blip r:embed="rId4" cstate="print"/>
          <a:srcRect/>
          <a:stretch>
            <a:fillRect/>
          </a:stretch>
        </p:blipFill>
        <p:spPr bwMode="auto">
          <a:xfrm>
            <a:off x="5743575" y="4514849"/>
            <a:ext cx="3400425" cy="2343151"/>
          </a:xfrm>
          <a:prstGeom prst="rect">
            <a:avLst/>
          </a:prstGeom>
          <a:noFill/>
        </p:spPr>
      </p:pic>
    </p:spTree>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2978" name="Rectangle 2"/>
          <p:cNvSpPr>
            <a:spLocks noGrp="1" noChangeArrowheads="1"/>
          </p:cNvSpPr>
          <p:nvPr>
            <p:ph type="title"/>
          </p:nvPr>
        </p:nvSpPr>
        <p:spPr>
          <a:xfrm>
            <a:off x="179388" y="188913"/>
            <a:ext cx="8705850" cy="836612"/>
          </a:xfrm>
          <a:effectLst>
            <a:outerShdw dist="45791" dir="2021404" algn="ctr" rotWithShape="0">
              <a:schemeClr val="bg2"/>
            </a:outerShdw>
          </a:effectLst>
        </p:spPr>
        <p:txBody>
          <a:bodyPr/>
          <a:lstStyle/>
          <a:p>
            <a:pPr algn="l" eaLnBrk="1" hangingPunct="1">
              <a:defRPr/>
            </a:pPr>
            <a:r>
              <a:rPr lang="et-EE" sz="3600" b="1" dirty="0" smtClean="0">
                <a:solidFill>
                  <a:srgbClr val="C00000"/>
                </a:solidFill>
              </a:rPr>
              <a:t>Digiallkirja vähetuntud head tavad</a:t>
            </a:r>
            <a:endParaRPr lang="et-EE" sz="3600" b="1" dirty="0" smtClean="0">
              <a:solidFill>
                <a:srgbClr val="C00000"/>
              </a:solidFill>
              <a:cs typeface="Times New Roman" pitchFamily="18" charset="0"/>
            </a:endParaRPr>
          </a:p>
        </p:txBody>
      </p:sp>
      <p:sp>
        <p:nvSpPr>
          <p:cNvPr id="51203" name="Text Box 3"/>
          <p:cNvSpPr txBox="1">
            <a:spLocks noChangeArrowheads="1"/>
          </p:cNvSpPr>
          <p:nvPr/>
        </p:nvSpPr>
        <p:spPr bwMode="auto">
          <a:xfrm>
            <a:off x="0" y="3962400"/>
            <a:ext cx="8534400" cy="519113"/>
          </a:xfrm>
          <a:prstGeom prst="rect">
            <a:avLst/>
          </a:prstGeom>
          <a:noFill/>
          <a:ln w="9525">
            <a:noFill/>
            <a:miter lim="800000"/>
            <a:headEnd/>
            <a:tailEnd/>
          </a:ln>
        </p:spPr>
        <p:txBody>
          <a:bodyPr>
            <a:spAutoFit/>
          </a:bodyPr>
          <a:lstStyle/>
          <a:p>
            <a:endParaRPr lang="et-EE" sz="2800" b="1">
              <a:latin typeface="Arial" pitchFamily="34" charset="0"/>
              <a:cs typeface="Times New Roman" pitchFamily="18" charset="0"/>
            </a:endParaRPr>
          </a:p>
        </p:txBody>
      </p:sp>
      <p:sp>
        <p:nvSpPr>
          <p:cNvPr id="51204" name="Text Box 4"/>
          <p:cNvSpPr txBox="1">
            <a:spLocks noChangeArrowheads="1"/>
          </p:cNvSpPr>
          <p:nvPr/>
        </p:nvSpPr>
        <p:spPr bwMode="auto">
          <a:xfrm>
            <a:off x="838200" y="990600"/>
            <a:ext cx="3505200" cy="51911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p:txBody>
      </p:sp>
      <p:sp>
        <p:nvSpPr>
          <p:cNvPr id="51205" name="Text Box 5"/>
          <p:cNvSpPr txBox="1">
            <a:spLocks noChangeArrowheads="1"/>
          </p:cNvSpPr>
          <p:nvPr/>
        </p:nvSpPr>
        <p:spPr bwMode="auto">
          <a:xfrm>
            <a:off x="533400" y="6276975"/>
            <a:ext cx="7620000" cy="116046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a:p>
            <a:pPr>
              <a:spcBef>
                <a:spcPct val="50000"/>
              </a:spcBef>
            </a:pPr>
            <a:endParaRPr lang="et-EE" sz="2800">
              <a:latin typeface="Arial" pitchFamily="34" charset="0"/>
            </a:endParaRPr>
          </a:p>
        </p:txBody>
      </p:sp>
      <p:sp>
        <p:nvSpPr>
          <p:cNvPr id="51206" name="Text Box 6"/>
          <p:cNvSpPr txBox="1">
            <a:spLocks noChangeArrowheads="1"/>
          </p:cNvSpPr>
          <p:nvPr/>
        </p:nvSpPr>
        <p:spPr bwMode="auto">
          <a:xfrm>
            <a:off x="0" y="1268760"/>
            <a:ext cx="9144000" cy="4293483"/>
          </a:xfrm>
          <a:prstGeom prst="rect">
            <a:avLst/>
          </a:prstGeom>
          <a:noFill/>
          <a:ln w="9525">
            <a:noFill/>
            <a:miter lim="800000"/>
            <a:headEnd/>
            <a:tailEnd/>
          </a:ln>
        </p:spPr>
        <p:txBody>
          <a:bodyPr wrap="square">
            <a:spAutoFit/>
          </a:bodyPr>
          <a:lstStyle/>
          <a:p>
            <a:pPr marL="514350" indent="-514350">
              <a:spcBef>
                <a:spcPct val="50000"/>
              </a:spcBef>
              <a:buFont typeface="Arial" pitchFamily="34" charset="0"/>
              <a:buChar char="•"/>
            </a:pPr>
            <a:r>
              <a:rPr lang="et-EE" sz="2600" b="1" dirty="0" smtClean="0">
                <a:solidFill>
                  <a:srgbClr val="0070C0"/>
                </a:solidFill>
                <a:latin typeface="Arial" pitchFamily="34" charset="0"/>
              </a:rPr>
              <a:t>DOC-  ja DOCX-laiendiga faile pole hea toon allkirjastada. Sobivaim on PDF. </a:t>
            </a:r>
            <a:r>
              <a:rPr lang="et-EE" sz="2600" dirty="0" smtClean="0">
                <a:latin typeface="Arial" pitchFamily="34" charset="0"/>
              </a:rPr>
              <a:t>Põhjus – dokumendi adekvaatkuva (st millisena ta kuvatakse ekraanil), pole sobimatute vormingute korral üheselt paigas, st eri keskkonnad võivad seda näidata erinevalt. Seda võidakse ära kasutada rünnetes</a:t>
            </a:r>
            <a:endParaRPr lang="et-EE" sz="2600" b="1" dirty="0" smtClean="0">
              <a:latin typeface="Arial" pitchFamily="34" charset="0"/>
            </a:endParaRPr>
          </a:p>
          <a:p>
            <a:pPr marL="514350" indent="-514350">
              <a:spcBef>
                <a:spcPct val="50000"/>
              </a:spcBef>
              <a:buFont typeface="Arial" pitchFamily="34" charset="0"/>
              <a:buChar char="•"/>
            </a:pPr>
            <a:r>
              <a:rPr lang="et-EE" sz="2600" b="1" dirty="0" smtClean="0">
                <a:solidFill>
                  <a:srgbClr val="0070C0"/>
                </a:solidFill>
                <a:latin typeface="Arial" pitchFamily="34" charset="0"/>
              </a:rPr>
              <a:t>Digiallkiri ei kaitse teavet konfidentsiaalsuse eest, vaid tagab ainult tervikluse. </a:t>
            </a:r>
            <a:r>
              <a:rPr lang="et-EE" sz="2600" dirty="0" smtClean="0">
                <a:latin typeface="Arial" pitchFamily="34" charset="0"/>
              </a:rPr>
              <a:t>Vajadusel tuleb digiallkirjastatud fail (BDOC-ümbrik) asetada krüpteeritud CDOC-ümbrikusse</a:t>
            </a:r>
          </a:p>
        </p:txBody>
      </p:sp>
    </p:spTree>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2978" name="Rectangle 2"/>
          <p:cNvSpPr>
            <a:spLocks noGrp="1" noChangeArrowheads="1"/>
          </p:cNvSpPr>
          <p:nvPr>
            <p:ph type="title"/>
          </p:nvPr>
        </p:nvSpPr>
        <p:spPr>
          <a:xfrm>
            <a:off x="179388" y="188913"/>
            <a:ext cx="8705850" cy="836612"/>
          </a:xfrm>
          <a:effectLst>
            <a:outerShdw dist="45791" dir="2021404" algn="ctr" rotWithShape="0">
              <a:schemeClr val="bg2"/>
            </a:outerShdw>
          </a:effectLst>
        </p:spPr>
        <p:txBody>
          <a:bodyPr/>
          <a:lstStyle/>
          <a:p>
            <a:pPr algn="l" eaLnBrk="1" hangingPunct="1">
              <a:defRPr/>
            </a:pPr>
            <a:r>
              <a:rPr lang="et-EE" sz="3600" b="1" dirty="0" smtClean="0">
                <a:solidFill>
                  <a:srgbClr val="C00000"/>
                </a:solidFill>
              </a:rPr>
              <a:t>Transpordikrüpto CDOC head tavad</a:t>
            </a:r>
            <a:endParaRPr lang="et-EE" sz="3600" b="1" dirty="0" smtClean="0">
              <a:solidFill>
                <a:srgbClr val="C00000"/>
              </a:solidFill>
              <a:cs typeface="Times New Roman" pitchFamily="18" charset="0"/>
            </a:endParaRPr>
          </a:p>
        </p:txBody>
      </p:sp>
      <p:sp>
        <p:nvSpPr>
          <p:cNvPr id="51203" name="Text Box 3"/>
          <p:cNvSpPr txBox="1">
            <a:spLocks noChangeArrowheads="1"/>
          </p:cNvSpPr>
          <p:nvPr/>
        </p:nvSpPr>
        <p:spPr bwMode="auto">
          <a:xfrm>
            <a:off x="0" y="3962400"/>
            <a:ext cx="8534400" cy="519113"/>
          </a:xfrm>
          <a:prstGeom prst="rect">
            <a:avLst/>
          </a:prstGeom>
          <a:noFill/>
          <a:ln w="9525">
            <a:noFill/>
            <a:miter lim="800000"/>
            <a:headEnd/>
            <a:tailEnd/>
          </a:ln>
        </p:spPr>
        <p:txBody>
          <a:bodyPr>
            <a:spAutoFit/>
          </a:bodyPr>
          <a:lstStyle/>
          <a:p>
            <a:endParaRPr lang="et-EE" sz="2800" b="1">
              <a:latin typeface="Arial" pitchFamily="34" charset="0"/>
              <a:cs typeface="Times New Roman" pitchFamily="18" charset="0"/>
            </a:endParaRPr>
          </a:p>
        </p:txBody>
      </p:sp>
      <p:sp>
        <p:nvSpPr>
          <p:cNvPr id="51204" name="Text Box 4"/>
          <p:cNvSpPr txBox="1">
            <a:spLocks noChangeArrowheads="1"/>
          </p:cNvSpPr>
          <p:nvPr/>
        </p:nvSpPr>
        <p:spPr bwMode="auto">
          <a:xfrm>
            <a:off x="838200" y="990600"/>
            <a:ext cx="3505200" cy="51911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p:txBody>
      </p:sp>
      <p:sp>
        <p:nvSpPr>
          <p:cNvPr id="51205" name="Text Box 5"/>
          <p:cNvSpPr txBox="1">
            <a:spLocks noChangeArrowheads="1"/>
          </p:cNvSpPr>
          <p:nvPr/>
        </p:nvSpPr>
        <p:spPr bwMode="auto">
          <a:xfrm>
            <a:off x="533400" y="6276975"/>
            <a:ext cx="7620000" cy="116046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a:p>
            <a:pPr>
              <a:spcBef>
                <a:spcPct val="50000"/>
              </a:spcBef>
            </a:pPr>
            <a:endParaRPr lang="et-EE" sz="2800">
              <a:latin typeface="Arial" pitchFamily="34" charset="0"/>
            </a:endParaRPr>
          </a:p>
        </p:txBody>
      </p:sp>
      <p:sp>
        <p:nvSpPr>
          <p:cNvPr id="51206" name="Text Box 6"/>
          <p:cNvSpPr txBox="1">
            <a:spLocks noChangeArrowheads="1"/>
          </p:cNvSpPr>
          <p:nvPr/>
        </p:nvSpPr>
        <p:spPr bwMode="auto">
          <a:xfrm>
            <a:off x="0" y="1052736"/>
            <a:ext cx="9144000" cy="4339650"/>
          </a:xfrm>
          <a:prstGeom prst="rect">
            <a:avLst/>
          </a:prstGeom>
          <a:noFill/>
          <a:ln w="9525">
            <a:noFill/>
            <a:miter lim="800000"/>
            <a:headEnd/>
            <a:tailEnd/>
          </a:ln>
        </p:spPr>
        <p:txBody>
          <a:bodyPr wrap="square">
            <a:spAutoFit/>
          </a:bodyPr>
          <a:lstStyle/>
          <a:p>
            <a:pPr marL="514350" indent="-514350">
              <a:spcBef>
                <a:spcPct val="50000"/>
              </a:spcBef>
              <a:buFont typeface="Arial" pitchFamily="34" charset="0"/>
              <a:buChar char="•"/>
            </a:pPr>
            <a:r>
              <a:rPr lang="et-EE" sz="2400" dirty="0" smtClean="0">
                <a:latin typeface="Arial" pitchFamily="34" charset="0"/>
              </a:rPr>
              <a:t>Kasutatakse konfidentsiaalse teabe </a:t>
            </a:r>
            <a:r>
              <a:rPr lang="et-EE" sz="2400" b="1" dirty="0" smtClean="0">
                <a:solidFill>
                  <a:srgbClr val="0070C0"/>
                </a:solidFill>
                <a:latin typeface="Arial" pitchFamily="34" charset="0"/>
              </a:rPr>
              <a:t>edastamiseks mööda mitte-pealtkuulamiskindlaid kanaleid </a:t>
            </a:r>
            <a:r>
              <a:rPr lang="et-EE" sz="2400" dirty="0" smtClean="0">
                <a:latin typeface="Arial" pitchFamily="34" charset="0"/>
              </a:rPr>
              <a:t>(nt meilitsi)</a:t>
            </a:r>
          </a:p>
          <a:p>
            <a:pPr marL="514350" indent="-514350">
              <a:spcBef>
                <a:spcPct val="50000"/>
              </a:spcBef>
              <a:buFont typeface="Arial" pitchFamily="34" charset="0"/>
              <a:buChar char="•"/>
            </a:pPr>
            <a:r>
              <a:rPr lang="et-EE" sz="2400" dirty="0" smtClean="0">
                <a:latin typeface="Arial" pitchFamily="34" charset="0"/>
              </a:rPr>
              <a:t>Transpordikrüpto (CDOC) vormingus faile ei hoita – </a:t>
            </a:r>
            <a:r>
              <a:rPr lang="et-EE" sz="2400" b="1" dirty="0" smtClean="0">
                <a:solidFill>
                  <a:srgbClr val="0070C0"/>
                </a:solidFill>
                <a:latin typeface="Arial" pitchFamily="34" charset="0"/>
              </a:rPr>
              <a:t>kui rikneb ID-kaart, on faili sisu jäädavalt kadunud</a:t>
            </a:r>
            <a:endParaRPr lang="et-EE" sz="2400" b="1" dirty="0">
              <a:solidFill>
                <a:srgbClr val="0070C0"/>
              </a:solidFill>
              <a:latin typeface="Arial" pitchFamily="34" charset="0"/>
            </a:endParaRPr>
          </a:p>
          <a:p>
            <a:pPr marL="514350" indent="-514350">
              <a:spcBef>
                <a:spcPct val="50000"/>
              </a:spcBef>
              <a:buFont typeface="Arial" pitchFamily="34" charset="0"/>
              <a:buChar char="•"/>
            </a:pPr>
            <a:r>
              <a:rPr lang="et-EE" sz="2400" dirty="0" smtClean="0">
                <a:latin typeface="Arial" pitchFamily="34" charset="0"/>
              </a:rPr>
              <a:t>CDOC-faili meilitsi saades tuleb krüptoümbrik lahti teha ja säilitada (oma keskkonnas) selle sisu, mitte CDOC-laiendiga fail</a:t>
            </a:r>
          </a:p>
          <a:p>
            <a:pPr marL="514350" indent="-514350">
              <a:spcBef>
                <a:spcPct val="50000"/>
              </a:spcBef>
              <a:buFont typeface="Arial" pitchFamily="34" charset="0"/>
              <a:buChar char="•"/>
            </a:pPr>
            <a:r>
              <a:rPr lang="et-EE" sz="2400" dirty="0" smtClean="0">
                <a:latin typeface="Arial" pitchFamily="34" charset="0"/>
              </a:rPr>
              <a:t>Kui on CDOC-faili edastamisel vaja kasutada digiallkirjastatud dokumenti, peab allkirjaümbrik (BDOC, varem DDOC) olema alati sisemine</a:t>
            </a:r>
            <a:endParaRPr lang="et-EE" sz="2400" dirty="0">
              <a:latin typeface="Arial" pitchFamily="34" charset="0"/>
            </a:endParaRPr>
          </a:p>
        </p:txBody>
      </p:sp>
      <p:sp>
        <p:nvSpPr>
          <p:cNvPr id="8" name="Text Box 6"/>
          <p:cNvSpPr txBox="1">
            <a:spLocks noChangeArrowheads="1"/>
          </p:cNvSpPr>
          <p:nvPr/>
        </p:nvSpPr>
        <p:spPr bwMode="auto">
          <a:xfrm>
            <a:off x="539552" y="5373216"/>
            <a:ext cx="7272808" cy="1292662"/>
          </a:xfrm>
          <a:prstGeom prst="rect">
            <a:avLst/>
          </a:prstGeom>
          <a:noFill/>
          <a:ln w="9525">
            <a:solidFill>
              <a:schemeClr val="tx1"/>
            </a:solidFill>
            <a:miter lim="800000"/>
            <a:headEnd/>
            <a:tailEnd/>
          </a:ln>
        </p:spPr>
        <p:txBody>
          <a:bodyPr wrap="square">
            <a:spAutoFit/>
          </a:bodyPr>
          <a:lstStyle/>
          <a:p>
            <a:pPr>
              <a:spcBef>
                <a:spcPct val="50000"/>
              </a:spcBef>
            </a:pPr>
            <a:r>
              <a:rPr lang="et-EE" sz="2600" b="1" dirty="0" smtClean="0">
                <a:solidFill>
                  <a:srgbClr val="0070C0"/>
                </a:solidFill>
                <a:latin typeface="+mj-lt"/>
              </a:rPr>
              <a:t>CDOC-faili saamisel meilitsi või muul teel tuleb see esimese tegevusena lahti teha ja salvestada selle sisu, mitte aga CDOC-fail ise!</a:t>
            </a:r>
          </a:p>
        </p:txBody>
      </p:sp>
    </p:spTree>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0" y="0"/>
            <a:ext cx="9144000" cy="1080120"/>
          </a:xfrm>
        </p:spPr>
        <p:txBody>
          <a:bodyPr>
            <a:noAutofit/>
          </a:bodyPr>
          <a:lstStyle/>
          <a:p>
            <a:pPr algn="l"/>
            <a:r>
              <a:rPr lang="et-EE" sz="3600" b="1" dirty="0" smtClean="0">
                <a:solidFill>
                  <a:srgbClr val="C00000"/>
                </a:solidFill>
              </a:rPr>
              <a:t>Konfidentsiaalsete ja/või juurdepääsupiiranguga andmete edastamine</a:t>
            </a:r>
            <a:endParaRPr lang="en-GB" sz="3600" b="1" dirty="0">
              <a:solidFill>
                <a:srgbClr val="C00000"/>
              </a:solidFill>
            </a:endParaRPr>
          </a:p>
        </p:txBody>
      </p:sp>
      <p:sp>
        <p:nvSpPr>
          <p:cNvPr id="3" name="Sisu kohatäide 2"/>
          <p:cNvSpPr>
            <a:spLocks noGrp="1"/>
          </p:cNvSpPr>
          <p:nvPr>
            <p:ph idx="1"/>
          </p:nvPr>
        </p:nvSpPr>
        <p:spPr>
          <a:xfrm>
            <a:off x="323528" y="1124744"/>
            <a:ext cx="8517632" cy="4536504"/>
          </a:xfrm>
        </p:spPr>
        <p:txBody>
          <a:bodyPr>
            <a:normAutofit fontScale="77500" lnSpcReduction="20000"/>
          </a:bodyPr>
          <a:lstStyle/>
          <a:p>
            <a:pPr marL="0" indent="0">
              <a:spcBef>
                <a:spcPts val="1200"/>
              </a:spcBef>
              <a:buNone/>
            </a:pPr>
            <a:r>
              <a:rPr lang="et-EE" sz="3400" b="1" dirty="0" smtClean="0">
                <a:solidFill>
                  <a:srgbClr val="0070C0"/>
                </a:solidFill>
              </a:rPr>
              <a:t>Konfidentsiaalsete andmete edastamine üle meili ja suvalise (ebaturvalise) failivahetussüsteemi peab toimuma alati krüpteeritud kujul.</a:t>
            </a:r>
            <a:r>
              <a:rPr lang="et-EE" sz="3400" dirty="0" smtClean="0">
                <a:solidFill>
                  <a:schemeClr val="accent6">
                    <a:lumMod val="75000"/>
                  </a:schemeClr>
                </a:solidFill>
              </a:rPr>
              <a:t> </a:t>
            </a:r>
            <a:r>
              <a:rPr lang="et-EE" sz="3400" dirty="0" smtClean="0"/>
              <a:t>Krüpteerimata kujul edastades saavad häkkerid faili kergesti kätte, sest internet (sh meililiiklus) on turvamata. </a:t>
            </a:r>
          </a:p>
          <a:p>
            <a:pPr marL="0" indent="0">
              <a:spcBef>
                <a:spcPts val="1200"/>
              </a:spcBef>
              <a:buNone/>
            </a:pPr>
            <a:r>
              <a:rPr lang="et-EE" sz="3400" dirty="0" smtClean="0"/>
              <a:t>Mõistlik on </a:t>
            </a:r>
          </a:p>
          <a:p>
            <a:pPr marL="357188" indent="-357188">
              <a:spcBef>
                <a:spcPts val="1200"/>
              </a:spcBef>
            </a:pPr>
            <a:r>
              <a:rPr lang="et-EE" sz="3400" b="1" dirty="0" smtClean="0">
                <a:solidFill>
                  <a:srgbClr val="0070C0"/>
                </a:solidFill>
              </a:rPr>
              <a:t>Asutuse sees kasutada turvalisi teenuseid või depositooriumeid </a:t>
            </a:r>
            <a:r>
              <a:rPr lang="et-EE" sz="3400" dirty="0" smtClean="0"/>
              <a:t>(Wiki keskkond vms). Turvalisuse näitaja (indikaator) kliendist serverini on </a:t>
            </a:r>
            <a:r>
              <a:rPr lang="et-EE" sz="3400" b="1" dirty="0" smtClean="0">
                <a:solidFill>
                  <a:srgbClr val="0070C0"/>
                </a:solidFill>
              </a:rPr>
              <a:t>https</a:t>
            </a:r>
            <a:r>
              <a:rPr lang="et-EE" sz="3400" dirty="0" smtClean="0"/>
              <a:t>-i kasutamine http asemel – seda tuleb kindlasti jälgida!</a:t>
            </a:r>
          </a:p>
          <a:p>
            <a:pPr marL="357188" indent="-357188">
              <a:spcBef>
                <a:spcPts val="1200"/>
              </a:spcBef>
            </a:pPr>
            <a:r>
              <a:rPr lang="et-EE" sz="3400" dirty="0" smtClean="0"/>
              <a:t>Asutusevälise suhtlusel  kasutada ID-kaardi taristu põhist </a:t>
            </a:r>
            <a:r>
              <a:rPr lang="et-EE" sz="3400" b="1" dirty="0" smtClean="0">
                <a:solidFill>
                  <a:srgbClr val="0070C0"/>
                </a:solidFill>
              </a:rPr>
              <a:t>transpordikrüptot</a:t>
            </a:r>
            <a:r>
              <a:rPr lang="et-EE" sz="3400" dirty="0" smtClean="0"/>
              <a:t> ehk CDOCi </a:t>
            </a:r>
          </a:p>
          <a:p>
            <a:pPr marL="0" indent="0">
              <a:buNone/>
            </a:pPr>
            <a:endParaRPr lang="et-EE" sz="3400" dirty="0" smtClean="0"/>
          </a:p>
          <a:p>
            <a:pPr marL="0" indent="0" rtl="0" eaLnBrk="1" latinLnBrk="0" hangingPunct="1">
              <a:buNone/>
            </a:pPr>
            <a:endParaRPr lang="et-EE" dirty="0">
              <a:effectLst/>
            </a:endParaRPr>
          </a:p>
        </p:txBody>
      </p:sp>
      <p:sp>
        <p:nvSpPr>
          <p:cNvPr id="6" name="Text Box 6"/>
          <p:cNvSpPr txBox="1">
            <a:spLocks noChangeArrowheads="1"/>
          </p:cNvSpPr>
          <p:nvPr/>
        </p:nvSpPr>
        <p:spPr bwMode="auto">
          <a:xfrm>
            <a:off x="539552" y="5805264"/>
            <a:ext cx="7992888" cy="954107"/>
          </a:xfrm>
          <a:prstGeom prst="rect">
            <a:avLst/>
          </a:prstGeom>
          <a:noFill/>
          <a:ln w="9525">
            <a:solidFill>
              <a:schemeClr val="tx1"/>
            </a:solidFill>
            <a:miter lim="800000"/>
            <a:headEnd/>
            <a:tailEnd/>
          </a:ln>
        </p:spPr>
        <p:txBody>
          <a:bodyPr wrap="square">
            <a:spAutoFit/>
          </a:bodyPr>
          <a:lstStyle/>
          <a:p>
            <a:pPr>
              <a:spcBef>
                <a:spcPct val="50000"/>
              </a:spcBef>
            </a:pPr>
            <a:r>
              <a:rPr lang="et-EE" sz="2800" b="1" dirty="0" smtClean="0">
                <a:solidFill>
                  <a:srgbClr val="0070C0"/>
                </a:solidFill>
              </a:rPr>
              <a:t>NB! Digiallkiri (BDOC, vanemad ka DDOC vorming) ja transpordikrüpto CDOC on täiesti erinevad asjad!</a:t>
            </a:r>
          </a:p>
        </p:txBody>
      </p:sp>
    </p:spTree>
    <p:extLst>
      <p:ext uri="{BB962C8B-B14F-4D97-AF65-F5344CB8AC3E}">
        <p14:creationId xmlns="" xmlns:p14="http://schemas.microsoft.com/office/powerpoint/2010/main" val="1913650573"/>
      </p:ext>
    </p:extLst>
  </p:cSld>
  <p:clrMapOvr>
    <a:masterClrMapping/>
  </p:clrMapOvr>
  <p:transition advClick="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2978" name="Rectangle 2"/>
          <p:cNvSpPr>
            <a:spLocks noGrp="1" noChangeArrowheads="1"/>
          </p:cNvSpPr>
          <p:nvPr>
            <p:ph type="title"/>
          </p:nvPr>
        </p:nvSpPr>
        <p:spPr>
          <a:xfrm>
            <a:off x="179388" y="188913"/>
            <a:ext cx="8705850" cy="836612"/>
          </a:xfrm>
          <a:effectLst>
            <a:outerShdw dist="45791" dir="2021404" algn="ctr" rotWithShape="0">
              <a:schemeClr val="bg2"/>
            </a:outerShdw>
          </a:effectLst>
        </p:spPr>
        <p:txBody>
          <a:bodyPr>
            <a:normAutofit fontScale="90000"/>
          </a:bodyPr>
          <a:lstStyle/>
          <a:p>
            <a:pPr algn="l" eaLnBrk="1" hangingPunct="1">
              <a:defRPr/>
            </a:pPr>
            <a:r>
              <a:rPr lang="et-EE" sz="3600" b="1" dirty="0" smtClean="0">
                <a:solidFill>
                  <a:srgbClr val="C00000"/>
                </a:solidFill>
              </a:rPr>
              <a:t>Mälupulkade, väliste kõvaketaste ja </a:t>
            </a:r>
            <a:r>
              <a:rPr lang="et-EE" sz="3600" b="1" dirty="0" smtClean="0">
                <a:solidFill>
                  <a:srgbClr val="C00000"/>
                </a:solidFill>
              </a:rPr>
              <a:t>sülearvutite </a:t>
            </a:r>
            <a:r>
              <a:rPr lang="et-EE" sz="3600" b="1" dirty="0" smtClean="0">
                <a:solidFill>
                  <a:srgbClr val="C00000"/>
                </a:solidFill>
              </a:rPr>
              <a:t>krüpteerimine</a:t>
            </a:r>
            <a:endParaRPr lang="et-EE" sz="3600" b="1" dirty="0" smtClean="0">
              <a:solidFill>
                <a:srgbClr val="C00000"/>
              </a:solidFill>
              <a:cs typeface="Times New Roman" pitchFamily="18" charset="0"/>
            </a:endParaRPr>
          </a:p>
        </p:txBody>
      </p:sp>
      <p:sp>
        <p:nvSpPr>
          <p:cNvPr id="51203" name="Text Box 3"/>
          <p:cNvSpPr txBox="1">
            <a:spLocks noChangeArrowheads="1"/>
          </p:cNvSpPr>
          <p:nvPr/>
        </p:nvSpPr>
        <p:spPr bwMode="auto">
          <a:xfrm>
            <a:off x="0" y="3962400"/>
            <a:ext cx="8534400" cy="519113"/>
          </a:xfrm>
          <a:prstGeom prst="rect">
            <a:avLst/>
          </a:prstGeom>
          <a:noFill/>
          <a:ln w="9525">
            <a:noFill/>
            <a:miter lim="800000"/>
            <a:headEnd/>
            <a:tailEnd/>
          </a:ln>
        </p:spPr>
        <p:txBody>
          <a:bodyPr>
            <a:spAutoFit/>
          </a:bodyPr>
          <a:lstStyle/>
          <a:p>
            <a:endParaRPr lang="et-EE" sz="2800" b="1">
              <a:latin typeface="Arial" pitchFamily="34" charset="0"/>
              <a:cs typeface="Times New Roman" pitchFamily="18" charset="0"/>
            </a:endParaRPr>
          </a:p>
        </p:txBody>
      </p:sp>
      <p:sp>
        <p:nvSpPr>
          <p:cNvPr id="51204" name="Text Box 4"/>
          <p:cNvSpPr txBox="1">
            <a:spLocks noChangeArrowheads="1"/>
          </p:cNvSpPr>
          <p:nvPr/>
        </p:nvSpPr>
        <p:spPr bwMode="auto">
          <a:xfrm>
            <a:off x="838200" y="990600"/>
            <a:ext cx="3505200" cy="51911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p:txBody>
      </p:sp>
      <p:sp>
        <p:nvSpPr>
          <p:cNvPr id="51205" name="Text Box 5"/>
          <p:cNvSpPr txBox="1">
            <a:spLocks noChangeArrowheads="1"/>
          </p:cNvSpPr>
          <p:nvPr/>
        </p:nvSpPr>
        <p:spPr bwMode="auto">
          <a:xfrm>
            <a:off x="533400" y="6276975"/>
            <a:ext cx="7620000" cy="1160463"/>
          </a:xfrm>
          <a:prstGeom prst="rect">
            <a:avLst/>
          </a:prstGeom>
          <a:noFill/>
          <a:ln w="9525">
            <a:noFill/>
            <a:miter lim="800000"/>
            <a:headEnd/>
            <a:tailEnd/>
          </a:ln>
        </p:spPr>
        <p:txBody>
          <a:bodyPr>
            <a:spAutoFit/>
          </a:bodyPr>
          <a:lstStyle/>
          <a:p>
            <a:pPr>
              <a:spcBef>
                <a:spcPct val="50000"/>
              </a:spcBef>
            </a:pPr>
            <a:endParaRPr lang="et-EE" sz="2800">
              <a:latin typeface="Arial" pitchFamily="34" charset="0"/>
            </a:endParaRPr>
          </a:p>
          <a:p>
            <a:pPr>
              <a:spcBef>
                <a:spcPct val="50000"/>
              </a:spcBef>
            </a:pPr>
            <a:endParaRPr lang="et-EE" sz="2800">
              <a:latin typeface="Arial" pitchFamily="34" charset="0"/>
            </a:endParaRPr>
          </a:p>
        </p:txBody>
      </p:sp>
      <p:sp>
        <p:nvSpPr>
          <p:cNvPr id="51206" name="Text Box 6"/>
          <p:cNvSpPr txBox="1">
            <a:spLocks noChangeArrowheads="1"/>
          </p:cNvSpPr>
          <p:nvPr/>
        </p:nvSpPr>
        <p:spPr bwMode="auto">
          <a:xfrm>
            <a:off x="179512" y="1196752"/>
            <a:ext cx="8568952" cy="4293483"/>
          </a:xfrm>
          <a:prstGeom prst="rect">
            <a:avLst/>
          </a:prstGeom>
          <a:noFill/>
          <a:ln w="9525">
            <a:noFill/>
            <a:miter lim="800000"/>
            <a:headEnd/>
            <a:tailEnd/>
          </a:ln>
        </p:spPr>
        <p:txBody>
          <a:bodyPr wrap="square">
            <a:spAutoFit/>
          </a:bodyPr>
          <a:lstStyle/>
          <a:p>
            <a:pPr>
              <a:spcBef>
                <a:spcPts val="1200"/>
              </a:spcBef>
            </a:pPr>
            <a:r>
              <a:rPr lang="et-EE" sz="2600" b="1" dirty="0" smtClean="0">
                <a:solidFill>
                  <a:srgbClr val="0070C0"/>
                </a:solidFill>
                <a:latin typeface="+mj-lt"/>
              </a:rPr>
              <a:t>Uuematele Windowsi versioonidele on seda võimaldav </a:t>
            </a:r>
            <a:r>
              <a:rPr lang="et-EE" sz="2600" b="1" dirty="0" err="1" smtClean="0">
                <a:solidFill>
                  <a:srgbClr val="0070C0"/>
                </a:solidFill>
                <a:latin typeface="+mj-lt"/>
              </a:rPr>
              <a:t>B</a:t>
            </a:r>
            <a:r>
              <a:rPr lang="et-EE" sz="2600" b="1" dirty="0" err="1" smtClean="0">
                <a:solidFill>
                  <a:srgbClr val="0070C0"/>
                </a:solidFill>
                <a:latin typeface="+mj-lt"/>
              </a:rPr>
              <a:t>itLocker</a:t>
            </a:r>
            <a:r>
              <a:rPr lang="et-EE" sz="2600" b="1" dirty="0" smtClean="0">
                <a:solidFill>
                  <a:srgbClr val="0070C0"/>
                </a:solidFill>
                <a:latin typeface="+mj-lt"/>
              </a:rPr>
              <a:t> sisse ehitatud</a:t>
            </a:r>
          </a:p>
          <a:p>
            <a:pPr marL="514350" indent="-514350">
              <a:spcBef>
                <a:spcPts val="1200"/>
              </a:spcBef>
              <a:buFont typeface="Arial" pitchFamily="34" charset="0"/>
              <a:buChar char="•"/>
            </a:pPr>
            <a:r>
              <a:rPr lang="et-EE" sz="2600" b="1" dirty="0" smtClean="0">
                <a:solidFill>
                  <a:srgbClr val="0070C0"/>
                </a:solidFill>
                <a:latin typeface="+mj-lt"/>
              </a:rPr>
              <a:t>Tavaliselt </a:t>
            </a:r>
            <a:r>
              <a:rPr lang="et-EE" sz="2600" b="1" dirty="0" smtClean="0">
                <a:solidFill>
                  <a:srgbClr val="0070C0"/>
                </a:solidFill>
                <a:latin typeface="+mj-lt"/>
              </a:rPr>
              <a:t>tuleb enne kasutamist sisestada parool</a:t>
            </a:r>
            <a:r>
              <a:rPr lang="et-EE" sz="2600" dirty="0" smtClean="0">
                <a:latin typeface="+mj-lt"/>
              </a:rPr>
              <a:t>, millest tuletatakse </a:t>
            </a:r>
            <a:r>
              <a:rPr lang="et-EE" sz="2600" dirty="0" smtClean="0">
                <a:latin typeface="+mj-lt"/>
              </a:rPr>
              <a:t>krüptovõti</a:t>
            </a:r>
            <a:endParaRPr lang="et-EE" sz="2600" dirty="0" smtClean="0">
              <a:latin typeface="+mj-lt"/>
            </a:endParaRPr>
          </a:p>
          <a:p>
            <a:pPr marL="514350" indent="-514350">
              <a:spcBef>
                <a:spcPts val="1200"/>
              </a:spcBef>
              <a:buFont typeface="Arial" pitchFamily="34" charset="0"/>
              <a:buChar char="•"/>
            </a:pPr>
            <a:r>
              <a:rPr lang="et-EE" sz="2600" dirty="0" smtClean="0">
                <a:latin typeface="+mj-lt"/>
              </a:rPr>
              <a:t>Võtit mitte teades ei ole võimalik andmeid lugeda (õigemini dešifreerida)</a:t>
            </a:r>
          </a:p>
          <a:p>
            <a:pPr marL="514350" indent="-514350">
              <a:spcBef>
                <a:spcPts val="1200"/>
              </a:spcBef>
              <a:buFont typeface="Arial" pitchFamily="34" charset="0"/>
              <a:buChar char="•"/>
            </a:pPr>
            <a:r>
              <a:rPr lang="et-EE" sz="2600" dirty="0" smtClean="0">
                <a:latin typeface="+mj-lt"/>
              </a:rPr>
              <a:t>Kui niisugune seade kaotatakse või varastatakse, on ründajal/leidjal </a:t>
            </a:r>
            <a:r>
              <a:rPr lang="et-EE" sz="2600" b="1" dirty="0" smtClean="0">
                <a:solidFill>
                  <a:srgbClr val="0070C0"/>
                </a:solidFill>
                <a:latin typeface="+mj-lt"/>
              </a:rPr>
              <a:t>piiramatu</a:t>
            </a:r>
            <a:r>
              <a:rPr lang="et-EE" sz="2600" dirty="0" smtClean="0">
                <a:latin typeface="+mj-lt"/>
              </a:rPr>
              <a:t> parooli/võtme </a:t>
            </a:r>
            <a:r>
              <a:rPr lang="et-EE" sz="2600" b="1" dirty="0" smtClean="0">
                <a:solidFill>
                  <a:srgbClr val="0070C0"/>
                </a:solidFill>
                <a:latin typeface="+mj-lt"/>
              </a:rPr>
              <a:t>katsetamisvõimalus</a:t>
            </a:r>
            <a:endParaRPr lang="et-EE" sz="2600" b="1" dirty="0">
              <a:solidFill>
                <a:srgbClr val="0070C0"/>
              </a:solidFill>
              <a:latin typeface="+mj-lt"/>
            </a:endParaRPr>
          </a:p>
        </p:txBody>
      </p:sp>
      <p:sp>
        <p:nvSpPr>
          <p:cNvPr id="9" name="Text Box 6"/>
          <p:cNvSpPr txBox="1">
            <a:spLocks noChangeArrowheads="1"/>
          </p:cNvSpPr>
          <p:nvPr/>
        </p:nvSpPr>
        <p:spPr bwMode="auto">
          <a:xfrm>
            <a:off x="395536" y="5301208"/>
            <a:ext cx="8352928" cy="1292662"/>
          </a:xfrm>
          <a:prstGeom prst="rect">
            <a:avLst/>
          </a:prstGeom>
          <a:noFill/>
          <a:ln w="9525">
            <a:solidFill>
              <a:schemeClr val="tx1"/>
            </a:solidFill>
            <a:miter lim="800000"/>
            <a:headEnd/>
            <a:tailEnd/>
          </a:ln>
        </p:spPr>
        <p:txBody>
          <a:bodyPr wrap="square">
            <a:spAutoFit/>
          </a:bodyPr>
          <a:lstStyle/>
          <a:p>
            <a:pPr>
              <a:spcBef>
                <a:spcPct val="50000"/>
              </a:spcBef>
            </a:pPr>
            <a:r>
              <a:rPr lang="et-EE" sz="2600" b="1" dirty="0" smtClean="0">
                <a:solidFill>
                  <a:srgbClr val="0070C0"/>
                </a:solidFill>
                <a:latin typeface="+mj-lt"/>
              </a:rPr>
              <a:t>Erinevalt paroolipõhistest veebikeskkondadest peaks siin olema parool vähemalt 12 märki, soovitavalt aga 14 märki pikk. </a:t>
            </a:r>
            <a:r>
              <a:rPr lang="et-EE" sz="2600" dirty="0" smtClean="0">
                <a:latin typeface="+mj-lt"/>
              </a:rPr>
              <a:t>Lühemat parooli on võimalik lahti </a:t>
            </a:r>
            <a:r>
              <a:rPr lang="et-EE" sz="2600" dirty="0" smtClean="0">
                <a:latin typeface="+mj-lt"/>
              </a:rPr>
              <a:t>murda</a:t>
            </a:r>
            <a:endParaRPr lang="et-EE" sz="2600" dirty="0" smtClean="0">
              <a:latin typeface="+mj-lt"/>
            </a:endParaRPr>
          </a:p>
        </p:txBody>
      </p:sp>
    </p:spTree>
  </p:cSld>
  <p:clrMapOvr>
    <a:masterClrMapping/>
  </p:clrMapOvr>
  <p:transition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539750" y="765175"/>
            <a:ext cx="7704658" cy="4536033"/>
          </a:xfrm>
        </p:spPr>
        <p:txBody>
          <a:bodyPr>
            <a:normAutofit fontScale="92500" lnSpcReduction="10000"/>
          </a:bodyPr>
          <a:lstStyle/>
          <a:p>
            <a:pPr marL="457200" indent="-457200">
              <a:buFont typeface="+mj-lt"/>
              <a:buAutoNum type="arabicPeriod"/>
              <a:defRPr/>
            </a:pPr>
            <a:endParaRPr lang="et-EE" sz="1400" dirty="0" smtClean="0"/>
          </a:p>
          <a:p>
            <a:pPr marL="514350" indent="-514350">
              <a:buFont typeface="+mj-lt"/>
              <a:buAutoNum type="arabicPeriod" startAt="23"/>
              <a:defRPr/>
            </a:pPr>
            <a:endParaRPr lang="et-EE" sz="2600" dirty="0" smtClean="0"/>
          </a:p>
          <a:p>
            <a:pPr marL="514350" indent="-514350">
              <a:buClr>
                <a:schemeClr val="tx1"/>
              </a:buClr>
              <a:buNone/>
              <a:defRPr/>
            </a:pPr>
            <a:r>
              <a:rPr lang="et-EE" sz="2800" dirty="0" smtClean="0">
                <a:latin typeface="+mj-lt"/>
              </a:rPr>
              <a:t>Sobib üks kolmest meetodist:</a:t>
            </a:r>
          </a:p>
          <a:p>
            <a:pPr marL="514350" indent="-514350">
              <a:buClr>
                <a:schemeClr val="tx1"/>
              </a:buClr>
              <a:defRPr/>
            </a:pPr>
            <a:r>
              <a:rPr lang="et-EE" sz="2800" b="1" dirty="0" smtClean="0">
                <a:solidFill>
                  <a:srgbClr val="0070C0"/>
                </a:solidFill>
                <a:latin typeface="+mj-lt"/>
              </a:rPr>
              <a:t>Dokumendid purustatakse paberihundiga </a:t>
            </a:r>
            <a:r>
              <a:rPr lang="et-EE" sz="2800" dirty="0" smtClean="0">
                <a:latin typeface="+mj-lt"/>
              </a:rPr>
              <a:t>ribadeks, kus riba laius on mitte üle 5 mm</a:t>
            </a:r>
          </a:p>
          <a:p>
            <a:pPr marL="514350" indent="-514350">
              <a:buClr>
                <a:schemeClr val="tx1"/>
              </a:buClr>
              <a:defRPr/>
            </a:pPr>
            <a:r>
              <a:rPr lang="et-EE" sz="2800" b="1" dirty="0" smtClean="0">
                <a:solidFill>
                  <a:srgbClr val="0070C0"/>
                </a:solidFill>
                <a:latin typeface="+mj-lt"/>
              </a:rPr>
              <a:t>Sõlmitakse konfidentsiaalsuskohustusega leping tuntud dokumendihävitusfirmaga</a:t>
            </a:r>
            <a:r>
              <a:rPr lang="et-EE" sz="2800" dirty="0" smtClean="0">
                <a:latin typeface="+mj-lt"/>
              </a:rPr>
              <a:t>, kes pakub vastavat teenust (vajalik eelnev turvaline ladustamine, nt kinnises kastis)</a:t>
            </a:r>
          </a:p>
          <a:p>
            <a:pPr marL="514350" indent="-514350">
              <a:buClr>
                <a:schemeClr val="tx1"/>
              </a:buClr>
              <a:defRPr/>
            </a:pPr>
            <a:r>
              <a:rPr lang="et-EE" sz="2800" b="1" dirty="0" smtClean="0">
                <a:solidFill>
                  <a:srgbClr val="0070C0"/>
                </a:solidFill>
                <a:latin typeface="+mj-lt"/>
              </a:rPr>
              <a:t>Põletatakse</a:t>
            </a:r>
            <a:r>
              <a:rPr lang="et-EE" sz="2800" dirty="0" smtClean="0">
                <a:latin typeface="+mj-lt"/>
              </a:rPr>
              <a:t> oma töötaja silme all suures koldes (nt tahkekütusekatlas)</a:t>
            </a:r>
          </a:p>
        </p:txBody>
      </p:sp>
      <p:sp>
        <p:nvSpPr>
          <p:cNvPr id="24579" name="Title 1"/>
          <p:cNvSpPr>
            <a:spLocks noGrp="1"/>
          </p:cNvSpPr>
          <p:nvPr>
            <p:ph type="title"/>
          </p:nvPr>
        </p:nvSpPr>
        <p:spPr>
          <a:xfrm>
            <a:off x="0" y="188640"/>
            <a:ext cx="9144000" cy="1143000"/>
          </a:xfrm>
        </p:spPr>
        <p:txBody>
          <a:bodyPr>
            <a:normAutofit fontScale="90000"/>
          </a:bodyPr>
          <a:lstStyle/>
          <a:p>
            <a:pPr algn="l"/>
            <a:r>
              <a:rPr lang="et-EE" sz="3600" b="1" dirty="0" smtClean="0">
                <a:solidFill>
                  <a:srgbClr val="C00000"/>
                </a:solidFill>
              </a:rPr>
              <a:t>Tundlikku teavet sisaldavate dokumentide hävitamine</a:t>
            </a:r>
          </a:p>
        </p:txBody>
      </p:sp>
      <p:pic>
        <p:nvPicPr>
          <p:cNvPr id="24580" name="Picture 9" descr="C:\Program Files\Microsoft Office\Clipart\Popular\hatecomp.wmf"/>
          <p:cNvPicPr>
            <a:picLocks noChangeAspect="1" noChangeArrowheads="1"/>
          </p:cNvPicPr>
          <p:nvPr/>
        </p:nvPicPr>
        <p:blipFill>
          <a:blip r:embed="rId3" cstate="print"/>
          <a:srcRect/>
          <a:stretch>
            <a:fillRect/>
          </a:stretch>
        </p:blipFill>
        <p:spPr bwMode="auto">
          <a:xfrm>
            <a:off x="7827830" y="3034678"/>
            <a:ext cx="1152202" cy="906423"/>
          </a:xfrm>
          <a:prstGeom prst="rect">
            <a:avLst/>
          </a:prstGeom>
          <a:noFill/>
          <a:ln w="9525">
            <a:noFill/>
            <a:miter lim="800000"/>
            <a:headEnd/>
            <a:tailEnd/>
          </a:ln>
        </p:spPr>
      </p:pic>
      <p:sp>
        <p:nvSpPr>
          <p:cNvPr id="6" name="Text Box 6"/>
          <p:cNvSpPr txBox="1">
            <a:spLocks noChangeArrowheads="1"/>
          </p:cNvSpPr>
          <p:nvPr/>
        </p:nvSpPr>
        <p:spPr bwMode="auto">
          <a:xfrm>
            <a:off x="755576" y="5085184"/>
            <a:ext cx="7272808" cy="1292662"/>
          </a:xfrm>
          <a:prstGeom prst="rect">
            <a:avLst/>
          </a:prstGeom>
          <a:noFill/>
          <a:ln w="9525">
            <a:solidFill>
              <a:schemeClr val="tx1"/>
            </a:solidFill>
            <a:miter lim="800000"/>
            <a:headEnd/>
            <a:tailEnd/>
          </a:ln>
        </p:spPr>
        <p:txBody>
          <a:bodyPr wrap="square">
            <a:spAutoFit/>
          </a:bodyPr>
          <a:lstStyle/>
          <a:p>
            <a:pPr>
              <a:spcBef>
                <a:spcPct val="50000"/>
              </a:spcBef>
            </a:pPr>
            <a:r>
              <a:rPr lang="et-EE" sz="2600" b="1" dirty="0" smtClean="0">
                <a:solidFill>
                  <a:srgbClr val="0070C0"/>
                </a:solidFill>
                <a:latin typeface="+mj-lt"/>
              </a:rPr>
              <a:t>Probleem on printimisel printerisse ja/või paljundusmasinasse unustatud dokumendid, mille võib kätte saada keegi, kes ei tohi selle sisu näha</a:t>
            </a:r>
            <a:endParaRPr lang="et-EE" sz="2600" dirty="0" smtClean="0">
              <a:latin typeface="+mj-lt"/>
            </a:endParaRPr>
          </a:p>
        </p:txBody>
      </p:sp>
    </p:spTree>
  </p:cSld>
  <p:clrMapOvr>
    <a:masterClrMapping/>
  </p:clrMapOvr>
  <p:transition advClick="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467544" y="2708920"/>
            <a:ext cx="7992888" cy="3600400"/>
          </a:xfrm>
        </p:spPr>
        <p:txBody>
          <a:bodyPr>
            <a:normAutofit/>
          </a:bodyPr>
          <a:lstStyle/>
          <a:p>
            <a:pPr marL="457200" indent="-457200">
              <a:buFont typeface="+mj-lt"/>
              <a:buAutoNum type="arabicPeriod"/>
              <a:defRPr/>
            </a:pPr>
            <a:endParaRPr lang="et-EE" sz="1400" dirty="0" smtClean="0"/>
          </a:p>
          <a:p>
            <a:pPr marL="0" indent="0">
              <a:spcBef>
                <a:spcPts val="1800"/>
              </a:spcBef>
              <a:buClr>
                <a:schemeClr val="tx1"/>
              </a:buClr>
              <a:buNone/>
              <a:defRPr/>
            </a:pPr>
            <a:r>
              <a:rPr lang="et-EE" sz="2600" b="1" dirty="0" smtClean="0">
                <a:solidFill>
                  <a:srgbClr val="0070C0"/>
                </a:solidFill>
                <a:latin typeface="+mj-lt"/>
              </a:rPr>
              <a:t>Kui on soov faili turvaliselt kustutada, peab seda tegema eritarkvaraga</a:t>
            </a:r>
            <a:r>
              <a:rPr lang="et-EE" sz="2600" dirty="0" smtClean="0">
                <a:latin typeface="+mj-lt"/>
              </a:rPr>
              <a:t>, mis kirjutab faili juhusliku teabega üle. </a:t>
            </a:r>
          </a:p>
          <a:p>
            <a:pPr marL="0" indent="0">
              <a:spcBef>
                <a:spcPts val="1800"/>
              </a:spcBef>
              <a:buClr>
                <a:schemeClr val="tx1"/>
              </a:buClr>
              <a:buNone/>
              <a:defRPr/>
            </a:pPr>
            <a:r>
              <a:rPr lang="et-EE" sz="2600" b="1" dirty="0" smtClean="0">
                <a:solidFill>
                  <a:srgbClr val="0070C0"/>
                </a:solidFill>
                <a:latin typeface="+mj-lt"/>
              </a:rPr>
              <a:t>Seda ei lähe üldjuhul vaja, kui me töötleme (registrites) tundlikku teavet üle veebipõhise kliendi ja andmeid kohapealsesse arvutisse </a:t>
            </a:r>
            <a:r>
              <a:rPr lang="et-EE" sz="2600" b="1" dirty="0" smtClean="0">
                <a:solidFill>
                  <a:srgbClr val="0070C0"/>
                </a:solidFill>
                <a:latin typeface="+mj-lt"/>
              </a:rPr>
              <a:t>ei</a:t>
            </a:r>
            <a:endParaRPr lang="et-EE" sz="2600" b="1" dirty="0" smtClean="0">
              <a:solidFill>
                <a:srgbClr val="0070C0"/>
              </a:solidFill>
              <a:latin typeface="+mj-lt"/>
            </a:endParaRPr>
          </a:p>
        </p:txBody>
      </p:sp>
      <p:sp>
        <p:nvSpPr>
          <p:cNvPr id="24579" name="Title 1"/>
          <p:cNvSpPr>
            <a:spLocks noGrp="1"/>
          </p:cNvSpPr>
          <p:nvPr>
            <p:ph type="title"/>
          </p:nvPr>
        </p:nvSpPr>
        <p:spPr>
          <a:xfrm>
            <a:off x="251520" y="188640"/>
            <a:ext cx="8712968" cy="1143000"/>
          </a:xfrm>
        </p:spPr>
        <p:txBody>
          <a:bodyPr>
            <a:normAutofit fontScale="90000"/>
          </a:bodyPr>
          <a:lstStyle/>
          <a:p>
            <a:pPr algn="l"/>
            <a:r>
              <a:rPr lang="et-EE" sz="3600" b="1" dirty="0" smtClean="0">
                <a:solidFill>
                  <a:srgbClr val="C00000"/>
                </a:solidFill>
              </a:rPr>
              <a:t>Tundlikku teavet sisaldavate andmete kustutamine</a:t>
            </a:r>
          </a:p>
        </p:txBody>
      </p:sp>
      <p:sp>
        <p:nvSpPr>
          <p:cNvPr id="5" name="Text Box 7"/>
          <p:cNvSpPr txBox="1">
            <a:spLocks noChangeArrowheads="1"/>
          </p:cNvSpPr>
          <p:nvPr/>
        </p:nvSpPr>
        <p:spPr bwMode="auto">
          <a:xfrm>
            <a:off x="287338" y="1412776"/>
            <a:ext cx="7525022" cy="1292662"/>
          </a:xfrm>
          <a:prstGeom prst="rect">
            <a:avLst/>
          </a:prstGeom>
          <a:noFill/>
          <a:ln w="38100" cmpd="dbl">
            <a:solidFill>
              <a:schemeClr val="tx1"/>
            </a:solidFill>
            <a:miter lim="800000"/>
            <a:headEnd/>
            <a:tailEnd/>
          </a:ln>
          <a:effectLst>
            <a:outerShdw dist="107763" dir="2700000" algn="ctr" rotWithShape="0">
              <a:schemeClr val="bg2"/>
            </a:outerShdw>
          </a:effectLst>
        </p:spPr>
        <p:txBody>
          <a:bodyPr wrap="square">
            <a:spAutoFit/>
          </a:bodyPr>
          <a:lstStyle/>
          <a:p>
            <a:pPr>
              <a:spcBef>
                <a:spcPct val="50000"/>
              </a:spcBef>
              <a:defRPr/>
            </a:pPr>
            <a:r>
              <a:rPr lang="et-EE" sz="2600" b="1" dirty="0" smtClean="0">
                <a:solidFill>
                  <a:srgbClr val="0070C0"/>
                </a:solidFill>
                <a:latin typeface="arial     "/>
              </a:rPr>
              <a:t>Vähetuntud fakt – faili kustutamisel opsüsteemi vahenditega jääb fail tegelikult kettale alles ja on taastatav</a:t>
            </a:r>
            <a:endParaRPr lang="en-GB" sz="2600" b="1" dirty="0">
              <a:solidFill>
                <a:srgbClr val="0070C0"/>
              </a:solidFill>
              <a:latin typeface="Arial Unicode MS" pitchFamily="34" charset="-128"/>
              <a:cs typeface="Times New Roman" pitchFamily="18" charset="0"/>
            </a:endParaRPr>
          </a:p>
        </p:txBody>
      </p:sp>
      <p:pic>
        <p:nvPicPr>
          <p:cNvPr id="7" name="Picture 5" descr="C:\WINDOWS\Application Data\Microsoft\Media Catalog\Downloaded Clips\cl7b\j0309625.jpg"/>
          <p:cNvPicPr>
            <a:picLocks noChangeAspect="1" noChangeArrowheads="1"/>
          </p:cNvPicPr>
          <p:nvPr/>
        </p:nvPicPr>
        <p:blipFill>
          <a:blip r:embed="rId3" cstate="print"/>
          <a:srcRect/>
          <a:stretch>
            <a:fillRect/>
          </a:stretch>
        </p:blipFill>
        <p:spPr bwMode="auto">
          <a:xfrm>
            <a:off x="3563888" y="5949280"/>
            <a:ext cx="1547664" cy="1008111"/>
          </a:xfrm>
          <a:prstGeom prst="rect">
            <a:avLst/>
          </a:prstGeom>
          <a:noFill/>
          <a:ln w="9525">
            <a:noFill/>
            <a:miter lim="800000"/>
            <a:headEnd/>
            <a:tailEnd/>
          </a:ln>
        </p:spPr>
      </p:pic>
    </p:spTree>
  </p:cSld>
  <p:clrMapOvr>
    <a:masterClrMapping/>
  </p:clrMapOvr>
  <p:transition advClick="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body" idx="1"/>
          </p:nvPr>
        </p:nvSpPr>
        <p:spPr>
          <a:xfrm>
            <a:off x="395536" y="2564904"/>
            <a:ext cx="8280920" cy="3888432"/>
          </a:xfrm>
        </p:spPr>
        <p:txBody>
          <a:bodyPr>
            <a:normAutofit/>
          </a:bodyPr>
          <a:lstStyle/>
          <a:p>
            <a:pPr marL="457200" indent="-457200">
              <a:buFont typeface="+mj-lt"/>
              <a:buAutoNum type="arabicPeriod"/>
              <a:defRPr/>
            </a:pPr>
            <a:endParaRPr lang="et-EE" sz="1400" dirty="0" smtClean="0"/>
          </a:p>
          <a:p>
            <a:pPr marL="0" indent="0">
              <a:spcBef>
                <a:spcPts val="1200"/>
              </a:spcBef>
              <a:buClr>
                <a:schemeClr val="tx1"/>
              </a:buClr>
              <a:buNone/>
              <a:defRPr/>
            </a:pPr>
            <a:r>
              <a:rPr lang="et-EE" sz="2600" dirty="0" smtClean="0">
                <a:latin typeface="+mj-lt"/>
              </a:rPr>
              <a:t>Reeglina tegelevad sellega IT-spetsialistid või tellitakse vastav töö dokumendihävitusfirmalt koos konfidentsiaalsuslepingu sõlmimisega</a:t>
            </a:r>
          </a:p>
          <a:p>
            <a:pPr marL="0" indent="0">
              <a:spcBef>
                <a:spcPts val="1200"/>
              </a:spcBef>
              <a:buClr>
                <a:schemeClr val="tx1"/>
              </a:buClr>
              <a:buNone/>
              <a:defRPr/>
            </a:pPr>
            <a:r>
              <a:rPr lang="et-EE" sz="2800" b="1" dirty="0" smtClean="0">
                <a:solidFill>
                  <a:srgbClr val="0070C0"/>
                </a:solidFill>
              </a:rPr>
              <a:t>Seda ei lähe üldjuhul vaja, kui me töötleme (registrites) tundlikku teavet üle veebipõhise kliendi ja andmeid kohapealsesse arvutisse ei salvestata </a:t>
            </a:r>
            <a:endParaRPr lang="et-EE" sz="2800" dirty="0" smtClean="0"/>
          </a:p>
          <a:p>
            <a:pPr marL="0" indent="0">
              <a:buClr>
                <a:schemeClr val="tx1"/>
              </a:buClr>
              <a:buNone/>
              <a:defRPr/>
            </a:pPr>
            <a:endParaRPr lang="et-EE" sz="2600" dirty="0" smtClean="0">
              <a:latin typeface="+mj-lt"/>
            </a:endParaRPr>
          </a:p>
          <a:p>
            <a:pPr marL="0" indent="0">
              <a:buClr>
                <a:schemeClr val="tx1"/>
              </a:buClr>
              <a:buNone/>
              <a:defRPr/>
            </a:pPr>
            <a:endParaRPr lang="et-EE" sz="2400" dirty="0" smtClean="0">
              <a:latin typeface="+mj-lt"/>
            </a:endParaRPr>
          </a:p>
        </p:txBody>
      </p:sp>
      <p:sp>
        <p:nvSpPr>
          <p:cNvPr id="24579" name="Title 1"/>
          <p:cNvSpPr>
            <a:spLocks noGrp="1"/>
          </p:cNvSpPr>
          <p:nvPr>
            <p:ph type="title"/>
          </p:nvPr>
        </p:nvSpPr>
        <p:spPr>
          <a:xfrm>
            <a:off x="251520" y="188640"/>
            <a:ext cx="8712968" cy="1143000"/>
          </a:xfrm>
        </p:spPr>
        <p:txBody>
          <a:bodyPr>
            <a:normAutofit fontScale="90000"/>
          </a:bodyPr>
          <a:lstStyle/>
          <a:p>
            <a:pPr algn="l"/>
            <a:r>
              <a:rPr lang="et-EE" sz="3600" b="1" dirty="0" smtClean="0">
                <a:solidFill>
                  <a:srgbClr val="C00000"/>
                </a:solidFill>
              </a:rPr>
              <a:t>Tundlikku teavet sisaldavate andmekandjate hävitamine</a:t>
            </a:r>
          </a:p>
        </p:txBody>
      </p:sp>
      <p:sp>
        <p:nvSpPr>
          <p:cNvPr id="5" name="Text Box 7"/>
          <p:cNvSpPr txBox="1">
            <a:spLocks noChangeArrowheads="1"/>
          </p:cNvSpPr>
          <p:nvPr/>
        </p:nvSpPr>
        <p:spPr bwMode="auto">
          <a:xfrm>
            <a:off x="287338" y="1412776"/>
            <a:ext cx="8317110" cy="1292662"/>
          </a:xfrm>
          <a:prstGeom prst="rect">
            <a:avLst/>
          </a:prstGeom>
          <a:noFill/>
          <a:ln w="38100" cmpd="dbl">
            <a:solidFill>
              <a:schemeClr val="tx1"/>
            </a:solidFill>
            <a:miter lim="800000"/>
            <a:headEnd/>
            <a:tailEnd/>
          </a:ln>
          <a:effectLst>
            <a:outerShdw dist="107763" dir="2700000" algn="ctr" rotWithShape="0">
              <a:schemeClr val="bg2"/>
            </a:outerShdw>
          </a:effectLst>
        </p:spPr>
        <p:txBody>
          <a:bodyPr wrap="square">
            <a:spAutoFit/>
          </a:bodyPr>
          <a:lstStyle/>
          <a:p>
            <a:pPr>
              <a:spcBef>
                <a:spcPct val="50000"/>
              </a:spcBef>
              <a:defRPr/>
            </a:pPr>
            <a:r>
              <a:rPr lang="et-EE" sz="2600" b="1" dirty="0" smtClean="0">
                <a:solidFill>
                  <a:srgbClr val="0070C0"/>
                </a:solidFill>
                <a:latin typeface="arial     "/>
              </a:rPr>
              <a:t>Need andmekandjad, mis pole ülekirjutatavad (CD, DVD) või mis pole rikke tõttu ülekirjutatavad, tuleb füüsiliselt hävitada</a:t>
            </a:r>
            <a:endParaRPr lang="en-GB" sz="2600" b="1" dirty="0">
              <a:solidFill>
                <a:srgbClr val="0070C0"/>
              </a:solidFill>
              <a:latin typeface="Arial Unicode MS" pitchFamily="34" charset="-128"/>
              <a:cs typeface="Times New Roman" pitchFamily="18" charset="0"/>
            </a:endParaRPr>
          </a:p>
        </p:txBody>
      </p:sp>
    </p:spTree>
  </p:cSld>
  <p:clrMapOvr>
    <a:masterClrMapping/>
  </p:clrMapOvr>
  <p:transition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457200" y="1124744"/>
            <a:ext cx="8229600" cy="1368152"/>
          </a:xfrm>
        </p:spPr>
        <p:txBody>
          <a:bodyPr/>
          <a:lstStyle/>
          <a:p>
            <a:endParaRPr lang="en-GB" dirty="0">
              <a:solidFill>
                <a:schemeClr val="accent6">
                  <a:lumMod val="75000"/>
                </a:schemeClr>
              </a:solidFill>
              <a:latin typeface="Franklin Gothic Medium" pitchFamily="34" charset="0"/>
            </a:endParaRPr>
          </a:p>
        </p:txBody>
      </p:sp>
      <p:sp>
        <p:nvSpPr>
          <p:cNvPr id="3" name="Sisu kohatäide 2"/>
          <p:cNvSpPr>
            <a:spLocks noGrp="1"/>
          </p:cNvSpPr>
          <p:nvPr>
            <p:ph idx="1"/>
          </p:nvPr>
        </p:nvSpPr>
        <p:spPr>
          <a:xfrm>
            <a:off x="467544" y="2924944"/>
            <a:ext cx="8507288" cy="4392488"/>
          </a:xfrm>
        </p:spPr>
        <p:txBody>
          <a:bodyPr>
            <a:noAutofit/>
          </a:bodyPr>
          <a:lstStyle/>
          <a:p>
            <a:r>
              <a:rPr lang="et-EE" sz="2600" dirty="0" smtClean="0"/>
              <a:t>Suhtlemisosavuse põhimõte töötab sellel, et inimene </a:t>
            </a:r>
            <a:r>
              <a:rPr lang="et-EE" sz="2600" dirty="0"/>
              <a:t>on </a:t>
            </a:r>
            <a:r>
              <a:rPr lang="et-EE" sz="2600" dirty="0" smtClean="0"/>
              <a:t>kergeusklik ja usaldav</a:t>
            </a:r>
            <a:endParaRPr lang="et-EE" sz="2600" dirty="0"/>
          </a:p>
          <a:p>
            <a:r>
              <a:rPr lang="et-EE" sz="2600" dirty="0" smtClean="0"/>
              <a:t>Suhtlemisosavus-rünne, ei </a:t>
            </a:r>
            <a:r>
              <a:rPr lang="et-EE" sz="2600" dirty="0"/>
              <a:t>nõua tehnilisi teadmisi</a:t>
            </a:r>
          </a:p>
          <a:p>
            <a:r>
              <a:rPr lang="et-EE" sz="2600" dirty="0" smtClean="0"/>
              <a:t>Kasutatakse väga palju erinevaid kanaleid</a:t>
            </a:r>
            <a:r>
              <a:rPr lang="et-EE" sz="2600" dirty="0"/>
              <a:t> </a:t>
            </a:r>
            <a:r>
              <a:rPr lang="et-EE" sz="2600" dirty="0" smtClean="0"/>
              <a:t>– epost, võltslehed, Facebook, Skype, telefon, reaalne vestlus jms</a:t>
            </a:r>
          </a:p>
          <a:p>
            <a:pPr marL="0" indent="0">
              <a:buNone/>
            </a:pPr>
            <a:r>
              <a:rPr lang="et-EE" sz="2600" b="1" dirty="0" smtClean="0">
                <a:solidFill>
                  <a:srgbClr val="0070C0"/>
                </a:solidFill>
              </a:rPr>
              <a:t>Et mitte suhtlemisosavuse ohvriks langeda, veenduge teise poole identiteedis ja kahtluse korral kontrollige olukorda kõrvalkanalite teel!</a:t>
            </a:r>
            <a:endParaRPr lang="et-EE" sz="2600" b="1" kern="1200" dirty="0" smtClean="0">
              <a:solidFill>
                <a:srgbClr val="0070C0"/>
              </a:solidFill>
              <a:effectLst/>
            </a:endParaRPr>
          </a:p>
          <a:p>
            <a:pPr marL="0" indent="0" rtl="0" eaLnBrk="1" latinLnBrk="0" hangingPunct="1">
              <a:buNone/>
            </a:pPr>
            <a:endParaRPr lang="et-EE" sz="2600" b="1" dirty="0">
              <a:solidFill>
                <a:srgbClr val="0070C0"/>
              </a:solidFill>
              <a:effectLst/>
            </a:endParaRPr>
          </a:p>
        </p:txBody>
      </p:sp>
      <p:sp>
        <p:nvSpPr>
          <p:cNvPr id="6" name="Pealkiri 1"/>
          <p:cNvSpPr txBox="1">
            <a:spLocks/>
          </p:cNvSpPr>
          <p:nvPr/>
        </p:nvSpPr>
        <p:spPr>
          <a:xfrm>
            <a:off x="251520" y="188640"/>
            <a:ext cx="8507288" cy="648072"/>
          </a:xfrm>
          <a:prstGeom prst="rect">
            <a:avLst/>
          </a:prstGeom>
        </p:spPr>
        <p:txBody>
          <a:bodyPr vert="horz" lIns="91440" tIns="45720" rIns="91440" bIns="45720" rtlCol="0" anchor="ctr">
            <a:normAutofit fontScale="900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t-EE" sz="4400" b="1" i="0" u="none" strike="noStrike" kern="1200" cap="none" spc="0" normalizeH="0" baseline="0" noProof="0" dirty="0" smtClean="0">
                <a:ln>
                  <a:noFill/>
                </a:ln>
                <a:solidFill>
                  <a:srgbClr val="C00000"/>
                </a:solidFill>
                <a:effectLst/>
                <a:uLnTx/>
                <a:uFillTx/>
                <a:latin typeface="+mj-lt"/>
                <a:ea typeface="+mj-ea"/>
                <a:cs typeface="+mj-cs"/>
              </a:rPr>
              <a:t>Suhtlemisosavus (</a:t>
            </a:r>
            <a:r>
              <a:rPr kumimoji="0" lang="et-EE" sz="4400" b="1" i="1" u="none" strike="noStrike" kern="1200" cap="none" spc="0" normalizeH="0" baseline="0" noProof="0" dirty="0" smtClean="0">
                <a:ln>
                  <a:noFill/>
                </a:ln>
                <a:solidFill>
                  <a:srgbClr val="C00000"/>
                </a:solidFill>
                <a:effectLst/>
                <a:uLnTx/>
                <a:uFillTx/>
                <a:latin typeface="+mj-lt"/>
                <a:ea typeface="+mj-ea"/>
                <a:cs typeface="+mj-cs"/>
              </a:rPr>
              <a:t>social engineering</a:t>
            </a:r>
            <a:r>
              <a:rPr kumimoji="0" lang="et-EE" sz="4400" b="1" i="0" u="none" strike="noStrike" kern="1200" cap="none" spc="0" normalizeH="0" baseline="0" noProof="0" dirty="0" smtClean="0">
                <a:ln>
                  <a:noFill/>
                </a:ln>
                <a:solidFill>
                  <a:srgbClr val="C00000"/>
                </a:solidFill>
                <a:effectLst/>
                <a:uLnTx/>
                <a:uFillTx/>
                <a:latin typeface="+mj-lt"/>
                <a:ea typeface="+mj-ea"/>
                <a:cs typeface="+mj-cs"/>
              </a:rPr>
              <a:t>)</a:t>
            </a:r>
            <a:endParaRPr kumimoji="0" lang="en-GB" sz="4400" b="1" i="0" u="none" strike="noStrike" kern="1200" cap="none" spc="0" normalizeH="0" baseline="0" noProof="0" dirty="0">
              <a:ln>
                <a:noFill/>
              </a:ln>
              <a:solidFill>
                <a:srgbClr val="C00000"/>
              </a:solidFill>
              <a:effectLst/>
              <a:uLnTx/>
              <a:uFillTx/>
              <a:latin typeface="+mj-lt"/>
              <a:ea typeface="+mj-ea"/>
              <a:cs typeface="+mj-cs"/>
            </a:endParaRPr>
          </a:p>
        </p:txBody>
      </p:sp>
      <p:sp>
        <p:nvSpPr>
          <p:cNvPr id="7" name="Text Box 3"/>
          <p:cNvSpPr txBox="1">
            <a:spLocks noChangeArrowheads="1"/>
          </p:cNvSpPr>
          <p:nvPr/>
        </p:nvSpPr>
        <p:spPr bwMode="auto">
          <a:xfrm>
            <a:off x="395536" y="1124744"/>
            <a:ext cx="8382000" cy="1384995"/>
          </a:xfrm>
          <a:prstGeom prst="rect">
            <a:avLst/>
          </a:prstGeom>
          <a:noFill/>
          <a:ln w="3175" cmpd="dbl">
            <a:solidFill>
              <a:schemeClr val="tx1"/>
            </a:solidFill>
            <a:miter lim="800000"/>
            <a:headEnd/>
            <a:tailEnd/>
          </a:ln>
          <a:effectLst/>
          <a:scene3d>
            <a:camera prst="orthographicFront">
              <a:rot lat="0" lon="0" rev="0"/>
            </a:camera>
            <a:lightRig rig="contrasting" dir="t">
              <a:rot lat="0" lon="0" rev="7800000"/>
            </a:lightRig>
          </a:scene3d>
          <a:sp3d>
            <a:bevelT w="139700" h="139700"/>
          </a:sp3d>
        </p:spPr>
        <p:txBody>
          <a:bodyPr>
            <a:spAutoFit/>
          </a:bodyPr>
          <a:lstStyle/>
          <a:p>
            <a:pPr>
              <a:defRPr/>
            </a:pPr>
            <a:r>
              <a:rPr lang="et-EE" sz="2800" b="1" dirty="0" smtClean="0">
                <a:solidFill>
                  <a:srgbClr val="0070C0"/>
                </a:solidFill>
              </a:rPr>
              <a:t>Suhtlemisosavus põhineb sellel, et teeseldakse kedagi või midagi, kes tegelikult ei olda ja soovitakse niiviisi kerget ligipääsu ressurssidele</a:t>
            </a:r>
          </a:p>
        </p:txBody>
      </p:sp>
    </p:spTree>
    <p:extLst>
      <p:ext uri="{BB962C8B-B14F-4D97-AF65-F5344CB8AC3E}">
        <p14:creationId xmlns="" xmlns:p14="http://schemas.microsoft.com/office/powerpoint/2010/main" val="87300044"/>
      </p:ext>
    </p:extLst>
  </p:cSld>
  <p:clrMapOvr>
    <a:masterClrMapping/>
  </p:clrMapOvr>
  <p:transition advClick="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251520" y="188640"/>
            <a:ext cx="8507288" cy="936104"/>
          </a:xfrm>
        </p:spPr>
        <p:txBody>
          <a:bodyPr>
            <a:normAutofit fontScale="90000"/>
          </a:bodyPr>
          <a:lstStyle/>
          <a:p>
            <a:pPr algn="l"/>
            <a:r>
              <a:rPr lang="et-EE" b="1" dirty="0" smtClean="0">
                <a:solidFill>
                  <a:srgbClr val="C00000"/>
                </a:solidFill>
              </a:rPr>
              <a:t>Suhtlemisosavus (social engineering)</a:t>
            </a:r>
            <a:endParaRPr lang="en-GB" b="1" dirty="0">
              <a:solidFill>
                <a:srgbClr val="C00000"/>
              </a:solidFill>
            </a:endParaRPr>
          </a:p>
        </p:txBody>
      </p:sp>
      <p:pic>
        <p:nvPicPr>
          <p:cNvPr id="436226" name="Picture 2" descr="Image result for trojan horse"/>
          <p:cNvPicPr>
            <a:picLocks noChangeAspect="1" noChangeArrowheads="1"/>
          </p:cNvPicPr>
          <p:nvPr/>
        </p:nvPicPr>
        <p:blipFill>
          <a:blip r:embed="rId3" cstate="print"/>
          <a:srcRect/>
          <a:stretch>
            <a:fillRect/>
          </a:stretch>
        </p:blipFill>
        <p:spPr bwMode="auto">
          <a:xfrm>
            <a:off x="-41714" y="1889448"/>
            <a:ext cx="9185714" cy="4968552"/>
          </a:xfrm>
          <a:prstGeom prst="rect">
            <a:avLst/>
          </a:prstGeom>
          <a:noFill/>
        </p:spPr>
      </p:pic>
      <p:sp>
        <p:nvSpPr>
          <p:cNvPr id="5" name="Content Placeholder 4"/>
          <p:cNvSpPr>
            <a:spLocks noGrp="1"/>
          </p:cNvSpPr>
          <p:nvPr>
            <p:ph idx="1"/>
          </p:nvPr>
        </p:nvSpPr>
        <p:spPr/>
        <p:txBody>
          <a:bodyPr/>
          <a:lstStyle/>
          <a:p>
            <a:endParaRPr lang="et-EE" dirty="0"/>
          </a:p>
        </p:txBody>
      </p:sp>
    </p:spTree>
    <p:extLst>
      <p:ext uri="{BB962C8B-B14F-4D97-AF65-F5344CB8AC3E}">
        <p14:creationId xmlns="" xmlns:p14="http://schemas.microsoft.com/office/powerpoint/2010/main" val="3590355186"/>
      </p:ext>
    </p:extLst>
  </p:cSld>
  <p:clrMapOvr>
    <a:masterClrMapping/>
  </p:clrMapOvr>
  <p:transition advClick="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323528" y="260648"/>
            <a:ext cx="8229600" cy="648072"/>
          </a:xfrm>
        </p:spPr>
        <p:txBody>
          <a:bodyPr>
            <a:noAutofit/>
          </a:bodyPr>
          <a:lstStyle/>
          <a:p>
            <a:pPr algn="l"/>
            <a:r>
              <a:rPr lang="et-EE" sz="3600" b="1" dirty="0" smtClean="0">
                <a:solidFill>
                  <a:srgbClr val="C00000"/>
                </a:solidFill>
              </a:rPr>
              <a:t>Turvaline käitumine veebis, I</a:t>
            </a:r>
            <a:endParaRPr lang="en-GB" sz="3600" b="1" dirty="0">
              <a:solidFill>
                <a:srgbClr val="C00000"/>
              </a:solidFill>
            </a:endParaRPr>
          </a:p>
        </p:txBody>
      </p:sp>
      <p:sp>
        <p:nvSpPr>
          <p:cNvPr id="3" name="Sisu kohatäide 2"/>
          <p:cNvSpPr>
            <a:spLocks noGrp="1"/>
          </p:cNvSpPr>
          <p:nvPr>
            <p:ph idx="1"/>
          </p:nvPr>
        </p:nvSpPr>
        <p:spPr>
          <a:xfrm>
            <a:off x="395536" y="1124744"/>
            <a:ext cx="8424936" cy="5544616"/>
          </a:xfrm>
        </p:spPr>
        <p:txBody>
          <a:bodyPr>
            <a:normAutofit fontScale="85000" lnSpcReduction="20000"/>
          </a:bodyPr>
          <a:lstStyle/>
          <a:p>
            <a:pPr marL="600075" lvl="1" indent="-514350">
              <a:spcBef>
                <a:spcPts val="1800"/>
              </a:spcBef>
              <a:buFont typeface="+mj-lt"/>
              <a:buAutoNum type="arabicPeriod"/>
              <a:tabLst>
                <a:tab pos="358775" algn="l"/>
              </a:tabLst>
            </a:pPr>
            <a:r>
              <a:rPr lang="et-EE" b="1" dirty="0" smtClean="0">
                <a:solidFill>
                  <a:srgbClr val="0070C0"/>
                </a:solidFill>
              </a:rPr>
              <a:t>Mitte kunagi ei tohi veebibrauseri sessiooni teisele inimesele üle anda </a:t>
            </a:r>
            <a:r>
              <a:rPr lang="et-EE" dirty="0" smtClean="0"/>
              <a:t>(see on personaalne intiimne asi)</a:t>
            </a:r>
          </a:p>
          <a:p>
            <a:pPr marL="600075" lvl="1" indent="-514350">
              <a:spcBef>
                <a:spcPts val="1800"/>
              </a:spcBef>
              <a:buFont typeface="+mj-lt"/>
              <a:buAutoNum type="arabicPeriod"/>
            </a:pPr>
            <a:r>
              <a:rPr lang="et-EE" sz="2800" b="1" kern="1200" dirty="0" smtClean="0">
                <a:solidFill>
                  <a:srgbClr val="0070C0"/>
                </a:solidFill>
                <a:effectLst/>
                <a:latin typeface="+mn-lt"/>
                <a:ea typeface="+mn-ea"/>
                <a:cs typeface="+mn-cs"/>
              </a:rPr>
              <a:t>Mitte kunagi ei tohi brauseril lubada paroole meelde jätta </a:t>
            </a:r>
            <a:r>
              <a:rPr lang="et-EE" sz="2800" kern="1200" dirty="0" smtClean="0">
                <a:effectLst/>
                <a:latin typeface="+mn-lt"/>
                <a:ea typeface="+mn-ea"/>
                <a:cs typeface="+mn-cs"/>
              </a:rPr>
              <a:t>(see on maiuspala pahalastele). </a:t>
            </a:r>
            <a:r>
              <a:rPr lang="et-EE" dirty="0" smtClean="0"/>
              <a:t>Oluliste teenuste ja paikade paroolid tuleb meeles pidada, hallata paroole spetsiaaltarkvaraga (krüpteeritud kujul, infosüsteemide osakonnaga kooskõlastatult) või eelistada ID-vahenditega autentimist (kui süstem seda võimaldab)</a:t>
            </a:r>
            <a:endParaRPr lang="et-EE" sz="2800" kern="1200" dirty="0" smtClean="0">
              <a:effectLst/>
              <a:latin typeface="+mn-lt"/>
              <a:ea typeface="+mn-ea"/>
              <a:cs typeface="+mn-cs"/>
            </a:endParaRPr>
          </a:p>
          <a:p>
            <a:pPr marL="600075" lvl="1" indent="-514350">
              <a:spcBef>
                <a:spcPts val="1800"/>
              </a:spcBef>
              <a:buFont typeface="+mj-lt"/>
              <a:buAutoNum type="arabicPeriod"/>
            </a:pPr>
            <a:r>
              <a:rPr lang="et-EE" b="1" dirty="0" smtClean="0">
                <a:solidFill>
                  <a:srgbClr val="0070C0"/>
                </a:solidFill>
              </a:rPr>
              <a:t>Kahtlased lisa-aknad, hüpikaknad jms tuleb alati sulgeda klahvikombinatsiooniga Alt-F4. Aknal ei tohi kunagi klõpsata </a:t>
            </a:r>
            <a:r>
              <a:rPr lang="et-EE" dirty="0" smtClean="0"/>
              <a:t>(ka ülanurgas oleval ristikesel)</a:t>
            </a:r>
          </a:p>
          <a:p>
            <a:pPr marL="600075" lvl="1" indent="-514350">
              <a:spcBef>
                <a:spcPts val="1800"/>
              </a:spcBef>
              <a:buFont typeface="+mj-lt"/>
              <a:buAutoNum type="arabicPeriod"/>
            </a:pPr>
            <a:r>
              <a:rPr lang="et-EE" sz="2800" b="1" kern="1200" dirty="0" smtClean="0">
                <a:solidFill>
                  <a:srgbClr val="0070C0"/>
                </a:solidFill>
                <a:effectLst/>
                <a:latin typeface="+mn-lt"/>
                <a:ea typeface="+mn-ea"/>
                <a:cs typeface="+mn-cs"/>
              </a:rPr>
              <a:t>Tuleb olla ülimalt ettevaatlik juhtumitel, kui tavapärane (parooli küsiv) leht näeb välja visuaalselt teistsugune. </a:t>
            </a:r>
            <a:r>
              <a:rPr lang="et-EE" sz="2800" kern="1200" dirty="0" smtClean="0">
                <a:effectLst/>
                <a:latin typeface="+mn-lt"/>
                <a:ea typeface="+mn-ea"/>
                <a:cs typeface="+mn-cs"/>
              </a:rPr>
              <a:t>Mõistlik oleks sulgeda brauser ja siseneda uuesti tava-aadressi sisestades</a:t>
            </a:r>
          </a:p>
        </p:txBody>
      </p:sp>
    </p:spTree>
    <p:extLst>
      <p:ext uri="{BB962C8B-B14F-4D97-AF65-F5344CB8AC3E}">
        <p14:creationId xmlns="" xmlns:p14="http://schemas.microsoft.com/office/powerpoint/2010/main" val="3477311385"/>
      </p:ext>
    </p:extLst>
  </p:cSld>
  <p:clrMapOvr>
    <a:masterClrMapping/>
  </p:clrMapOvr>
  <p:transition advClick="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323528" y="260648"/>
            <a:ext cx="8229600" cy="648072"/>
          </a:xfrm>
        </p:spPr>
        <p:txBody>
          <a:bodyPr>
            <a:noAutofit/>
          </a:bodyPr>
          <a:lstStyle/>
          <a:p>
            <a:pPr algn="l"/>
            <a:r>
              <a:rPr lang="et-EE" sz="3600" b="1" dirty="0" smtClean="0">
                <a:solidFill>
                  <a:srgbClr val="C00000"/>
                </a:solidFill>
              </a:rPr>
              <a:t>Turvaline käitumine veebis, II</a:t>
            </a:r>
            <a:endParaRPr lang="en-GB" sz="3600" b="1" dirty="0">
              <a:solidFill>
                <a:srgbClr val="C00000"/>
              </a:solidFill>
            </a:endParaRPr>
          </a:p>
        </p:txBody>
      </p:sp>
      <p:sp>
        <p:nvSpPr>
          <p:cNvPr id="3" name="Sisu kohatäide 2"/>
          <p:cNvSpPr>
            <a:spLocks noGrp="1"/>
          </p:cNvSpPr>
          <p:nvPr>
            <p:ph idx="1"/>
          </p:nvPr>
        </p:nvSpPr>
        <p:spPr>
          <a:xfrm>
            <a:off x="395536" y="1124744"/>
            <a:ext cx="8424936" cy="5112568"/>
          </a:xfrm>
        </p:spPr>
        <p:txBody>
          <a:bodyPr>
            <a:normAutofit/>
          </a:bodyPr>
          <a:lstStyle/>
          <a:p>
            <a:pPr marL="600075" lvl="1" indent="-514350">
              <a:spcBef>
                <a:spcPts val="1800"/>
              </a:spcBef>
              <a:buFont typeface="+mj-lt"/>
              <a:buAutoNum type="arabicPeriod" startAt="5"/>
              <a:tabLst>
                <a:tab pos="358775" algn="l"/>
              </a:tabLst>
            </a:pPr>
            <a:r>
              <a:rPr lang="et-EE" b="1" dirty="0" smtClean="0">
                <a:solidFill>
                  <a:srgbClr val="0070C0"/>
                </a:solidFill>
              </a:rPr>
              <a:t>Mitte kunagi ei teavitata paroolivahetusest, konto uuendamise vajadusest vm eriolukorrast meilitsi ega ei lisata linki meilile! </a:t>
            </a:r>
            <a:r>
              <a:rPr lang="et-EE" dirty="0" smtClean="0"/>
              <a:t>See toimub alati standardsesse keskkonda tava-aadressil sisenedes</a:t>
            </a:r>
          </a:p>
          <a:p>
            <a:pPr marL="600075" lvl="1" indent="-514350">
              <a:spcBef>
                <a:spcPts val="1800"/>
              </a:spcBef>
              <a:buFont typeface="+mj-lt"/>
              <a:buAutoNum type="arabicPeriod" startAt="5"/>
            </a:pPr>
            <a:r>
              <a:rPr lang="et-EE" b="1" dirty="0" smtClean="0">
                <a:solidFill>
                  <a:srgbClr val="0070C0"/>
                </a:solidFill>
              </a:rPr>
              <a:t>Aeg-ajalt on oma küpsised ja muu aktiivsisu mõistlik üle vaadata </a:t>
            </a:r>
            <a:r>
              <a:rPr lang="et-EE" dirty="0" smtClean="0"/>
              <a:t>(ja tegelikult ka reaalselt kustutada)</a:t>
            </a:r>
          </a:p>
          <a:p>
            <a:pPr marL="600075" lvl="1" indent="-514350">
              <a:spcBef>
                <a:spcPts val="1800"/>
              </a:spcBef>
              <a:buFont typeface="+mj-lt"/>
              <a:buAutoNum type="arabicPeriod" startAt="5"/>
            </a:pPr>
            <a:r>
              <a:rPr lang="et-EE" sz="2800" kern="1200" dirty="0" smtClean="0">
                <a:effectLst/>
                <a:latin typeface="+mn-lt"/>
                <a:ea typeface="+mn-ea"/>
                <a:cs typeface="+mn-cs"/>
              </a:rPr>
              <a:t>Kui on soov kasutada tavapärasest erinevaid (kahtlasi) lehti, on mõistlik panna brauser käima anonüüm-versioonis ja hiljem kohe sessioon sulgeda</a:t>
            </a:r>
          </a:p>
        </p:txBody>
      </p:sp>
    </p:spTree>
    <p:extLst>
      <p:ext uri="{BB962C8B-B14F-4D97-AF65-F5344CB8AC3E}">
        <p14:creationId xmlns="" xmlns:p14="http://schemas.microsoft.com/office/powerpoint/2010/main" val="3477311385"/>
      </p:ext>
    </p:extLst>
  </p:cSld>
  <p:clrMapOvr>
    <a:masterClrMapping/>
  </p:clrMapOvr>
  <p:transition advClick="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323528" y="260648"/>
            <a:ext cx="8229600" cy="648072"/>
          </a:xfrm>
        </p:spPr>
        <p:txBody>
          <a:bodyPr>
            <a:noAutofit/>
          </a:bodyPr>
          <a:lstStyle/>
          <a:p>
            <a:pPr algn="l"/>
            <a:r>
              <a:rPr lang="et-EE" sz="3600" b="1" dirty="0" smtClean="0">
                <a:solidFill>
                  <a:srgbClr val="C00000"/>
                </a:solidFill>
              </a:rPr>
              <a:t>Turvaline käitumine veebis, III</a:t>
            </a:r>
            <a:endParaRPr lang="en-GB" sz="3600" b="1" dirty="0">
              <a:solidFill>
                <a:srgbClr val="C00000"/>
              </a:solidFill>
            </a:endParaRPr>
          </a:p>
        </p:txBody>
      </p:sp>
      <p:sp>
        <p:nvSpPr>
          <p:cNvPr id="3" name="Sisu kohatäide 2"/>
          <p:cNvSpPr>
            <a:spLocks noGrp="1"/>
          </p:cNvSpPr>
          <p:nvPr>
            <p:ph idx="1"/>
          </p:nvPr>
        </p:nvSpPr>
        <p:spPr>
          <a:xfrm>
            <a:off x="395536" y="1340768"/>
            <a:ext cx="8424936" cy="5112568"/>
          </a:xfrm>
        </p:spPr>
        <p:txBody>
          <a:bodyPr>
            <a:normAutofit/>
          </a:bodyPr>
          <a:lstStyle/>
          <a:p>
            <a:pPr marL="600075" lvl="1" indent="-514350">
              <a:spcBef>
                <a:spcPts val="1800"/>
              </a:spcBef>
              <a:buFont typeface="+mj-lt"/>
              <a:buAutoNum type="arabicPeriod" startAt="8"/>
              <a:tabLst>
                <a:tab pos="358775" algn="l"/>
              </a:tabLst>
            </a:pPr>
            <a:r>
              <a:rPr lang="et-EE" b="1" dirty="0" smtClean="0">
                <a:solidFill>
                  <a:srgbClr val="0070C0"/>
                </a:solidFill>
              </a:rPr>
              <a:t>Veebibrauseri uuendusteate või veateate või muu segase teate korral on alati mõistlik enne edasi tegutsemist brauser sulgeda ja uuesti käivitada</a:t>
            </a:r>
            <a:endParaRPr lang="et-EE" dirty="0" smtClean="0"/>
          </a:p>
          <a:p>
            <a:pPr marL="600075" lvl="1" indent="-514350">
              <a:spcBef>
                <a:spcPts val="1800"/>
              </a:spcBef>
              <a:buFont typeface="+mj-lt"/>
              <a:buAutoNum type="arabicPeriod" startAt="8"/>
            </a:pPr>
            <a:r>
              <a:rPr lang="et-EE" b="1" dirty="0" smtClean="0">
                <a:solidFill>
                  <a:srgbClr val="0070C0"/>
                </a:solidFill>
              </a:rPr>
              <a:t>Mobiil-ID kasutamise korral on vahel sessioone raske lõpetada – sel juhul on mõistlik sulgeda ja taaskävitada brauser</a:t>
            </a:r>
            <a:endParaRPr lang="et-EE" dirty="0" smtClean="0">
              <a:solidFill>
                <a:srgbClr val="002060"/>
              </a:solidFill>
            </a:endParaRPr>
          </a:p>
        </p:txBody>
      </p:sp>
      <p:pic>
        <p:nvPicPr>
          <p:cNvPr id="4" name="Picture 2"/>
          <p:cNvPicPr>
            <a:picLocks noChangeAspect="1" noChangeArrowheads="1"/>
          </p:cNvPicPr>
          <p:nvPr/>
        </p:nvPicPr>
        <p:blipFill>
          <a:blip r:embed="rId3" cstate="print"/>
          <a:srcRect/>
          <a:stretch>
            <a:fillRect/>
          </a:stretch>
        </p:blipFill>
        <p:spPr bwMode="auto">
          <a:xfrm>
            <a:off x="3491880" y="4941168"/>
            <a:ext cx="2121468" cy="1706311"/>
          </a:xfrm>
          <a:prstGeom prst="rect">
            <a:avLst/>
          </a:prstGeom>
          <a:noFill/>
          <a:ln w="9525">
            <a:noFill/>
            <a:miter lim="800000"/>
            <a:headEnd/>
            <a:tailEnd/>
          </a:ln>
        </p:spPr>
      </p:pic>
    </p:spTree>
    <p:extLst>
      <p:ext uri="{BB962C8B-B14F-4D97-AF65-F5344CB8AC3E}">
        <p14:creationId xmlns="" xmlns:p14="http://schemas.microsoft.com/office/powerpoint/2010/main" val="3477311385"/>
      </p:ext>
    </p:extLst>
  </p:cSld>
  <p:clrMapOvr>
    <a:masterClrMapping/>
  </p:clrMapOvr>
  <p:transition advClick="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323528" y="260648"/>
            <a:ext cx="8229600" cy="432048"/>
          </a:xfrm>
        </p:spPr>
        <p:txBody>
          <a:bodyPr>
            <a:noAutofit/>
          </a:bodyPr>
          <a:lstStyle/>
          <a:p>
            <a:pPr algn="l"/>
            <a:r>
              <a:rPr lang="et-EE" sz="3600" b="1" dirty="0" smtClean="0">
                <a:solidFill>
                  <a:srgbClr val="C00000"/>
                </a:solidFill>
              </a:rPr>
              <a:t>Turvaline käitumine sotsiaalmeedias, I</a:t>
            </a:r>
            <a:endParaRPr lang="en-GB" sz="3600" b="1" dirty="0">
              <a:solidFill>
                <a:srgbClr val="C00000"/>
              </a:solidFill>
            </a:endParaRPr>
          </a:p>
        </p:txBody>
      </p:sp>
      <p:sp>
        <p:nvSpPr>
          <p:cNvPr id="3" name="Sisu kohatäide 2"/>
          <p:cNvSpPr>
            <a:spLocks noGrp="1"/>
          </p:cNvSpPr>
          <p:nvPr>
            <p:ph idx="1"/>
          </p:nvPr>
        </p:nvSpPr>
        <p:spPr>
          <a:xfrm>
            <a:off x="323528" y="908720"/>
            <a:ext cx="8424936" cy="5688632"/>
          </a:xfrm>
        </p:spPr>
        <p:txBody>
          <a:bodyPr>
            <a:normAutofit fontScale="85000" lnSpcReduction="10000"/>
          </a:bodyPr>
          <a:lstStyle/>
          <a:p>
            <a:pPr marL="600075" lvl="1" indent="-514350">
              <a:spcBef>
                <a:spcPts val="1800"/>
              </a:spcBef>
              <a:buFont typeface="+mj-lt"/>
              <a:buAutoNum type="arabicPeriod"/>
            </a:pPr>
            <a:r>
              <a:rPr lang="et-EE" b="1" dirty="0" smtClean="0">
                <a:solidFill>
                  <a:srgbClr val="0070C0"/>
                </a:solidFill>
              </a:rPr>
              <a:t>Enne sotsiaalmeedia konto tegemist tuleb oma peas korralikult läbi mõelda, milliseid andmeid me seal enda kohta avaldame ja milliseid mitte. </a:t>
            </a:r>
            <a:r>
              <a:rPr lang="et-EE" dirty="0" smtClean="0"/>
              <a:t>Vajadusel võib teha endale sellest memo </a:t>
            </a:r>
          </a:p>
          <a:p>
            <a:pPr marL="600075" lvl="1" indent="-514350">
              <a:spcBef>
                <a:spcPts val="1800"/>
              </a:spcBef>
              <a:buFont typeface="+mj-lt"/>
              <a:buAutoNum type="arabicPeriod"/>
            </a:pPr>
            <a:r>
              <a:rPr lang="et-EE" b="1" dirty="0" smtClean="0">
                <a:solidFill>
                  <a:srgbClr val="0070C0"/>
                </a:solidFill>
              </a:rPr>
              <a:t>Kui seda pole senini tehtud, tuleb seda teha tagantjärele</a:t>
            </a:r>
          </a:p>
          <a:p>
            <a:pPr marL="600075" lvl="1" indent="-514350">
              <a:spcBef>
                <a:spcPts val="1800"/>
              </a:spcBef>
              <a:buFont typeface="+mj-lt"/>
              <a:buAutoNum type="arabicPeriod"/>
            </a:pPr>
            <a:r>
              <a:rPr lang="et-EE" b="1" dirty="0" smtClean="0">
                <a:solidFill>
                  <a:srgbClr val="0070C0"/>
                </a:solidFill>
              </a:rPr>
              <a:t>Tööalasest teabest ei ole sotsiaalmeedias rohkem mõistlik avaldada, kui asutust. </a:t>
            </a:r>
            <a:r>
              <a:rPr lang="et-EE" b="1" dirty="0" smtClean="0">
                <a:solidFill>
                  <a:srgbClr val="0070C0"/>
                </a:solidFill>
              </a:rPr>
              <a:t>Tüüpselt käib avalik </a:t>
            </a:r>
            <a:r>
              <a:rPr lang="et-EE" b="1" dirty="0" smtClean="0">
                <a:solidFill>
                  <a:srgbClr val="0070C0"/>
                </a:solidFill>
              </a:rPr>
              <a:t>suhtlus </a:t>
            </a:r>
            <a:r>
              <a:rPr lang="et-EE" b="1" dirty="0" smtClean="0">
                <a:solidFill>
                  <a:srgbClr val="0070C0"/>
                </a:solidFill>
              </a:rPr>
              <a:t>vastavate </a:t>
            </a:r>
            <a:r>
              <a:rPr lang="et-EE" b="1" dirty="0" smtClean="0">
                <a:solidFill>
                  <a:srgbClr val="0070C0"/>
                </a:solidFill>
              </a:rPr>
              <a:t>ametikohtade kaudu</a:t>
            </a:r>
          </a:p>
          <a:p>
            <a:pPr marL="600075" lvl="1" indent="-514350">
              <a:spcBef>
                <a:spcPts val="1800"/>
              </a:spcBef>
              <a:buFont typeface="+mj-lt"/>
              <a:buAutoNum type="arabicPeriod"/>
            </a:pPr>
            <a:r>
              <a:rPr lang="et-EE" sz="2800" b="1" kern="1200" dirty="0" smtClean="0">
                <a:solidFill>
                  <a:srgbClr val="0070C0"/>
                </a:solidFill>
                <a:effectLst/>
                <a:latin typeface="+mn-lt"/>
                <a:ea typeface="+mn-ea"/>
                <a:cs typeface="+mn-cs"/>
              </a:rPr>
              <a:t>Mõistlik on vahetu ülemusega läbi rääkida, milline tööalane teave (reeglina väga üldisel tasemel) on avalik ja milline mitte. </a:t>
            </a:r>
            <a:r>
              <a:rPr lang="et-EE" sz="2800" kern="1200" dirty="0" smtClean="0">
                <a:effectLst/>
                <a:latin typeface="+mn-lt"/>
                <a:ea typeface="+mn-ea"/>
                <a:cs typeface="+mn-cs"/>
              </a:rPr>
              <a:t>Eravestlustes  (nii sotsiaalmeedia kui ka reaalsuses) tuleb pidevalt ennast jälgida, et sellest piirist üle ei lähe</a:t>
            </a:r>
          </a:p>
          <a:p>
            <a:pPr marL="600075" lvl="1" indent="-514350">
              <a:spcBef>
                <a:spcPts val="1800"/>
              </a:spcBef>
              <a:buFont typeface="+mj-lt"/>
              <a:buAutoNum type="arabicPeriod"/>
            </a:pPr>
            <a:r>
              <a:rPr lang="et-EE" b="1" dirty="0" smtClean="0">
                <a:solidFill>
                  <a:srgbClr val="0070C0"/>
                </a:solidFill>
              </a:rPr>
              <a:t>Igasuguse teabe levitamine kliendite kohta </a:t>
            </a:r>
            <a:r>
              <a:rPr lang="et-EE" dirty="0" smtClean="0"/>
              <a:t>(ka anonümiseeritult, nimesid nimetamata) </a:t>
            </a:r>
            <a:r>
              <a:rPr lang="et-EE" b="1" dirty="0" smtClean="0">
                <a:solidFill>
                  <a:srgbClr val="0070C0"/>
                </a:solidFill>
              </a:rPr>
              <a:t>on rangelt keelatud</a:t>
            </a:r>
            <a:endParaRPr lang="et-EE" sz="2800" b="1" kern="1200" dirty="0" smtClean="0">
              <a:solidFill>
                <a:srgbClr val="0070C0"/>
              </a:solidFill>
              <a:effectLst/>
              <a:latin typeface="+mn-lt"/>
              <a:ea typeface="+mn-ea"/>
              <a:cs typeface="+mn-cs"/>
            </a:endParaRPr>
          </a:p>
        </p:txBody>
      </p:sp>
    </p:spTree>
    <p:extLst>
      <p:ext uri="{BB962C8B-B14F-4D97-AF65-F5344CB8AC3E}">
        <p14:creationId xmlns="" xmlns:p14="http://schemas.microsoft.com/office/powerpoint/2010/main" val="3477311385"/>
      </p:ext>
    </p:extLst>
  </p:cSld>
  <p:clrMapOvr>
    <a:masterClrMapping/>
  </p:clrMapOvr>
  <p:transition advClick="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323528" y="260648"/>
            <a:ext cx="8229600" cy="432048"/>
          </a:xfrm>
        </p:spPr>
        <p:txBody>
          <a:bodyPr>
            <a:noAutofit/>
          </a:bodyPr>
          <a:lstStyle/>
          <a:p>
            <a:pPr algn="l"/>
            <a:r>
              <a:rPr lang="et-EE" sz="3600" b="1" dirty="0" smtClean="0">
                <a:solidFill>
                  <a:srgbClr val="C00000"/>
                </a:solidFill>
              </a:rPr>
              <a:t>Turvaline käitumine sotsiaalmeedias, II</a:t>
            </a:r>
            <a:endParaRPr lang="en-GB" sz="3600" b="1" dirty="0">
              <a:solidFill>
                <a:srgbClr val="C00000"/>
              </a:solidFill>
            </a:endParaRPr>
          </a:p>
        </p:txBody>
      </p:sp>
      <p:sp>
        <p:nvSpPr>
          <p:cNvPr id="3" name="Sisu kohatäide 2"/>
          <p:cNvSpPr>
            <a:spLocks noGrp="1"/>
          </p:cNvSpPr>
          <p:nvPr>
            <p:ph idx="1"/>
          </p:nvPr>
        </p:nvSpPr>
        <p:spPr>
          <a:xfrm>
            <a:off x="323528" y="908720"/>
            <a:ext cx="8424936" cy="5112568"/>
          </a:xfrm>
        </p:spPr>
        <p:txBody>
          <a:bodyPr>
            <a:normAutofit lnSpcReduction="10000"/>
          </a:bodyPr>
          <a:lstStyle/>
          <a:p>
            <a:pPr marL="600075" lvl="1" indent="-514350">
              <a:spcBef>
                <a:spcPts val="1800"/>
              </a:spcBef>
              <a:buFont typeface="+mj-lt"/>
              <a:buAutoNum type="arabicPeriod" startAt="6"/>
            </a:pPr>
            <a:r>
              <a:rPr lang="et-EE" b="1" dirty="0" smtClean="0">
                <a:solidFill>
                  <a:srgbClr val="0070C0"/>
                </a:solidFill>
              </a:rPr>
              <a:t>Fotode tegemine töökeskkonnast, töölauast, ekraanist lahtiolevate dokumentidega on keelatud. </a:t>
            </a:r>
            <a:r>
              <a:rPr lang="et-EE" dirty="0" smtClean="0"/>
              <a:t>Muuseas vajab teiste isikute (kolleegide) fotode avalikustamine alati temapoolset nõusolekut</a:t>
            </a:r>
          </a:p>
          <a:p>
            <a:pPr marL="600075" lvl="1" indent="-514350">
              <a:spcBef>
                <a:spcPts val="1800"/>
              </a:spcBef>
              <a:buFont typeface="+mj-lt"/>
              <a:buAutoNum type="arabicPeriod" startAt="6"/>
            </a:pPr>
            <a:r>
              <a:rPr lang="et-EE" b="1" dirty="0" smtClean="0">
                <a:solidFill>
                  <a:srgbClr val="0070C0"/>
                </a:solidFill>
              </a:rPr>
              <a:t>Isikliku turvalisuse huvides pole mõistlik avaldada oma hetkeasukoha teavet – kui on suur soov, on mõistlik seda teha tagantjärele</a:t>
            </a:r>
          </a:p>
          <a:p>
            <a:pPr marL="600075" lvl="1" indent="-514350">
              <a:spcBef>
                <a:spcPts val="1800"/>
              </a:spcBef>
              <a:buFont typeface="+mj-lt"/>
              <a:buAutoNum type="arabicPeriod" startAt="6"/>
            </a:pPr>
            <a:r>
              <a:rPr lang="et-EE" b="1" dirty="0" smtClean="0">
                <a:solidFill>
                  <a:srgbClr val="0070C0"/>
                </a:solidFill>
              </a:rPr>
              <a:t>Ärge kunagi levitage fotosid võtmetest, pääsukaartidest, lukkudest jms</a:t>
            </a:r>
          </a:p>
          <a:p>
            <a:pPr marL="600075" lvl="1" indent="-514350">
              <a:spcBef>
                <a:spcPts val="1800"/>
              </a:spcBef>
              <a:buFont typeface="+mj-lt"/>
              <a:buAutoNum type="arabicPeriod" startAt="6"/>
            </a:pPr>
            <a:r>
              <a:rPr lang="et-EE" sz="2800" b="1" kern="1200" dirty="0" smtClean="0">
                <a:solidFill>
                  <a:srgbClr val="0070C0"/>
                </a:solidFill>
                <a:effectLst/>
                <a:latin typeface="+mn-lt"/>
                <a:ea typeface="+mn-ea"/>
                <a:cs typeface="+mn-cs"/>
              </a:rPr>
              <a:t>Tuleb arvestada, et (pealtnäha) privaatvestlus võib olla häkkeritele kergelt kättesaadav/loetav</a:t>
            </a:r>
          </a:p>
        </p:txBody>
      </p:sp>
    </p:spTree>
    <p:extLst>
      <p:ext uri="{BB962C8B-B14F-4D97-AF65-F5344CB8AC3E}">
        <p14:creationId xmlns="" xmlns:p14="http://schemas.microsoft.com/office/powerpoint/2010/main" val="3477311385"/>
      </p:ext>
    </p:extLst>
  </p:cSld>
  <p:clrMapOvr>
    <a:masterClrMapping/>
  </p:clrMapOvr>
  <p:transition advClick="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395536" y="188640"/>
            <a:ext cx="8229600" cy="792088"/>
          </a:xfrm>
        </p:spPr>
        <p:txBody>
          <a:bodyPr>
            <a:normAutofit fontScale="90000"/>
          </a:bodyPr>
          <a:lstStyle/>
          <a:p>
            <a:pPr algn="l"/>
            <a:r>
              <a:rPr lang="et-EE" sz="3600" b="1" dirty="0" smtClean="0">
                <a:solidFill>
                  <a:srgbClr val="C00000"/>
                </a:solidFill>
              </a:rPr>
              <a:t>Teavitamine turvaintsidendist või kahlasest olukorrast</a:t>
            </a:r>
            <a:endParaRPr lang="en-GB" sz="3600" b="1" dirty="0">
              <a:solidFill>
                <a:srgbClr val="C00000"/>
              </a:solidFill>
            </a:endParaRPr>
          </a:p>
        </p:txBody>
      </p:sp>
      <p:sp>
        <p:nvSpPr>
          <p:cNvPr id="3" name="Sisu kohatäide 2"/>
          <p:cNvSpPr>
            <a:spLocks noGrp="1"/>
          </p:cNvSpPr>
          <p:nvPr>
            <p:ph idx="1"/>
          </p:nvPr>
        </p:nvSpPr>
        <p:spPr>
          <a:xfrm>
            <a:off x="467544" y="2780928"/>
            <a:ext cx="8229600" cy="4248472"/>
          </a:xfrm>
        </p:spPr>
        <p:txBody>
          <a:bodyPr>
            <a:normAutofit/>
          </a:bodyPr>
          <a:lstStyle/>
          <a:p>
            <a:r>
              <a:rPr lang="et-EE" sz="2600" dirty="0" smtClean="0"/>
              <a:t>Kirjeldage olukorda, kuhu sattusite – miks ja millisel määral ta tavapärasest erineb ja miks kahtlustate turvarünnet või turvariket. </a:t>
            </a:r>
            <a:endParaRPr lang="et-EE" sz="2600" dirty="0"/>
          </a:p>
          <a:p>
            <a:r>
              <a:rPr lang="et-EE" sz="2600" dirty="0" smtClean="0"/>
              <a:t>Kui võimalik, tehke ekraanipildist tõmmiseid ja pange need meilile kaasa</a:t>
            </a:r>
          </a:p>
          <a:p>
            <a:r>
              <a:rPr lang="et-EE" sz="2600" dirty="0" smtClean="0">
                <a:effectLst/>
              </a:rPr>
              <a:t>Kui nägite ekraanil kaldristi punasel taustal ja sulgesite suure ohu tõttu oma arvuti, kasutage meili saatmiseks kolleegi abi</a:t>
            </a:r>
            <a:endParaRPr lang="et-EE" sz="2600" dirty="0">
              <a:effectLst/>
            </a:endParaRPr>
          </a:p>
        </p:txBody>
      </p:sp>
      <p:sp>
        <p:nvSpPr>
          <p:cNvPr id="4" name="Text Box 3"/>
          <p:cNvSpPr txBox="1">
            <a:spLocks noChangeArrowheads="1"/>
          </p:cNvSpPr>
          <p:nvPr/>
        </p:nvSpPr>
        <p:spPr bwMode="auto">
          <a:xfrm>
            <a:off x="395536" y="1124744"/>
            <a:ext cx="8382000" cy="1384995"/>
          </a:xfrm>
          <a:prstGeom prst="rect">
            <a:avLst/>
          </a:prstGeom>
          <a:noFill/>
          <a:ln w="3175" cmpd="dbl">
            <a:solidFill>
              <a:schemeClr val="tx1"/>
            </a:solidFill>
            <a:miter lim="800000"/>
            <a:headEnd/>
            <a:tailEnd/>
          </a:ln>
          <a:effectLst/>
          <a:scene3d>
            <a:camera prst="orthographicFront">
              <a:rot lat="0" lon="0" rev="0"/>
            </a:camera>
            <a:lightRig rig="contrasting" dir="t">
              <a:rot lat="0" lon="0" rev="7800000"/>
            </a:lightRig>
          </a:scene3d>
          <a:sp3d>
            <a:bevelT w="139700" h="139700"/>
          </a:sp3d>
        </p:spPr>
        <p:txBody>
          <a:bodyPr>
            <a:spAutoFit/>
          </a:bodyPr>
          <a:lstStyle/>
          <a:p>
            <a:pPr>
              <a:defRPr/>
            </a:pPr>
            <a:r>
              <a:rPr lang="et-EE" sz="2800" b="1" dirty="0" smtClean="0">
                <a:solidFill>
                  <a:srgbClr val="0070C0"/>
                </a:solidFill>
              </a:rPr>
              <a:t>Enamikes asutustes on olemas</a:t>
            </a:r>
            <a:r>
              <a:rPr lang="et-EE" sz="2800" b="1" dirty="0" smtClean="0">
                <a:solidFill>
                  <a:srgbClr val="0070C0"/>
                </a:solidFill>
              </a:rPr>
              <a:t> </a:t>
            </a:r>
            <a:r>
              <a:rPr lang="et-EE" sz="2800" b="1" dirty="0" smtClean="0">
                <a:solidFill>
                  <a:srgbClr val="0070C0"/>
                </a:solidFill>
              </a:rPr>
              <a:t>ühtne IT abi </a:t>
            </a:r>
            <a:r>
              <a:rPr lang="et-EE" sz="2800" b="1" dirty="0" smtClean="0">
                <a:solidFill>
                  <a:srgbClr val="0070C0"/>
                </a:solidFill>
              </a:rPr>
              <a:t>meiliaadress. </a:t>
            </a:r>
            <a:r>
              <a:rPr lang="et-EE" sz="2800" b="1" dirty="0" smtClean="0">
                <a:solidFill>
                  <a:srgbClr val="0070C0"/>
                </a:solidFill>
              </a:rPr>
              <a:t>Kahtlasest olukorrast oma arvutis või IT süsteemis tuleb teavitada sinna</a:t>
            </a:r>
          </a:p>
        </p:txBody>
      </p:sp>
    </p:spTree>
    <p:extLst>
      <p:ext uri="{BB962C8B-B14F-4D97-AF65-F5344CB8AC3E}">
        <p14:creationId xmlns="" xmlns:p14="http://schemas.microsoft.com/office/powerpoint/2010/main" val="1913650573"/>
      </p:ext>
    </p:extLst>
  </p:cSld>
  <p:clrMapOvr>
    <a:masterClrMapping/>
  </p:clrMapOvr>
  <p:transition advClick="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251520" y="260648"/>
            <a:ext cx="8229600" cy="936104"/>
          </a:xfrm>
        </p:spPr>
        <p:txBody>
          <a:bodyPr>
            <a:normAutofit/>
          </a:bodyPr>
          <a:lstStyle/>
          <a:p>
            <a:pPr algn="l"/>
            <a:r>
              <a:rPr lang="et-EE" sz="4000" b="1" dirty="0" smtClean="0">
                <a:solidFill>
                  <a:srgbClr val="C00000"/>
                </a:solidFill>
              </a:rPr>
              <a:t>Tegevuse logimise põhimõte</a:t>
            </a:r>
            <a:endParaRPr lang="en-GB" sz="4000" b="1" dirty="0">
              <a:solidFill>
                <a:srgbClr val="C00000"/>
              </a:solidFill>
            </a:endParaRPr>
          </a:p>
        </p:txBody>
      </p:sp>
      <p:sp>
        <p:nvSpPr>
          <p:cNvPr id="3" name="Sisu kohatäide 2"/>
          <p:cNvSpPr>
            <a:spLocks noGrp="1"/>
          </p:cNvSpPr>
          <p:nvPr>
            <p:ph idx="1"/>
          </p:nvPr>
        </p:nvSpPr>
        <p:spPr>
          <a:xfrm>
            <a:off x="914400" y="2780928"/>
            <a:ext cx="6681936" cy="4248472"/>
          </a:xfrm>
        </p:spPr>
        <p:txBody>
          <a:bodyPr>
            <a:normAutofit/>
          </a:bodyPr>
          <a:lstStyle/>
          <a:p>
            <a:pPr marL="0" indent="0" rtl="0" eaLnBrk="1" latinLnBrk="0" hangingPunct="1">
              <a:spcBef>
                <a:spcPts val="1800"/>
              </a:spcBef>
              <a:buNone/>
            </a:pPr>
            <a:r>
              <a:rPr lang="et-EE" sz="2800" dirty="0" smtClean="0"/>
              <a:t>Igast vaatamisest ja muutmisest jääb </a:t>
            </a:r>
            <a:r>
              <a:rPr lang="et-EE" sz="2800" dirty="0" smtClean="0"/>
              <a:t>tavaliselt kesksetes süsteemides maha </a:t>
            </a:r>
            <a:r>
              <a:rPr lang="et-EE" sz="2800" dirty="0" smtClean="0"/>
              <a:t>personaalne jälg koos vaatamise ja/või muutmise kuupäeva ja </a:t>
            </a:r>
            <a:r>
              <a:rPr lang="et-EE" sz="2800" dirty="0" smtClean="0"/>
              <a:t>kellaajaga</a:t>
            </a:r>
          </a:p>
          <a:p>
            <a:pPr marL="0" indent="0" rtl="0" eaLnBrk="1" latinLnBrk="0" hangingPunct="1">
              <a:spcBef>
                <a:spcPts val="1800"/>
              </a:spcBef>
              <a:buNone/>
            </a:pPr>
            <a:r>
              <a:rPr lang="et-EE" sz="2800" b="1" kern="1200" baseline="0" dirty="0" smtClean="0">
                <a:solidFill>
                  <a:srgbClr val="0070C0"/>
                </a:solidFill>
                <a:effectLst/>
                <a:latin typeface="+mn-lt"/>
                <a:ea typeface="+mn-ea"/>
                <a:cs typeface="+mn-cs"/>
              </a:rPr>
              <a:t>Intsidentide korral on võimalik kasutuslogi vaadata</a:t>
            </a:r>
            <a:endParaRPr lang="et-EE" sz="2800" b="1" dirty="0" smtClean="0">
              <a:solidFill>
                <a:srgbClr val="0070C0"/>
              </a:solidFill>
              <a:effectLst/>
            </a:endParaRPr>
          </a:p>
        </p:txBody>
      </p:sp>
      <p:sp>
        <p:nvSpPr>
          <p:cNvPr id="6" name="Text Box 3"/>
          <p:cNvSpPr txBox="1">
            <a:spLocks noChangeArrowheads="1"/>
          </p:cNvSpPr>
          <p:nvPr/>
        </p:nvSpPr>
        <p:spPr bwMode="auto">
          <a:xfrm>
            <a:off x="539552" y="1412776"/>
            <a:ext cx="8208912" cy="1077218"/>
          </a:xfrm>
          <a:prstGeom prst="rect">
            <a:avLst/>
          </a:prstGeom>
          <a:noFill/>
          <a:ln w="3175" cmpd="dbl">
            <a:solidFill>
              <a:schemeClr val="tx1"/>
            </a:solidFill>
            <a:miter lim="800000"/>
            <a:headEnd/>
            <a:tailEnd/>
          </a:ln>
          <a:effectLst/>
          <a:scene3d>
            <a:camera prst="orthographicFront">
              <a:rot lat="0" lon="0" rev="0"/>
            </a:camera>
            <a:lightRig rig="contrasting" dir="t">
              <a:rot lat="0" lon="0" rev="7800000"/>
            </a:lightRig>
          </a:scene3d>
          <a:sp3d>
            <a:bevelT w="139700" h="139700"/>
          </a:sp3d>
        </p:spPr>
        <p:txBody>
          <a:bodyPr wrap="square">
            <a:spAutoFit/>
          </a:bodyPr>
          <a:lstStyle/>
          <a:p>
            <a:pPr>
              <a:defRPr/>
            </a:pPr>
            <a:r>
              <a:rPr lang="et-EE" sz="3200" b="1" dirty="0" smtClean="0">
                <a:solidFill>
                  <a:srgbClr val="0070C0"/>
                </a:solidFill>
              </a:rPr>
              <a:t>Tööalaseid piiratud kasutusega andmeid </a:t>
            </a:r>
            <a:r>
              <a:rPr lang="et-EE" sz="3200" b="1" dirty="0" smtClean="0">
                <a:solidFill>
                  <a:srgbClr val="0070C0"/>
                </a:solidFill>
              </a:rPr>
              <a:t>ei tohi ilma otsese tööülesandeta vaadata ja jagada</a:t>
            </a:r>
          </a:p>
        </p:txBody>
      </p:sp>
    </p:spTree>
    <p:extLst>
      <p:ext uri="{BB962C8B-B14F-4D97-AF65-F5344CB8AC3E}">
        <p14:creationId xmlns="" xmlns:p14="http://schemas.microsoft.com/office/powerpoint/2010/main" val="3951642119"/>
      </p:ext>
    </p:extLst>
  </p:cSld>
  <p:clrMapOvr>
    <a:masterClrMapping/>
  </p:clrMapOvr>
  <p:transition advClick="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Pealkiri 1"/>
          <p:cNvSpPr>
            <a:spLocks noGrp="1"/>
          </p:cNvSpPr>
          <p:nvPr>
            <p:ph type="ctrTitle"/>
          </p:nvPr>
        </p:nvSpPr>
        <p:spPr>
          <a:xfrm>
            <a:off x="395536" y="0"/>
            <a:ext cx="8608441" cy="1080021"/>
          </a:xfrm>
        </p:spPr>
        <p:txBody>
          <a:bodyPr>
            <a:normAutofit/>
          </a:bodyPr>
          <a:lstStyle/>
          <a:p>
            <a:r>
              <a:rPr lang="et-EE" sz="4000" b="1" dirty="0" smtClean="0">
                <a:solidFill>
                  <a:srgbClr val="C00000"/>
                </a:solidFill>
              </a:rPr>
              <a:t>Turvalist töökeskkonda!</a:t>
            </a:r>
            <a:endParaRPr lang="en-US" sz="4000" b="1" dirty="0" smtClean="0">
              <a:solidFill>
                <a:srgbClr val="C00000"/>
              </a:solidFill>
              <a:cs typeface="Times New Roman" pitchFamily="18" charset="0"/>
            </a:endParaRPr>
          </a:p>
        </p:txBody>
      </p:sp>
      <p:sp>
        <p:nvSpPr>
          <p:cNvPr id="4102" name="TextBox 1"/>
          <p:cNvSpPr txBox="1">
            <a:spLocks noChangeArrowheads="1"/>
          </p:cNvSpPr>
          <p:nvPr/>
        </p:nvSpPr>
        <p:spPr bwMode="auto">
          <a:xfrm>
            <a:off x="3973513" y="1052513"/>
            <a:ext cx="185737"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t-EE"/>
          </a:p>
        </p:txBody>
      </p:sp>
      <p:sp>
        <p:nvSpPr>
          <p:cNvPr id="5" name="Sisu kohatäide 2"/>
          <p:cNvSpPr txBox="1">
            <a:spLocks/>
          </p:cNvSpPr>
          <p:nvPr/>
        </p:nvSpPr>
        <p:spPr>
          <a:xfrm>
            <a:off x="179512" y="980728"/>
            <a:ext cx="8964488" cy="4248472"/>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t-EE" sz="2600" dirty="0" smtClean="0"/>
              <a:t>Kontaktid edaspidiseks (ehk läheb vaja):</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t-EE" sz="2600" dirty="0" err="1" smtClean="0">
                <a:hlinkClick r:id="rId3"/>
              </a:rPr>
              <a:t>valdo.praust@gmail.com</a:t>
            </a:r>
            <a:endParaRPr lang="et-EE" sz="2600" dirty="0" smtClean="0"/>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t-EE" sz="2600" dirty="0" smtClean="0">
                <a:hlinkClick r:id="rId4"/>
              </a:rPr>
              <a:t>(</a:t>
            </a:r>
            <a:r>
              <a:rPr lang="et-EE" sz="2600" dirty="0" err="1" smtClean="0">
                <a:hlinkClick r:id="rId4"/>
              </a:rPr>
              <a:t>valdo@velomuseum.ee</a:t>
            </a:r>
            <a:r>
              <a:rPr lang="et-EE" sz="2600" dirty="0" smtClean="0"/>
              <a:t>)</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t-EE" sz="2600" dirty="0" smtClean="0"/>
              <a:t>514 3262</a:t>
            </a:r>
            <a:endParaRPr kumimoji="0" lang="et-EE" sz="2600" b="0" i="0" u="none" strike="noStrike" kern="1200" cap="none" spc="0" normalizeH="0" baseline="0" noProof="0" dirty="0">
              <a:ln>
                <a:noFill/>
              </a:ln>
              <a:effectLst/>
              <a:uLnTx/>
              <a:uFillTx/>
              <a:latin typeface="+mn-lt"/>
              <a:ea typeface="+mn-ea"/>
              <a:cs typeface="+mn-cs"/>
            </a:endParaRPr>
          </a:p>
        </p:txBody>
      </p:sp>
      <p:pic>
        <p:nvPicPr>
          <p:cNvPr id="7" name="Picture 6" descr="mm02.jpg"/>
          <p:cNvPicPr>
            <a:picLocks noChangeAspect="1"/>
          </p:cNvPicPr>
          <p:nvPr/>
        </p:nvPicPr>
        <p:blipFill>
          <a:blip r:embed="rId5" cstate="print"/>
          <a:stretch>
            <a:fillRect/>
          </a:stretch>
        </p:blipFill>
        <p:spPr>
          <a:xfrm>
            <a:off x="2051720" y="2924944"/>
            <a:ext cx="5244075" cy="3933056"/>
          </a:xfrm>
          <a:prstGeom prst="rect">
            <a:avLst/>
          </a:prstGeom>
        </p:spPr>
      </p:pic>
    </p:spTree>
    <p:extLst>
      <p:ext uri="{BB962C8B-B14F-4D97-AF65-F5344CB8AC3E}">
        <p14:creationId xmlns:p14="http://schemas.microsoft.com/office/powerpoint/2010/main" xmlns="" val="3817646902"/>
      </p:ext>
    </p:extLst>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19585</TotalTime>
  <Words>4139</Words>
  <Application>Microsoft Office PowerPoint</Application>
  <PresentationFormat>On-screen Show (4:3)</PresentationFormat>
  <Paragraphs>349</Paragraphs>
  <Slides>47</Slides>
  <Notes>43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47</vt:i4>
      </vt:variant>
    </vt:vector>
  </HeadingPairs>
  <TitlesOfParts>
    <vt:vector size="49" baseType="lpstr">
      <vt:lpstr>Office Theme</vt:lpstr>
      <vt:lpstr>Clip</vt:lpstr>
      <vt:lpstr>Küberhügieenist  ehk mida peab tüüpiline mäluasutuse töötaja teadma  turbest oma igapäevatöös?</vt:lpstr>
      <vt:lpstr>Mis on infoturve?  </vt:lpstr>
      <vt:lpstr>Turbe ja turvaintsidentide kolm haru</vt:lpstr>
      <vt:lpstr>Miks on infoturve hädavajalik teema kõikide mäluasutuste töötajate jaoks?</vt:lpstr>
      <vt:lpstr>Miks on turvalisust vaja mäluasutuste keskkondades?</vt:lpstr>
      <vt:lpstr>Kuidas toimib arvuti ehk mida lõppkasutaja ei näe</vt:lpstr>
      <vt:lpstr>Mis on pahavara (kurivara), kuidas see levib ja kuidas selle levikut takistatakse</vt:lpstr>
      <vt:lpstr>Slide 8</vt:lpstr>
      <vt:lpstr>Slide 9</vt:lpstr>
      <vt:lpstr>Ainuüksi viirusetõrjetarkvarast ei piisa pahavara eemalhoidmiseks</vt:lpstr>
      <vt:lpstr>Slide 11</vt:lpstr>
      <vt:lpstr>Slide 12</vt:lpstr>
      <vt:lpstr>Arvuti turberikke indikaatorid, I</vt:lpstr>
      <vt:lpstr>Arvuti turberikke indikaatorid, II</vt:lpstr>
      <vt:lpstr>Arvuti turberikke indikaatorid, III</vt:lpstr>
      <vt:lpstr>Kuidas pahavara ja ründed  enda arvutist eemal hoida?, I</vt:lpstr>
      <vt:lpstr>Kuidas pahavara ja ründed  enda arvutist eemal hoida?, II</vt:lpstr>
      <vt:lpstr>Kuidas pahavara ja ründed  enda arvutist eemal hoida?, III</vt:lpstr>
      <vt:lpstr>Kuidas pahavara ja ründed  enda arvutist eemal hoida?, IV</vt:lpstr>
      <vt:lpstr>Kuidas vältida arvuti (ja selles olevate) andmete kasutamist võõraste poolt?, I</vt:lpstr>
      <vt:lpstr>Kuidas vältida arvuti (ja selles olevate) andmete kasutamist võõraste poolt?, II</vt:lpstr>
      <vt:lpstr>Arvuti lukustamine</vt:lpstr>
      <vt:lpstr>Paroolide ja paroolkaitse head kasutustavad, I</vt:lpstr>
      <vt:lpstr>Paroolide ja paroolkaitse head kasutustavad, II</vt:lpstr>
      <vt:lpstr>Paroolide ja paroolkaitse head kasutustavad, III</vt:lpstr>
      <vt:lpstr>Paroolide ja paroolkaitse head kastustavad, IV</vt:lpstr>
      <vt:lpstr>eID-lahenduste otstarve</vt:lpstr>
      <vt:lpstr>eID-lahenduste head kasutustavad, I</vt:lpstr>
      <vt:lpstr>eID-lahenduste head kasutustavad, II</vt:lpstr>
      <vt:lpstr>eID-lahenduste head kasutustavad, III</vt:lpstr>
      <vt:lpstr>Digiallkirja vähetuntud head tavad</vt:lpstr>
      <vt:lpstr>Transpordikrüpto CDOC head tavad</vt:lpstr>
      <vt:lpstr>Konfidentsiaalsete ja/või juurdepääsupiiranguga andmete edastamine</vt:lpstr>
      <vt:lpstr>Mälupulkade, väliste kõvaketaste ja sülearvutite krüpteerimine</vt:lpstr>
      <vt:lpstr>Tundlikku teavet sisaldavate dokumentide hävitamine</vt:lpstr>
      <vt:lpstr>Tundlikku teavet sisaldavate andmete kustutamine</vt:lpstr>
      <vt:lpstr>Tundlikku teavet sisaldavate andmekandjate hävitamine</vt:lpstr>
      <vt:lpstr>Slide 38</vt:lpstr>
      <vt:lpstr>Suhtlemisosavus (social engineering)</vt:lpstr>
      <vt:lpstr>Turvaline käitumine veebis, I</vt:lpstr>
      <vt:lpstr>Turvaline käitumine veebis, II</vt:lpstr>
      <vt:lpstr>Turvaline käitumine veebis, III</vt:lpstr>
      <vt:lpstr>Turvaline käitumine sotsiaalmeedias, I</vt:lpstr>
      <vt:lpstr>Turvaline käitumine sotsiaalmeedias, II</vt:lpstr>
      <vt:lpstr>Teavitamine turvaintsidendist või kahlasest olukorrast</vt:lpstr>
      <vt:lpstr>Tegevuse logimise põhimõte</vt:lpstr>
      <vt:lpstr>Turvalist töökeskkonda!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Andmeturve ja krüptoloogia, loeng 1</dc:title>
  <dc:creator>Valdo</dc:creator>
  <cp:lastModifiedBy>Valdo</cp:lastModifiedBy>
  <cp:revision>386</cp:revision>
  <dcterms:created xsi:type="dcterms:W3CDTF">2016-08-30T18:22:58Z</dcterms:created>
  <dcterms:modified xsi:type="dcterms:W3CDTF">2018-03-12T08:36:34Z</dcterms:modified>
</cp:coreProperties>
</file>