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4"/>
  </p:notesMasterIdLst>
  <p:sldIdLst>
    <p:sldId id="261" r:id="rId2"/>
    <p:sldId id="263" r:id="rId3"/>
    <p:sldId id="337" r:id="rId4"/>
    <p:sldId id="287" r:id="rId5"/>
    <p:sldId id="364" r:id="rId6"/>
    <p:sldId id="289" r:id="rId7"/>
    <p:sldId id="335" r:id="rId8"/>
    <p:sldId id="285" r:id="rId9"/>
    <p:sldId id="362" r:id="rId10"/>
    <p:sldId id="283" r:id="rId11"/>
    <p:sldId id="291" r:id="rId12"/>
    <p:sldId id="293" r:id="rId13"/>
    <p:sldId id="281" r:id="rId14"/>
    <p:sldId id="307" r:id="rId15"/>
    <p:sldId id="272" r:id="rId16"/>
    <p:sldId id="314" r:id="rId17"/>
    <p:sldId id="336" r:id="rId18"/>
    <p:sldId id="315" r:id="rId19"/>
    <p:sldId id="317" r:id="rId20"/>
    <p:sldId id="359" r:id="rId21"/>
    <p:sldId id="360" r:id="rId22"/>
    <p:sldId id="339" r:id="rId23"/>
    <p:sldId id="308" r:id="rId24"/>
    <p:sldId id="306" r:id="rId25"/>
    <p:sldId id="309" r:id="rId26"/>
    <p:sldId id="311" r:id="rId27"/>
    <p:sldId id="310" r:id="rId28"/>
    <p:sldId id="312" r:id="rId29"/>
    <p:sldId id="338" r:id="rId30"/>
    <p:sldId id="321" r:id="rId31"/>
    <p:sldId id="322" r:id="rId32"/>
    <p:sldId id="323" r:id="rId33"/>
    <p:sldId id="324" r:id="rId34"/>
    <p:sldId id="325" r:id="rId35"/>
    <p:sldId id="340" r:id="rId36"/>
    <p:sldId id="355" r:id="rId37"/>
    <p:sldId id="358" r:id="rId38"/>
    <p:sldId id="356" r:id="rId39"/>
    <p:sldId id="357" r:id="rId40"/>
    <p:sldId id="341" r:id="rId41"/>
    <p:sldId id="327" r:id="rId42"/>
    <p:sldId id="328" r:id="rId43"/>
    <p:sldId id="329" r:id="rId44"/>
    <p:sldId id="330" r:id="rId45"/>
    <p:sldId id="331" r:id="rId46"/>
    <p:sldId id="332" r:id="rId47"/>
    <p:sldId id="333" r:id="rId48"/>
    <p:sldId id="342" r:id="rId49"/>
    <p:sldId id="343" r:id="rId50"/>
    <p:sldId id="344" r:id="rId51"/>
    <p:sldId id="345" r:id="rId52"/>
    <p:sldId id="346" r:id="rId53"/>
    <p:sldId id="351" r:id="rId54"/>
    <p:sldId id="347" r:id="rId55"/>
    <p:sldId id="361" r:id="rId56"/>
    <p:sldId id="350" r:id="rId57"/>
    <p:sldId id="352" r:id="rId58"/>
    <p:sldId id="353" r:id="rId59"/>
    <p:sldId id="354" r:id="rId60"/>
    <p:sldId id="296" r:id="rId61"/>
    <p:sldId id="363" r:id="rId62"/>
    <p:sldId id="284" r:id="rId6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6044"/>
    <a:srgbClr val="4C6A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1026"/>
        <p:guide pos="24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94D147-CBA7-4E41-8FB1-31C628CAFC91}" type="datetimeFigureOut">
              <a:rPr lang="en-GB" smtClean="0"/>
              <a:t>02/10/2014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E92D3-3252-44F4-B498-8F8B5B35FDF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5184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27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28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30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32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E92D3-3252-44F4-B498-8F8B5B35FDF7}" type="slidenum">
              <a:rPr lang="en-GB" smtClean="0"/>
              <a:t>33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06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1AF82-AD73-4AC0-9B08-2A7537F09FD9}" type="datetimeFigureOut">
              <a:rPr lang="en-GB" smtClean="0"/>
              <a:t>02/10/2014</a:t>
            </a:fld>
            <a:endParaRPr lang="en-GB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1AF82-AD73-4AC0-9B08-2A7537F09FD9}" type="datetimeFigureOut">
              <a:rPr lang="en-GB" smtClean="0"/>
              <a:t>02/10/2014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8D385AA-A70B-41C2-A290-55D789D00BB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>
            <a:lvl1pPr marL="457200" indent="-457200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  <a:defRPr/>
            </a:lvl1pPr>
            <a:lvl2pPr marL="548640" indent="-274320">
              <a:buClr>
                <a:srgbClr val="C00000"/>
              </a:buClr>
              <a:buFont typeface="Courier New" panose="02070309020205020404" pitchFamily="49" charset="0"/>
              <a:buChar char="o"/>
              <a:defRPr/>
            </a:lvl2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879" y="305657"/>
            <a:ext cx="2095500" cy="6477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1AF82-AD73-4AC0-9B08-2A7537F09FD9}" type="datetimeFigureOut">
              <a:rPr lang="en-GB" smtClean="0"/>
              <a:t>02/10/2014</a:t>
            </a:fld>
            <a:endParaRPr lang="en-GB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8D385AA-A70B-41C2-A290-55D789D00BB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0A1AF82-AD73-4AC0-9B08-2A7537F09FD9}" type="datetimeFigureOut">
              <a:rPr lang="en-GB" smtClean="0"/>
              <a:t>02/10/2014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385AA-A70B-41C2-A290-55D789D00BB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879" y="305657"/>
            <a:ext cx="2095500" cy="6477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1AF82-AD73-4AC0-9B08-2A7537F09FD9}" type="datetimeFigureOut">
              <a:rPr lang="en-GB" smtClean="0"/>
              <a:t>02/10/2014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8D385AA-A70B-41C2-A290-55D789D00BB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1AF82-AD73-4AC0-9B08-2A7537F09FD9}" type="datetimeFigureOut">
              <a:rPr lang="en-GB" smtClean="0"/>
              <a:t>02/10/2014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8D385AA-A70B-41C2-A290-55D789D00BB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1AF82-AD73-4AC0-9B08-2A7537F09FD9}" type="datetimeFigureOut">
              <a:rPr lang="en-GB" smtClean="0"/>
              <a:t>02/10/2014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8D385AA-A70B-41C2-A290-55D789D00BB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8D385AA-A70B-41C2-A290-55D789D00BB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1AF82-AD73-4AC0-9B08-2A7537F09FD9}" type="datetimeFigureOut">
              <a:rPr lang="en-GB" smtClean="0"/>
              <a:t>02/10/2014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8D385AA-A70B-41C2-A290-55D789D00BB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0A1AF82-AD73-4AC0-9B08-2A7537F09FD9}" type="datetimeFigureOut">
              <a:rPr lang="en-GB" smtClean="0"/>
              <a:t>02/10/2014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1AF82-AD73-4AC0-9B08-2A7537F09FD9}" type="datetimeFigureOut">
              <a:rPr lang="en-GB" smtClean="0"/>
              <a:t>02/10/2014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385AA-A70B-41C2-A290-55D789D00BB2}" type="slidenum">
              <a:rPr lang="en-GB" smtClean="0"/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8D385AA-A70B-41C2-A290-55D789D00BB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1AF82-AD73-4AC0-9B08-2A7537F09FD9}" type="datetimeFigureOut">
              <a:rPr lang="en-GB" smtClean="0"/>
              <a:t>02/10/2014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0A1AF82-AD73-4AC0-9B08-2A7537F09FD9}" type="datetimeFigureOut">
              <a:rPr lang="en-GB" smtClean="0"/>
              <a:t>02/10/2014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8D385AA-A70B-41C2-A290-55D789D00BB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mailto:stuart.macdonald@ed.ac.uk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cc.ac.uk/resources/data-management-plans/funders-requirements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dcc.ac.uk/resources/policy-and-legal/overview-funders-data-policies" TargetMode="Externa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www.ed.ac.uk/is/research-data-policy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reenr.com/PJHN" TargetMode="External"/><Relationship Id="rId2" Type="http://schemas.openxmlformats.org/officeDocument/2006/relationships/hyperlink" Target="https://dmponline.dcc.ac.uk/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7OJtiA53-Fk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ata-archive.ac.uk/create-manage/format/formats-table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digitalfay/status/411444578122600450/photo/1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hyperlink" Target="https://www.flickr.com/photos/110751683@N02/" TargetMode="Externa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ed.ac.uk/schools-departments/estates-buildings/waste-recycling/how/confidential-waste" TargetMode="Externa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datashare.is.ed.ac.uk/" TargetMode="External"/><Relationship Id="rId2" Type="http://schemas.openxmlformats.org/officeDocument/2006/relationships/hyperlink" Target="http://store.data-archive.ac.uk/store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hyperlink" Target="http://figshare.com/" TargetMode="External"/><Relationship Id="rId4" Type="http://schemas.openxmlformats.org/officeDocument/2006/relationships/hyperlink" Target="http://archaeologydataservice.ac.uk/" TargetMode="Externa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hyperlink" Target="http://pantonprinciples.org/#sthash.8D4LWqpi.dpuf" TargetMode="External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://opendatacommons.org/" TargetMode="External"/><Relationship Id="rId2" Type="http://schemas.openxmlformats.org/officeDocument/2006/relationships/hyperlink" Target="http://wiki.creativecommons.org/" TargetMode="External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ata-archive.ac.uk/create-manage/consent-ethics/anonymisation" TargetMode="External"/><Relationship Id="rId2" Type="http://schemas.openxmlformats.org/officeDocument/2006/relationships/hyperlink" Target="http://edin.ac/1hZaL0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dcc.ac.uk/resources/data-management-plans" TargetMode="External"/><Relationship Id="rId5" Type="http://schemas.openxmlformats.org/officeDocument/2006/relationships/hyperlink" Target="http://www.dublincoregenerator.com/generator_nq.html" TargetMode="External"/><Relationship Id="rId4" Type="http://schemas.openxmlformats.org/officeDocument/2006/relationships/hyperlink" Target="http://www.data-archive.ac.uk/create-manage/consent-ethics/legal" TargetMode="Externa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899592" y="3789040"/>
            <a:ext cx="6553200" cy="1656184"/>
          </a:xfrm>
        </p:spPr>
        <p:txBody>
          <a:bodyPr>
            <a:normAutofit/>
          </a:bodyPr>
          <a:lstStyle/>
          <a:p>
            <a:pPr algn="l"/>
            <a:r>
              <a:rPr lang="en-GB" i="1" cap="none" dirty="0" smtClean="0">
                <a:solidFill>
                  <a:srgbClr val="0070C0"/>
                </a:solidFill>
              </a:rPr>
              <a:t>Stuart </a:t>
            </a:r>
            <a:r>
              <a:rPr lang="en-GB" i="1" cap="none" dirty="0">
                <a:solidFill>
                  <a:srgbClr val="0070C0"/>
                </a:solidFill>
              </a:rPr>
              <a:t>Macdonald</a:t>
            </a:r>
            <a:br>
              <a:rPr lang="en-GB" i="1" cap="none" dirty="0">
                <a:solidFill>
                  <a:srgbClr val="0070C0"/>
                </a:solidFill>
              </a:rPr>
            </a:br>
            <a:r>
              <a:rPr lang="en-GB" i="1" cap="none" dirty="0" smtClean="0">
                <a:solidFill>
                  <a:srgbClr val="0070C0"/>
                </a:solidFill>
              </a:rPr>
              <a:t>Research Data management Services Coordinator &amp; </a:t>
            </a:r>
            <a:r>
              <a:rPr lang="en-GB" i="1" cap="none" dirty="0" smtClean="0">
                <a:solidFill>
                  <a:srgbClr val="0070C0"/>
                </a:solidFill>
              </a:rPr>
              <a:t>Associate Data Librarian</a:t>
            </a:r>
          </a:p>
          <a:p>
            <a:pPr algn="l"/>
            <a:r>
              <a:rPr lang="en-GB" i="1" cap="none" dirty="0" smtClean="0">
                <a:solidFill>
                  <a:srgbClr val="0070C0"/>
                </a:solidFill>
              </a:rPr>
              <a:t>University of Edinburgh</a:t>
            </a:r>
            <a:r>
              <a:rPr lang="en-GB" i="1" cap="none" dirty="0">
                <a:solidFill>
                  <a:srgbClr val="0070C0"/>
                </a:solidFill>
              </a:rPr>
              <a:t/>
            </a:r>
            <a:br>
              <a:rPr lang="en-GB" i="1" cap="none" dirty="0">
                <a:solidFill>
                  <a:srgbClr val="0070C0"/>
                </a:solidFill>
              </a:rPr>
            </a:br>
            <a:r>
              <a:rPr lang="en-GB" i="1" cap="none" dirty="0">
                <a:solidFill>
                  <a:srgbClr val="0070C0"/>
                </a:solidFill>
                <a:hlinkClick r:id="rId2"/>
              </a:rPr>
              <a:t>stuart.macdonald@ed.ac.uk</a:t>
            </a:r>
            <a:r>
              <a:rPr lang="en-GB" i="1" cap="none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" b="1" dirty="0" smtClean="0">
                <a:solidFill>
                  <a:srgbClr val="0070C0"/>
                </a:solidFill>
              </a:rPr>
              <a:t>Good Practice in Research </a:t>
            </a:r>
            <a:r>
              <a:rPr lang="en-GB" sz="4000" b="1">
                <a:solidFill>
                  <a:srgbClr val="0070C0"/>
                </a:solidFill>
              </a:rPr>
              <a:t>D</a:t>
            </a:r>
            <a:r>
              <a:rPr lang="en-GB" sz="4000" b="1" smtClean="0">
                <a:solidFill>
                  <a:srgbClr val="0070C0"/>
                </a:solidFill>
              </a:rPr>
              <a:t>ata Management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733256"/>
            <a:ext cx="3587453" cy="57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34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cap="none" dirty="0" smtClean="0"/>
              <a:t>Running order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>
                <a:solidFill>
                  <a:srgbClr val="466044"/>
                </a:solidFill>
              </a:rPr>
              <a:t>Introductions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>
                <a:solidFill>
                  <a:srgbClr val="466044"/>
                </a:solidFill>
              </a:rPr>
              <a:t>Research data explained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>
                <a:solidFill>
                  <a:srgbClr val="466044"/>
                </a:solidFill>
              </a:rPr>
              <a:t>Research data </a:t>
            </a:r>
            <a:r>
              <a:rPr lang="en-GB" sz="2000" dirty="0">
                <a:solidFill>
                  <a:srgbClr val="466044"/>
                </a:solidFill>
              </a:rPr>
              <a:t>m</a:t>
            </a:r>
            <a:r>
              <a:rPr lang="en-GB" sz="2000" dirty="0" smtClean="0">
                <a:solidFill>
                  <a:srgbClr val="466044"/>
                </a:solidFill>
              </a:rPr>
              <a:t>anagement &amp; data </a:t>
            </a:r>
            <a:r>
              <a:rPr lang="en-GB" sz="2000" dirty="0">
                <a:solidFill>
                  <a:srgbClr val="466044"/>
                </a:solidFill>
              </a:rPr>
              <a:t>management </a:t>
            </a:r>
            <a:r>
              <a:rPr lang="en-GB" sz="2000" dirty="0" smtClean="0">
                <a:solidFill>
                  <a:srgbClr val="466044"/>
                </a:solidFill>
              </a:rPr>
              <a:t>plans (DMPs)</a:t>
            </a:r>
            <a:endParaRPr lang="en-GB" sz="2000" dirty="0">
              <a:solidFill>
                <a:srgbClr val="466044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>
                <a:solidFill>
                  <a:srgbClr val="466044"/>
                </a:solidFill>
              </a:rPr>
              <a:t>Organising data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>
                <a:solidFill>
                  <a:srgbClr val="466044"/>
                </a:solidFill>
              </a:rPr>
              <a:t>File formats &amp; transformation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>
                <a:solidFill>
                  <a:srgbClr val="466044"/>
                </a:solidFill>
              </a:rPr>
              <a:t>Documentation &amp; metadata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dirty="0">
                <a:solidFill>
                  <a:srgbClr val="466044"/>
                </a:solidFill>
              </a:rPr>
              <a:t>Coffee break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>
                <a:solidFill>
                  <a:srgbClr val="466044"/>
                </a:solidFill>
              </a:rPr>
              <a:t>Storage &amp; security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>
                <a:solidFill>
                  <a:srgbClr val="466044"/>
                </a:solidFill>
              </a:rPr>
              <a:t>Data protection, rights &amp; access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>
                <a:solidFill>
                  <a:srgbClr val="466044"/>
                </a:solidFill>
              </a:rPr>
              <a:t>Sharing, preservation </a:t>
            </a:r>
            <a:r>
              <a:rPr lang="en-GB" sz="2000" dirty="0">
                <a:solidFill>
                  <a:srgbClr val="466044"/>
                </a:solidFill>
              </a:rPr>
              <a:t>&amp;</a:t>
            </a:r>
            <a:r>
              <a:rPr lang="en-GB" sz="2000" dirty="0" smtClean="0">
                <a:solidFill>
                  <a:srgbClr val="466044"/>
                </a:solidFill>
              </a:rPr>
              <a:t> licensing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2400" dirty="0">
              <a:solidFill>
                <a:srgbClr val="46604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0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>
                <a:solidFill>
                  <a:srgbClr val="0070C0"/>
                </a:solidFill>
              </a:rPr>
              <a:t>Research data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733256"/>
            <a:ext cx="3587453" cy="57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75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cap="none" dirty="0" smtClean="0"/>
              <a:t>Defining research </a:t>
            </a:r>
            <a:r>
              <a:rPr lang="en-GB" dirty="0"/>
              <a:t>d</a:t>
            </a:r>
            <a:r>
              <a:rPr lang="en-GB" cap="none" dirty="0" smtClean="0"/>
              <a:t>ata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>
                <a:solidFill>
                  <a:srgbClr val="466044"/>
                </a:solidFill>
              </a:rPr>
              <a:t>Research data are collected, observed or created, for the purposes of analysis to produce and validate original research </a:t>
            </a:r>
            <a:r>
              <a:rPr lang="en-GB" sz="2800" dirty="0" smtClean="0">
                <a:solidFill>
                  <a:srgbClr val="466044"/>
                </a:solidFill>
              </a:rPr>
              <a:t>results.</a:t>
            </a:r>
            <a:endParaRPr lang="en-GB" sz="2800" dirty="0">
              <a:solidFill>
                <a:srgbClr val="466044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66044"/>
                </a:solidFill>
              </a:rPr>
              <a:t>Both </a:t>
            </a:r>
            <a:r>
              <a:rPr lang="en-GB" sz="2800" dirty="0">
                <a:solidFill>
                  <a:srgbClr val="466044"/>
                </a:solidFill>
              </a:rPr>
              <a:t>analogue and digital materials are </a:t>
            </a:r>
            <a:r>
              <a:rPr lang="en-GB" sz="2800" dirty="0" smtClean="0">
                <a:solidFill>
                  <a:srgbClr val="466044"/>
                </a:solidFill>
              </a:rPr>
              <a:t>‘data’. </a:t>
            </a:r>
            <a:endParaRPr lang="en-GB" sz="2800" dirty="0">
              <a:solidFill>
                <a:srgbClr val="466044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66044"/>
                </a:solidFill>
              </a:rPr>
              <a:t>Lab </a:t>
            </a:r>
            <a:r>
              <a:rPr lang="en-GB" sz="2800" dirty="0">
                <a:solidFill>
                  <a:srgbClr val="466044"/>
                </a:solidFill>
              </a:rPr>
              <a:t>notebooks and software may be classed as </a:t>
            </a:r>
            <a:r>
              <a:rPr lang="en-GB" sz="2800" dirty="0" smtClean="0">
                <a:solidFill>
                  <a:srgbClr val="466044"/>
                </a:solidFill>
              </a:rPr>
              <a:t>‘data’.</a:t>
            </a:r>
            <a:endParaRPr lang="en-GB" sz="2800" dirty="0">
              <a:solidFill>
                <a:srgbClr val="466044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66044"/>
                </a:solidFill>
              </a:rPr>
              <a:t>Digital </a:t>
            </a:r>
            <a:r>
              <a:rPr lang="en-GB" sz="2800" dirty="0">
                <a:solidFill>
                  <a:srgbClr val="466044"/>
                </a:solidFill>
              </a:rPr>
              <a:t>data can be: 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dirty="0">
                <a:solidFill>
                  <a:srgbClr val="466044"/>
                </a:solidFill>
              </a:rPr>
              <a:t>created in a digital form ('born digital')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dirty="0">
                <a:solidFill>
                  <a:srgbClr val="466044"/>
                </a:solidFill>
              </a:rPr>
              <a:t>converted to a digital form (digitised)</a:t>
            </a:r>
            <a:endParaRPr lang="en-US" dirty="0">
              <a:solidFill>
                <a:srgbClr val="466044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659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23528" y="1916832"/>
            <a:ext cx="8503920" cy="3846168"/>
          </a:xfrm>
        </p:spPr>
        <p:txBody>
          <a:bodyPr/>
          <a:lstStyle/>
          <a:p>
            <a:r>
              <a:rPr lang="en-GB" dirty="0">
                <a:solidFill>
                  <a:srgbClr val="466044"/>
                </a:solidFill>
              </a:rPr>
              <a:t>Research data can also be regarded as </a:t>
            </a:r>
            <a:r>
              <a:rPr lang="en-GB" b="1" dirty="0">
                <a:solidFill>
                  <a:srgbClr val="466044"/>
                </a:solidFill>
              </a:rPr>
              <a:t>situational</a:t>
            </a:r>
            <a:r>
              <a:rPr lang="en-GB" dirty="0">
                <a:solidFill>
                  <a:srgbClr val="466044"/>
                </a:solidFill>
              </a:rPr>
              <a:t> </a:t>
            </a:r>
            <a:r>
              <a:rPr lang="en-GB" dirty="0" smtClean="0">
                <a:solidFill>
                  <a:srgbClr val="466044"/>
                </a:solidFill>
              </a:rPr>
              <a:t>i.e. the </a:t>
            </a:r>
            <a:r>
              <a:rPr lang="en-GB" dirty="0">
                <a:solidFill>
                  <a:srgbClr val="466044"/>
                </a:solidFill>
              </a:rPr>
              <a:t>same digital information or materials may be data for some research questions but not </a:t>
            </a:r>
            <a:r>
              <a:rPr lang="en-GB" dirty="0" smtClean="0">
                <a:solidFill>
                  <a:srgbClr val="466044"/>
                </a:solidFill>
              </a:rPr>
              <a:t>others</a:t>
            </a:r>
            <a:endParaRPr lang="en-GB" dirty="0">
              <a:solidFill>
                <a:srgbClr val="466044"/>
              </a:solidFill>
            </a:endParaRPr>
          </a:p>
          <a:p>
            <a:endParaRPr lang="en-GB" dirty="0" smtClean="0">
              <a:solidFill>
                <a:srgbClr val="466044"/>
              </a:solidFill>
            </a:endParaRPr>
          </a:p>
          <a:p>
            <a:r>
              <a:rPr lang="en-GB" dirty="0">
                <a:solidFill>
                  <a:srgbClr val="466044"/>
                </a:solidFill>
              </a:rPr>
              <a:t>Data can also be created by researchers for one purpose and used by another set of researchers at a later date for a completely different research agenda. </a:t>
            </a:r>
          </a:p>
        </p:txBody>
      </p:sp>
    </p:spTree>
    <p:extLst>
      <p:ext uri="{BB962C8B-B14F-4D97-AF65-F5344CB8AC3E}">
        <p14:creationId xmlns:p14="http://schemas.microsoft.com/office/powerpoint/2010/main" val="3082351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Types of research 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126232" cy="4681728"/>
          </a:xfrm>
        </p:spPr>
        <p:txBody>
          <a:bodyPr>
            <a:normAutofit fontScale="25000" lnSpcReduction="20000"/>
          </a:bodyPr>
          <a:lstStyle/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US" altLang="en-US" sz="2000" dirty="0" smtClean="0">
              <a:solidFill>
                <a:srgbClr val="4C6A4A"/>
              </a:solidFill>
              <a:cs typeface="Arial" charset="0"/>
            </a:endParaRP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US" altLang="en-US" sz="2000" dirty="0" smtClean="0">
              <a:solidFill>
                <a:srgbClr val="4C6A4A"/>
              </a:solidFill>
              <a:cs typeface="Arial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7200" dirty="0">
                <a:solidFill>
                  <a:srgbClr val="466044"/>
                </a:solidFill>
              </a:rPr>
              <a:t>Instrument measurements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7200" dirty="0">
                <a:solidFill>
                  <a:srgbClr val="466044"/>
                </a:solidFill>
              </a:rPr>
              <a:t>Experimental observations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7200" dirty="0">
                <a:solidFill>
                  <a:srgbClr val="466044"/>
                </a:solidFill>
              </a:rPr>
              <a:t>Still images, video and audio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7200" dirty="0">
                <a:solidFill>
                  <a:srgbClr val="466044"/>
                </a:solidFill>
              </a:rPr>
              <a:t>Text documents, spreadsheets, databases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7200" dirty="0">
                <a:solidFill>
                  <a:srgbClr val="466044"/>
                </a:solidFill>
              </a:rPr>
              <a:t>Quantitative data (e.g. household survey data)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7200" dirty="0">
                <a:solidFill>
                  <a:srgbClr val="466044"/>
                </a:solidFill>
              </a:rPr>
              <a:t>Survey results &amp; interview transcripts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7200" dirty="0">
                <a:solidFill>
                  <a:srgbClr val="466044"/>
                </a:solidFill>
              </a:rPr>
              <a:t>Simulation data, models &amp; software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7200" dirty="0">
                <a:solidFill>
                  <a:srgbClr val="466044"/>
                </a:solidFill>
              </a:rPr>
              <a:t>Slides, artefacts, specimens, samples 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7200" dirty="0">
                <a:solidFill>
                  <a:srgbClr val="466044"/>
                </a:solidFill>
              </a:rPr>
              <a:t>Sketches, diaries, lab notebooks …</a:t>
            </a:r>
          </a:p>
          <a:p>
            <a:pPr lvl="0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2400" dirty="0">
              <a:solidFill>
                <a:srgbClr val="4C6A4A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4008" y="1371600"/>
            <a:ext cx="4248472" cy="4865712"/>
          </a:xfrm>
        </p:spPr>
        <p:txBody>
          <a:bodyPr>
            <a:normAutofit fontScale="25000" lnSpcReduction="20000"/>
          </a:bodyPr>
          <a:lstStyle/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2000" dirty="0" smtClean="0">
              <a:solidFill>
                <a:srgbClr val="4C6A4A"/>
              </a:solidFill>
            </a:endParaRPr>
          </a:p>
          <a:p>
            <a:pPr marL="0" indent="0">
              <a:buClr>
                <a:schemeClr val="accent5">
                  <a:lumMod val="75000"/>
                </a:schemeClr>
              </a:buClr>
              <a:buNone/>
            </a:pPr>
            <a:r>
              <a:rPr lang="en-GB" sz="2000" dirty="0" smtClean="0">
                <a:solidFill>
                  <a:srgbClr val="4C6A4A"/>
                </a:solidFill>
              </a:rPr>
              <a:t/>
            </a:r>
            <a:br>
              <a:rPr lang="en-GB" sz="2000" dirty="0" smtClean="0">
                <a:solidFill>
                  <a:srgbClr val="4C6A4A"/>
                </a:solidFill>
              </a:rPr>
            </a:br>
            <a:endParaRPr lang="en-GB" sz="2000" dirty="0">
              <a:solidFill>
                <a:srgbClr val="4C6A4A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283" y="2060848"/>
            <a:ext cx="4352326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56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Research data </a:t>
            </a:r>
            <a:r>
              <a:rPr lang="en-GB" b="1" dirty="0">
                <a:solidFill>
                  <a:srgbClr val="0070C0"/>
                </a:solidFill>
              </a:rPr>
              <a:t>m</a:t>
            </a:r>
            <a:r>
              <a:rPr lang="en-GB" b="1" dirty="0" smtClean="0">
                <a:solidFill>
                  <a:srgbClr val="0070C0"/>
                </a:solidFill>
              </a:rPr>
              <a:t>anagement &amp; data </a:t>
            </a:r>
            <a:r>
              <a:rPr lang="en-GB" b="1" dirty="0">
                <a:solidFill>
                  <a:srgbClr val="0070C0"/>
                </a:solidFill>
              </a:rPr>
              <a:t>m</a:t>
            </a:r>
            <a:r>
              <a:rPr lang="en-GB" b="1" dirty="0" smtClean="0">
                <a:solidFill>
                  <a:srgbClr val="0070C0"/>
                </a:solidFill>
              </a:rPr>
              <a:t>anagement </a:t>
            </a:r>
            <a:r>
              <a:rPr lang="en-GB" b="1" dirty="0">
                <a:solidFill>
                  <a:srgbClr val="0070C0"/>
                </a:solidFill>
              </a:rPr>
              <a:t>p</a:t>
            </a:r>
            <a:r>
              <a:rPr lang="en-GB" b="1" dirty="0" smtClean="0">
                <a:solidFill>
                  <a:srgbClr val="0070C0"/>
                </a:solidFill>
              </a:rPr>
              <a:t>lans (DMPs)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733256"/>
            <a:ext cx="3587453" cy="57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22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cap="none" dirty="0" smtClean="0"/>
              <a:t>Research data </a:t>
            </a:r>
            <a:r>
              <a:rPr lang="en-GB" dirty="0"/>
              <a:t>m</a:t>
            </a:r>
            <a:r>
              <a:rPr lang="en-GB" cap="none" dirty="0" smtClean="0"/>
              <a:t>anagement 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spcBef>
                <a:spcPts val="1800"/>
              </a:spcBef>
              <a:spcAft>
                <a:spcPts val="600"/>
              </a:spcAft>
            </a:pPr>
            <a:endParaRPr lang="en-GB" sz="3000" dirty="0" smtClean="0">
              <a:solidFill>
                <a:srgbClr val="4C6A4A"/>
              </a:solidFill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3000" dirty="0" smtClean="0">
                <a:solidFill>
                  <a:srgbClr val="4C6A4A"/>
                </a:solidFill>
              </a:rPr>
              <a:t>Research </a:t>
            </a:r>
            <a:r>
              <a:rPr lang="en-GB" sz="3000" dirty="0">
                <a:solidFill>
                  <a:srgbClr val="4C6A4A"/>
                </a:solidFill>
              </a:rPr>
              <a:t>data management is caring for, facilitating access to, preserving and adding value to research data throughout its </a:t>
            </a:r>
            <a:r>
              <a:rPr lang="en-GB" sz="3000" dirty="0" smtClean="0">
                <a:solidFill>
                  <a:srgbClr val="4C6A4A"/>
                </a:solidFill>
              </a:rPr>
              <a:t>lifecycle.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3000" dirty="0" smtClean="0">
                <a:solidFill>
                  <a:srgbClr val="466044"/>
                </a:solidFill>
              </a:rPr>
              <a:t>Data management is part of good research practice.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3000" dirty="0" smtClean="0">
                <a:solidFill>
                  <a:srgbClr val="466044"/>
                </a:solidFill>
              </a:rPr>
              <a:t>Good research needs good data!</a:t>
            </a:r>
            <a:endParaRPr lang="en-GB" sz="3000" dirty="0">
              <a:solidFill>
                <a:srgbClr val="46604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05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Activities involved in RDM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126232" cy="4681728"/>
          </a:xfrm>
        </p:spPr>
        <p:txBody>
          <a:bodyPr>
            <a:normAutofit fontScale="32500" lnSpcReduction="20000"/>
          </a:bodyPr>
          <a:lstStyle/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US" altLang="en-US" sz="2000" dirty="0" smtClean="0">
              <a:solidFill>
                <a:srgbClr val="4C6A4A"/>
              </a:solidFill>
              <a:cs typeface="Arial" charset="0"/>
            </a:endParaRP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US" altLang="en-US" sz="2000" dirty="0" smtClean="0">
              <a:solidFill>
                <a:srgbClr val="4C6A4A"/>
              </a:solidFill>
              <a:cs typeface="Arial" charset="0"/>
            </a:endParaRPr>
          </a:p>
          <a:p>
            <a:pPr>
              <a:spcAft>
                <a:spcPct val="300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8600" dirty="0">
                <a:solidFill>
                  <a:srgbClr val="466044"/>
                </a:solidFill>
              </a:rPr>
              <a:t>Data </a:t>
            </a:r>
            <a:r>
              <a:rPr lang="en-GB" sz="8600" dirty="0" smtClean="0">
                <a:solidFill>
                  <a:srgbClr val="466044"/>
                </a:solidFill>
              </a:rPr>
              <a:t>management </a:t>
            </a:r>
            <a:r>
              <a:rPr lang="en-GB" sz="8600" dirty="0">
                <a:solidFill>
                  <a:srgbClr val="466044"/>
                </a:solidFill>
              </a:rPr>
              <a:t>Planning</a:t>
            </a:r>
          </a:p>
          <a:p>
            <a:pPr>
              <a:spcAft>
                <a:spcPct val="300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8600" dirty="0">
                <a:solidFill>
                  <a:srgbClr val="466044"/>
                </a:solidFill>
              </a:rPr>
              <a:t>Creating data </a:t>
            </a:r>
          </a:p>
          <a:p>
            <a:pPr>
              <a:spcAft>
                <a:spcPct val="300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8600" dirty="0" smtClean="0">
                <a:solidFill>
                  <a:srgbClr val="466044"/>
                </a:solidFill>
              </a:rPr>
              <a:t>Documenting data</a:t>
            </a:r>
            <a:endParaRPr lang="en-GB" sz="8600" dirty="0">
              <a:solidFill>
                <a:srgbClr val="466044"/>
              </a:solidFill>
            </a:endParaRPr>
          </a:p>
          <a:p>
            <a:pPr>
              <a:spcAft>
                <a:spcPct val="300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8600" dirty="0">
                <a:solidFill>
                  <a:srgbClr val="466044"/>
                </a:solidFill>
              </a:rPr>
              <a:t>Storage and backup</a:t>
            </a:r>
          </a:p>
          <a:p>
            <a:pPr>
              <a:spcAft>
                <a:spcPct val="300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8600" dirty="0">
                <a:solidFill>
                  <a:srgbClr val="466044"/>
                </a:solidFill>
              </a:rPr>
              <a:t>Sharing data</a:t>
            </a:r>
          </a:p>
          <a:p>
            <a:pPr>
              <a:spcAft>
                <a:spcPct val="300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8600" dirty="0">
                <a:solidFill>
                  <a:srgbClr val="466044"/>
                </a:solidFill>
              </a:rPr>
              <a:t>Preserving data</a:t>
            </a:r>
          </a:p>
          <a:p>
            <a:pPr lvl="0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2400" dirty="0">
              <a:solidFill>
                <a:srgbClr val="4C6A4A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4008" y="1371600"/>
            <a:ext cx="4248472" cy="4865712"/>
          </a:xfrm>
        </p:spPr>
        <p:txBody>
          <a:bodyPr>
            <a:normAutofit fontScale="32500" lnSpcReduction="20000"/>
          </a:bodyPr>
          <a:lstStyle/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2000" dirty="0" smtClean="0">
              <a:solidFill>
                <a:srgbClr val="4C6A4A"/>
              </a:solidFill>
            </a:endParaRPr>
          </a:p>
          <a:p>
            <a:pPr marL="0" indent="0">
              <a:buClr>
                <a:schemeClr val="accent5">
                  <a:lumMod val="75000"/>
                </a:schemeClr>
              </a:buClr>
              <a:buNone/>
            </a:pPr>
            <a:r>
              <a:rPr lang="en-GB" sz="2000" dirty="0" smtClean="0">
                <a:solidFill>
                  <a:srgbClr val="4C6A4A"/>
                </a:solidFill>
              </a:rPr>
              <a:t/>
            </a:r>
            <a:br>
              <a:rPr lang="en-GB" sz="2000" dirty="0" smtClean="0">
                <a:solidFill>
                  <a:srgbClr val="4C6A4A"/>
                </a:solidFill>
              </a:rPr>
            </a:br>
            <a:endParaRPr lang="en-GB" sz="2000" dirty="0">
              <a:solidFill>
                <a:srgbClr val="4C6A4A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893769"/>
            <a:ext cx="3779208" cy="38157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756281"/>
            <a:ext cx="1024043" cy="209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16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Why manage your data well?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C6A4A"/>
                </a:solidFill>
                <a:cs typeface="Arial" pitchFamily="34" charset="0"/>
              </a:rPr>
              <a:t>So </a:t>
            </a:r>
            <a:r>
              <a:rPr lang="en-GB" sz="2800" dirty="0">
                <a:solidFill>
                  <a:srgbClr val="4C6A4A"/>
                </a:solidFill>
                <a:cs typeface="Arial" pitchFamily="34" charset="0"/>
              </a:rPr>
              <a:t>you can find and understand it when </a:t>
            </a:r>
            <a:r>
              <a:rPr lang="en-GB" sz="2800" dirty="0" smtClean="0">
                <a:solidFill>
                  <a:srgbClr val="4C6A4A"/>
                </a:solidFill>
                <a:cs typeface="Arial" pitchFamily="34" charset="0"/>
              </a:rPr>
              <a:t>needed.</a:t>
            </a:r>
            <a:endParaRPr lang="en-GB" sz="2800" dirty="0">
              <a:solidFill>
                <a:srgbClr val="4C6A4A"/>
              </a:solidFill>
              <a:cs typeface="Arial" pitchFamily="34" charset="0"/>
            </a:endParaRPr>
          </a:p>
          <a:p>
            <a:pPr lvl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C6A4A"/>
                </a:solidFill>
                <a:cs typeface="Arial" pitchFamily="34" charset="0"/>
              </a:rPr>
              <a:t>To </a:t>
            </a:r>
            <a:r>
              <a:rPr lang="en-GB" sz="2800" dirty="0">
                <a:solidFill>
                  <a:srgbClr val="4C6A4A"/>
                </a:solidFill>
                <a:cs typeface="Arial" pitchFamily="34" charset="0"/>
              </a:rPr>
              <a:t>avoid unnecessary </a:t>
            </a:r>
            <a:r>
              <a:rPr lang="en-GB" sz="2800" dirty="0" smtClean="0">
                <a:solidFill>
                  <a:srgbClr val="4C6A4A"/>
                </a:solidFill>
                <a:cs typeface="Arial" pitchFamily="34" charset="0"/>
              </a:rPr>
              <a:t>duplication.</a:t>
            </a:r>
            <a:endParaRPr lang="en-GB" sz="2800" dirty="0">
              <a:solidFill>
                <a:srgbClr val="4C6A4A"/>
              </a:solidFill>
              <a:cs typeface="Arial" pitchFamily="34" charset="0"/>
            </a:endParaRPr>
          </a:p>
          <a:p>
            <a:pPr lvl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C6A4A"/>
                </a:solidFill>
                <a:cs typeface="Arial" pitchFamily="34" charset="0"/>
              </a:rPr>
              <a:t>So </a:t>
            </a:r>
            <a:r>
              <a:rPr lang="en-GB" sz="2800" dirty="0">
                <a:solidFill>
                  <a:srgbClr val="4C6A4A"/>
                </a:solidFill>
                <a:cs typeface="Arial" pitchFamily="34" charset="0"/>
              </a:rPr>
              <a:t>you can finish your PhD! </a:t>
            </a:r>
          </a:p>
          <a:p>
            <a:pPr lvl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C6A4A"/>
                </a:solidFill>
                <a:cs typeface="Arial" pitchFamily="34" charset="0"/>
              </a:rPr>
              <a:t>To </a:t>
            </a:r>
            <a:r>
              <a:rPr lang="en-GB" sz="2800" dirty="0">
                <a:solidFill>
                  <a:srgbClr val="4C6A4A"/>
                </a:solidFill>
                <a:cs typeface="Arial" pitchFamily="34" charset="0"/>
              </a:rPr>
              <a:t>validate results if </a:t>
            </a:r>
            <a:r>
              <a:rPr lang="en-GB" sz="2800" dirty="0" smtClean="0">
                <a:solidFill>
                  <a:srgbClr val="4C6A4A"/>
                </a:solidFill>
                <a:cs typeface="Arial" pitchFamily="34" charset="0"/>
              </a:rPr>
              <a:t>required.</a:t>
            </a:r>
            <a:endParaRPr lang="en-GB" sz="2800" dirty="0">
              <a:solidFill>
                <a:srgbClr val="4C6A4A"/>
              </a:solidFill>
              <a:cs typeface="Arial" pitchFamily="34" charset="0"/>
            </a:endParaRPr>
          </a:p>
          <a:p>
            <a:pPr lvl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C6A4A"/>
                </a:solidFill>
                <a:cs typeface="Arial" pitchFamily="34" charset="0"/>
              </a:rPr>
              <a:t>So </a:t>
            </a:r>
            <a:r>
              <a:rPr lang="en-GB" sz="2800" dirty="0">
                <a:solidFill>
                  <a:srgbClr val="4C6A4A"/>
                </a:solidFill>
                <a:cs typeface="Arial" pitchFamily="34" charset="0"/>
              </a:rPr>
              <a:t>your research is visible and has </a:t>
            </a:r>
            <a:r>
              <a:rPr lang="en-GB" sz="2800" dirty="0" smtClean="0">
                <a:solidFill>
                  <a:srgbClr val="4C6A4A"/>
                </a:solidFill>
                <a:cs typeface="Arial" pitchFamily="34" charset="0"/>
              </a:rPr>
              <a:t>impact.</a:t>
            </a:r>
            <a:endParaRPr lang="en-GB" sz="2800" dirty="0">
              <a:solidFill>
                <a:srgbClr val="4C6A4A"/>
              </a:solidFill>
              <a:cs typeface="Arial" pitchFamily="34" charset="0"/>
            </a:endParaRPr>
          </a:p>
          <a:p>
            <a:pPr lvl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C6A4A"/>
                </a:solidFill>
                <a:cs typeface="Arial" pitchFamily="34" charset="0"/>
              </a:rPr>
              <a:t>To </a:t>
            </a:r>
            <a:r>
              <a:rPr lang="en-GB" sz="2800" dirty="0">
                <a:solidFill>
                  <a:srgbClr val="4C6A4A"/>
                </a:solidFill>
                <a:cs typeface="Arial" pitchFamily="34" charset="0"/>
              </a:rPr>
              <a:t>get credit when others cite your </a:t>
            </a:r>
            <a:r>
              <a:rPr lang="en-GB" sz="2800" dirty="0" smtClean="0">
                <a:solidFill>
                  <a:srgbClr val="4C6A4A"/>
                </a:solidFill>
                <a:cs typeface="Arial" pitchFamily="34" charset="0"/>
              </a:rPr>
              <a:t>work.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60034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Drivers</a:t>
            </a:r>
            <a:endParaRPr lang="en-GB" cap="none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8" y="1700808"/>
            <a:ext cx="8626079" cy="4464000"/>
          </a:xfrm>
        </p:spPr>
      </p:pic>
    </p:spTree>
    <p:extLst>
      <p:ext uri="{BB962C8B-B14F-4D97-AF65-F5344CB8AC3E}">
        <p14:creationId xmlns:p14="http://schemas.microsoft.com/office/powerpoint/2010/main" val="285112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Funder policies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432000" indent="0">
              <a:lnSpc>
                <a:spcPct val="80000"/>
              </a:lnSpc>
              <a:buClr>
                <a:schemeClr val="accent6"/>
              </a:buClr>
              <a:buNone/>
              <a:defRPr/>
            </a:pPr>
            <a:endParaRPr lang="en-US" sz="1600" dirty="0">
              <a:ea typeface="ＭＳ Ｐゴシック" charset="0"/>
              <a:hlinkClick r:id="rId3"/>
            </a:endParaRPr>
          </a:p>
          <a:p>
            <a:pPr marL="432000" indent="0">
              <a:lnSpc>
                <a:spcPct val="80000"/>
              </a:lnSpc>
              <a:buClr>
                <a:schemeClr val="accent6"/>
              </a:buClr>
              <a:buNone/>
              <a:defRPr/>
            </a:pPr>
            <a:r>
              <a:rPr lang="en-US" sz="1600" dirty="0">
                <a:ea typeface="ＭＳ Ｐゴシック" charset="0"/>
                <a:hlinkClick r:id="rId3"/>
              </a:rPr>
              <a:t>http://www.dcc.ac.uk/resources/data-management-plans/funders-requirements</a:t>
            </a:r>
            <a:endParaRPr lang="en-US" sz="1600" dirty="0">
              <a:ea typeface="ＭＳ Ｐゴシック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85" y="1700806"/>
            <a:ext cx="8335064" cy="439431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9592" y="6109877"/>
            <a:ext cx="72728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466044"/>
                </a:solidFill>
                <a:hlinkClick r:id="rId5"/>
              </a:rPr>
              <a:t>http://</a:t>
            </a:r>
            <a:r>
              <a:rPr lang="en-GB" sz="1200" dirty="0" smtClean="0">
                <a:solidFill>
                  <a:srgbClr val="466044"/>
                </a:solidFill>
                <a:hlinkClick r:id="rId5"/>
              </a:rPr>
              <a:t>www.dcc.ac.uk/resources/policy-and-legal/overview-funders-data-policies</a:t>
            </a:r>
            <a:r>
              <a:rPr lang="en-GB" sz="1200" dirty="0" smtClean="0">
                <a:solidFill>
                  <a:srgbClr val="466044"/>
                </a:solidFill>
              </a:rPr>
              <a:t>  </a:t>
            </a:r>
            <a:endParaRPr lang="en-GB" sz="1200" dirty="0">
              <a:solidFill>
                <a:srgbClr val="46604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41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University’s RDM Policy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126232" cy="4681728"/>
          </a:xfrm>
        </p:spPr>
        <p:txBody>
          <a:bodyPr>
            <a:normAutofit fontScale="25000" lnSpcReduction="20000"/>
          </a:bodyPr>
          <a:lstStyle/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US" altLang="en-US" sz="2000" dirty="0" smtClean="0">
              <a:solidFill>
                <a:srgbClr val="4C6A4A"/>
              </a:solidFill>
              <a:cs typeface="Arial" charset="0"/>
            </a:endParaRPr>
          </a:p>
          <a:p>
            <a:pPr lvl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8800" dirty="0" smtClean="0">
                <a:solidFill>
                  <a:srgbClr val="4C6A4A"/>
                </a:solidFill>
              </a:rPr>
              <a:t>University </a:t>
            </a:r>
            <a:r>
              <a:rPr lang="en-GB" sz="8800" dirty="0">
                <a:solidFill>
                  <a:srgbClr val="4C6A4A"/>
                </a:solidFill>
              </a:rPr>
              <a:t>of Edinburgh is one of the first few Universities in UK who adopted a policy for managing research data: </a:t>
            </a:r>
            <a:r>
              <a:rPr lang="en-GB" sz="5500" kern="0" dirty="0">
                <a:solidFill>
                  <a:srgbClr val="4C6A4A"/>
                </a:solidFill>
                <a:cs typeface="Arial" pitchFamily="34" charset="0"/>
                <a:hlinkClick r:id="rId2"/>
              </a:rPr>
              <a:t>http://www.ed.ac.uk/is/research-data-policy</a:t>
            </a:r>
            <a:endParaRPr lang="en-GB" sz="5500" kern="0" dirty="0">
              <a:solidFill>
                <a:srgbClr val="4C6A4A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8800" dirty="0">
                <a:solidFill>
                  <a:srgbClr val="4C6A4A"/>
                </a:solidFill>
              </a:rPr>
              <a:t>The policy was approved by the University Court on 16 May 2011.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8800" dirty="0">
                <a:solidFill>
                  <a:srgbClr val="4C6A4A"/>
                </a:solidFill>
              </a:rPr>
              <a:t>It’s acknowledged that this is an </a:t>
            </a:r>
            <a:r>
              <a:rPr lang="en-GB" sz="8800" dirty="0" smtClean="0">
                <a:solidFill>
                  <a:srgbClr val="4C6A4A"/>
                </a:solidFill>
              </a:rPr>
              <a:t>aspirational </a:t>
            </a:r>
            <a:r>
              <a:rPr lang="en-GB" sz="8800" dirty="0">
                <a:solidFill>
                  <a:srgbClr val="4C6A4A"/>
                </a:solidFill>
              </a:rPr>
              <a:t>policy and that implementation will take some </a:t>
            </a:r>
            <a:r>
              <a:rPr lang="en-GB" sz="8800" dirty="0" smtClean="0">
                <a:solidFill>
                  <a:srgbClr val="4C6A4A"/>
                </a:solidFill>
              </a:rPr>
              <a:t>years.</a:t>
            </a:r>
            <a:endParaRPr lang="en-GB" sz="8800" dirty="0">
              <a:solidFill>
                <a:srgbClr val="4C6A4A"/>
              </a:solidFill>
            </a:endParaRPr>
          </a:p>
          <a:p>
            <a:pPr lvl="0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2400" dirty="0">
              <a:solidFill>
                <a:srgbClr val="4C6A4A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4008" y="1371600"/>
            <a:ext cx="4248472" cy="4865712"/>
          </a:xfrm>
        </p:spPr>
        <p:txBody>
          <a:bodyPr>
            <a:normAutofit fontScale="25000" lnSpcReduction="20000"/>
          </a:bodyPr>
          <a:lstStyle/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2000" dirty="0" smtClean="0">
              <a:solidFill>
                <a:srgbClr val="4C6A4A"/>
              </a:solidFill>
            </a:endParaRPr>
          </a:p>
          <a:p>
            <a:pPr marL="0" indent="0">
              <a:buClr>
                <a:schemeClr val="accent5">
                  <a:lumMod val="75000"/>
                </a:schemeClr>
              </a:buClr>
              <a:buNone/>
            </a:pPr>
            <a:r>
              <a:rPr lang="en-GB" sz="2000" dirty="0" smtClean="0">
                <a:solidFill>
                  <a:srgbClr val="4C6A4A"/>
                </a:solidFill>
              </a:rPr>
              <a:t/>
            </a:r>
            <a:br>
              <a:rPr lang="en-GB" sz="2000" dirty="0" smtClean="0">
                <a:solidFill>
                  <a:srgbClr val="4C6A4A"/>
                </a:solidFill>
              </a:rPr>
            </a:br>
            <a:endParaRPr lang="en-GB" sz="2000" dirty="0">
              <a:solidFill>
                <a:srgbClr val="4C6A4A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484784"/>
            <a:ext cx="4246051" cy="45365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04048" y="6021288"/>
            <a:ext cx="3886011" cy="294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</a:pPr>
            <a:r>
              <a:rPr lang="en-GB" sz="1200" kern="0" dirty="0">
                <a:solidFill>
                  <a:srgbClr val="4C6A4A"/>
                </a:solidFill>
                <a:cs typeface="Arial" pitchFamily="34" charset="0"/>
                <a:hlinkClick r:id="rId2"/>
              </a:rPr>
              <a:t>http://www.ed.ac.uk/is/research-data-policy</a:t>
            </a:r>
            <a:endParaRPr lang="en-GB" sz="1200" kern="0" dirty="0">
              <a:solidFill>
                <a:srgbClr val="4C6A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82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What is a DMP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en-GB" sz="3000" dirty="0" smtClean="0">
                <a:solidFill>
                  <a:srgbClr val="466044"/>
                </a:solidFill>
                <a:cs typeface="Arial" pitchFamily="34" charset="0"/>
              </a:rPr>
              <a:t>DMPs </a:t>
            </a:r>
            <a:r>
              <a:rPr lang="en-GB" sz="3000" dirty="0">
                <a:solidFill>
                  <a:srgbClr val="466044"/>
                </a:solidFill>
                <a:cs typeface="Arial" pitchFamily="34" charset="0"/>
              </a:rPr>
              <a:t>are written at the start of a project to define:</a:t>
            </a:r>
          </a:p>
          <a:p>
            <a:pPr lvl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600" dirty="0">
                <a:solidFill>
                  <a:srgbClr val="4C6A4A"/>
                </a:solidFill>
              </a:rPr>
              <a:t>What data will be collected or created?</a:t>
            </a:r>
          </a:p>
          <a:p>
            <a:pPr lvl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600" dirty="0">
                <a:solidFill>
                  <a:srgbClr val="4C6A4A"/>
                </a:solidFill>
              </a:rPr>
              <a:t>How the data will be documented and described?</a:t>
            </a:r>
          </a:p>
          <a:p>
            <a:pPr lvl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600" dirty="0">
                <a:solidFill>
                  <a:srgbClr val="4C6A4A"/>
                </a:solidFill>
              </a:rPr>
              <a:t>Where the data will be stored?</a:t>
            </a:r>
          </a:p>
          <a:p>
            <a:pPr lvl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600" dirty="0">
                <a:solidFill>
                  <a:srgbClr val="4C6A4A"/>
                </a:solidFill>
              </a:rPr>
              <a:t>Who will be responsible for data security and backup?</a:t>
            </a:r>
          </a:p>
          <a:p>
            <a:pPr lvl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600" dirty="0">
                <a:solidFill>
                  <a:srgbClr val="4C6A4A"/>
                </a:solidFill>
              </a:rPr>
              <a:t>Which data will be shared and/or preserved?</a:t>
            </a:r>
          </a:p>
          <a:p>
            <a:pPr lvl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600" dirty="0">
                <a:solidFill>
                  <a:srgbClr val="4C6A4A"/>
                </a:solidFill>
              </a:rPr>
              <a:t>How the data will be shared and with whom</a:t>
            </a:r>
            <a:r>
              <a:rPr lang="en-GB" sz="2600" dirty="0" smtClean="0">
                <a:solidFill>
                  <a:srgbClr val="4C6A4A"/>
                </a:solidFill>
              </a:rPr>
              <a:t>?</a:t>
            </a:r>
          </a:p>
          <a:p>
            <a:pPr marL="0" indent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3000" dirty="0">
                <a:solidFill>
                  <a:srgbClr val="4C6A4A"/>
                </a:solidFill>
                <a:cs typeface="Calibri" pitchFamily="34" charset="0"/>
              </a:rPr>
              <a:t>DMPs are often submitted as part of grant applications, but are useful whenever </a:t>
            </a:r>
            <a:r>
              <a:rPr lang="en-GB" sz="3000" dirty="0" smtClean="0">
                <a:solidFill>
                  <a:srgbClr val="4C6A4A"/>
                </a:solidFill>
                <a:cs typeface="Calibri" pitchFamily="34" charset="0"/>
              </a:rPr>
              <a:t>you are </a:t>
            </a:r>
            <a:r>
              <a:rPr lang="en-GB" sz="3000" dirty="0">
                <a:solidFill>
                  <a:srgbClr val="4C6A4A"/>
                </a:solidFill>
                <a:cs typeface="Calibri" pitchFamily="34" charset="0"/>
              </a:rPr>
              <a:t>creating data.</a:t>
            </a:r>
          </a:p>
          <a:p>
            <a:pPr marL="0" lvl="0" indent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GB" sz="2600" dirty="0" smtClean="0">
              <a:solidFill>
                <a:srgbClr val="4C6A4A"/>
              </a:solidFill>
            </a:endParaRPr>
          </a:p>
          <a:p>
            <a:pPr lvl="0">
              <a:spcBef>
                <a:spcPts val="1800"/>
              </a:spcBef>
              <a:spcAft>
                <a:spcPts val="600"/>
              </a:spcAft>
            </a:pPr>
            <a:endParaRPr lang="en-GB" sz="2800" dirty="0">
              <a:solidFill>
                <a:srgbClr val="4C6A4A"/>
              </a:solidFill>
            </a:endParaRPr>
          </a:p>
          <a:p>
            <a:pPr marL="669290">
              <a:spcBef>
                <a:spcPts val="600"/>
              </a:spcBef>
            </a:pPr>
            <a:endParaRPr lang="en-GB" dirty="0">
              <a:solidFill>
                <a:srgbClr val="4C6A4A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99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DMP</a:t>
            </a:r>
            <a:r>
              <a:rPr lang="en-GB" i="1" dirty="0" smtClean="0"/>
              <a:t>online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937720"/>
          </a:xfrm>
        </p:spPr>
        <p:txBody>
          <a:bodyPr>
            <a:normAutofit/>
          </a:bodyPr>
          <a:lstStyle/>
          <a:p>
            <a:pPr marL="0" indent="-282575">
              <a:spcBef>
                <a:spcPts val="2000"/>
              </a:spcBef>
              <a:buNone/>
            </a:pPr>
            <a:r>
              <a:rPr lang="en-GB" sz="2200" dirty="0" smtClean="0">
                <a:solidFill>
                  <a:srgbClr val="4C6A4A"/>
                </a:solidFill>
                <a:cs typeface="Arial" pitchFamily="34" charset="0"/>
              </a:rPr>
              <a:t/>
            </a:r>
            <a:br>
              <a:rPr lang="en-GB" sz="2200" dirty="0" smtClean="0">
                <a:solidFill>
                  <a:srgbClr val="4C6A4A"/>
                </a:solidFill>
                <a:cs typeface="Arial" pitchFamily="34" charset="0"/>
              </a:rPr>
            </a:br>
            <a:r>
              <a:rPr lang="en-GB" sz="2000" dirty="0" smtClean="0">
                <a:solidFill>
                  <a:srgbClr val="4C6A4A"/>
                </a:solidFill>
                <a:cs typeface="Arial" pitchFamily="34" charset="0"/>
              </a:rPr>
              <a:t>Free </a:t>
            </a:r>
            <a:r>
              <a:rPr lang="en-GB" sz="2000" dirty="0">
                <a:solidFill>
                  <a:srgbClr val="4C6A4A"/>
                </a:solidFill>
                <a:cs typeface="Arial" pitchFamily="34" charset="0"/>
              </a:rPr>
              <a:t>and open web-based tool to help researchers write plans: </a:t>
            </a:r>
            <a:r>
              <a:rPr lang="en-GB" sz="1900" dirty="0">
                <a:solidFill>
                  <a:schemeClr val="bg1"/>
                </a:solidFill>
                <a:cs typeface="Arial" pitchFamily="34" charset="0"/>
                <a:hlinkClick r:id="rId2"/>
              </a:rPr>
              <a:t>https://dmponline.dcc.ac.uk/</a:t>
            </a:r>
            <a:endParaRPr lang="en-GB" sz="1900" dirty="0">
              <a:solidFill>
                <a:schemeClr val="bg1"/>
              </a:solidFill>
              <a:cs typeface="Arial" pitchFamily="34" charset="0"/>
            </a:endParaRPr>
          </a:p>
          <a:p>
            <a:pPr marL="282575" lvl="0" indent="-282575">
              <a:spcBef>
                <a:spcPts val="600"/>
              </a:spcBef>
              <a:buNone/>
            </a:pPr>
            <a:r>
              <a:rPr lang="en-GB" sz="2000" dirty="0">
                <a:solidFill>
                  <a:srgbClr val="4C6A4A"/>
                </a:solidFill>
                <a:cs typeface="Arial" pitchFamily="34" charset="0"/>
              </a:rPr>
              <a:t>It features</a:t>
            </a:r>
            <a:r>
              <a:rPr lang="en-GB" sz="2000" dirty="0" smtClean="0">
                <a:solidFill>
                  <a:srgbClr val="4C6A4A"/>
                </a:solidFill>
                <a:cs typeface="Arial" pitchFamily="34" charset="0"/>
              </a:rPr>
              <a:t>:</a:t>
            </a:r>
            <a:endParaRPr lang="en-GB" sz="2000" dirty="0">
              <a:solidFill>
                <a:srgbClr val="4C6A4A"/>
              </a:solidFill>
              <a:cs typeface="Arial" pitchFamily="34" charset="0"/>
            </a:endParaRPr>
          </a:p>
          <a:p>
            <a:pPr marL="625475" lvl="1" indent="-342900">
              <a:spcBef>
                <a:spcPts val="6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1800" dirty="0">
                <a:solidFill>
                  <a:srgbClr val="4C6A4A"/>
                </a:solidFill>
                <a:cs typeface="Arial" pitchFamily="34" charset="0"/>
              </a:rPr>
              <a:t>Templates based on different requirements </a:t>
            </a:r>
          </a:p>
          <a:p>
            <a:pPr marL="625475" lvl="1" indent="-342900">
              <a:spcBef>
                <a:spcPts val="6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1800" dirty="0">
                <a:solidFill>
                  <a:srgbClr val="4C6A4A"/>
                </a:solidFill>
                <a:cs typeface="Arial" pitchFamily="34" charset="0"/>
              </a:rPr>
              <a:t>Tailored guidance (disciplinary, funder </a:t>
            </a:r>
            <a:r>
              <a:rPr lang="en-GB" sz="1800" dirty="0" smtClean="0">
                <a:solidFill>
                  <a:srgbClr val="4C6A4A"/>
                </a:solidFill>
                <a:cs typeface="Arial" pitchFamily="34" charset="0"/>
              </a:rPr>
              <a:t>etc.) </a:t>
            </a:r>
            <a:endParaRPr lang="en-GB" sz="1800" dirty="0">
              <a:solidFill>
                <a:srgbClr val="4C6A4A"/>
              </a:solidFill>
              <a:cs typeface="Arial" pitchFamily="34" charset="0"/>
            </a:endParaRPr>
          </a:p>
          <a:p>
            <a:pPr marL="625475" lvl="1" indent="-342900">
              <a:spcBef>
                <a:spcPts val="6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1800" dirty="0">
                <a:solidFill>
                  <a:srgbClr val="4C6A4A"/>
                </a:solidFill>
                <a:cs typeface="Arial" pitchFamily="34" charset="0"/>
              </a:rPr>
              <a:t>Customised exports to a variety of formats </a:t>
            </a:r>
          </a:p>
          <a:p>
            <a:pPr marL="625475" lvl="1" indent="-342900">
              <a:spcBef>
                <a:spcPts val="6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1800" dirty="0">
                <a:solidFill>
                  <a:srgbClr val="4C6A4A"/>
                </a:solidFill>
                <a:cs typeface="Arial" pitchFamily="34" charset="0"/>
              </a:rPr>
              <a:t>Ability to share DMPs with others </a:t>
            </a:r>
          </a:p>
          <a:p>
            <a:pPr marL="0" lvl="0" indent="0">
              <a:buNone/>
            </a:pPr>
            <a:r>
              <a:rPr lang="en-GB" sz="2000" dirty="0" err="1" smtClean="0">
                <a:solidFill>
                  <a:srgbClr val="4C6A4A"/>
                </a:solidFill>
              </a:rPr>
              <a:t>DMP</a:t>
            </a:r>
            <a:r>
              <a:rPr lang="en-GB" sz="2000" i="1" dirty="0" err="1" smtClean="0">
                <a:solidFill>
                  <a:srgbClr val="4C6A4A"/>
                </a:solidFill>
              </a:rPr>
              <a:t>online</a:t>
            </a:r>
            <a:r>
              <a:rPr lang="en-GB" sz="2000" i="1" dirty="0" smtClean="0">
                <a:solidFill>
                  <a:srgbClr val="4C6A4A"/>
                </a:solidFill>
              </a:rPr>
              <a:t> </a:t>
            </a:r>
            <a:r>
              <a:rPr lang="en-GB" sz="2000" dirty="0" smtClean="0">
                <a:solidFill>
                  <a:srgbClr val="4C6A4A"/>
                </a:solidFill>
              </a:rPr>
              <a:t>screencast:</a:t>
            </a:r>
            <a:br>
              <a:rPr lang="en-GB" sz="2000" dirty="0" smtClean="0">
                <a:solidFill>
                  <a:srgbClr val="4C6A4A"/>
                </a:solidFill>
              </a:rPr>
            </a:br>
            <a:r>
              <a:rPr lang="en-GB" sz="1800" dirty="0">
                <a:ea typeface="MS PGothic" pitchFamily="34" charset="-128"/>
                <a:cs typeface="Times New Roman" pitchFamily="18" charset="0"/>
                <a:hlinkClick r:id="rId3"/>
              </a:rPr>
              <a:t>http://www.screenr.com/PJHN</a:t>
            </a:r>
            <a:r>
              <a:rPr lang="en-GB" sz="1800" dirty="0">
                <a:ea typeface="MS PGothic" pitchFamily="34" charset="-128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endParaRPr lang="en-GB" sz="2000" dirty="0">
              <a:solidFill>
                <a:srgbClr val="4C6A4A"/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628800"/>
            <a:ext cx="4038600" cy="4638689"/>
          </a:xfrm>
        </p:spPr>
      </p:pic>
    </p:spTree>
    <p:extLst>
      <p:ext uri="{BB962C8B-B14F-4D97-AF65-F5344CB8AC3E}">
        <p14:creationId xmlns:p14="http://schemas.microsoft.com/office/powerpoint/2010/main" val="336634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Tips to share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lvl="0">
              <a:spcAft>
                <a:spcPts val="1800"/>
              </a:spcAft>
            </a:pPr>
            <a:r>
              <a:rPr lang="en-GB" sz="2800" dirty="0" smtClean="0">
                <a:solidFill>
                  <a:srgbClr val="4C6A4A"/>
                </a:solidFill>
              </a:rPr>
              <a:t>Keep </a:t>
            </a:r>
            <a:r>
              <a:rPr lang="en-GB" sz="2800" dirty="0">
                <a:solidFill>
                  <a:srgbClr val="4C6A4A"/>
                </a:solidFill>
              </a:rPr>
              <a:t>it simple, short and </a:t>
            </a:r>
            <a:r>
              <a:rPr lang="en-GB" sz="2800" dirty="0" smtClean="0">
                <a:solidFill>
                  <a:srgbClr val="4C6A4A"/>
                </a:solidFill>
              </a:rPr>
              <a:t>specific.</a:t>
            </a:r>
            <a:endParaRPr lang="en-GB" sz="2800" dirty="0">
              <a:solidFill>
                <a:srgbClr val="4C6A4A"/>
              </a:solidFill>
            </a:endParaRPr>
          </a:p>
          <a:p>
            <a:pPr lvl="0">
              <a:spcAft>
                <a:spcPts val="1800"/>
              </a:spcAft>
            </a:pPr>
            <a:r>
              <a:rPr lang="en-GB" sz="2800" dirty="0">
                <a:solidFill>
                  <a:srgbClr val="4C6A4A"/>
                </a:solidFill>
              </a:rPr>
              <a:t>Avoid </a:t>
            </a:r>
            <a:r>
              <a:rPr lang="en-GB" sz="2800" dirty="0" smtClean="0">
                <a:solidFill>
                  <a:srgbClr val="4C6A4A"/>
                </a:solidFill>
              </a:rPr>
              <a:t>jargon. </a:t>
            </a:r>
            <a:endParaRPr lang="en-GB" sz="2800" dirty="0">
              <a:solidFill>
                <a:srgbClr val="4C6A4A"/>
              </a:solidFill>
            </a:endParaRPr>
          </a:p>
          <a:p>
            <a:pPr>
              <a:spcAft>
                <a:spcPts val="1800"/>
              </a:spcAft>
            </a:pPr>
            <a:r>
              <a:rPr lang="en-GB" sz="2800" dirty="0">
                <a:solidFill>
                  <a:srgbClr val="4C6A4A"/>
                </a:solidFill>
                <a:ea typeface="ＭＳ Ｐゴシック" pitchFamily="34" charset="-128"/>
              </a:rPr>
              <a:t>Seek advice - consult and </a:t>
            </a:r>
            <a:r>
              <a:rPr lang="en-GB" sz="2800" dirty="0" smtClean="0">
                <a:solidFill>
                  <a:srgbClr val="4C6A4A"/>
                </a:solidFill>
                <a:ea typeface="ＭＳ Ｐゴシック" pitchFamily="34" charset="-128"/>
              </a:rPr>
              <a:t>collaborate.</a:t>
            </a:r>
            <a:endParaRPr lang="en-GB" sz="2800" dirty="0">
              <a:solidFill>
                <a:srgbClr val="4C6A4A"/>
              </a:solidFill>
              <a:ea typeface="ＭＳ Ｐゴシック" pitchFamily="34" charset="-128"/>
            </a:endParaRPr>
          </a:p>
          <a:p>
            <a:pPr>
              <a:spcAft>
                <a:spcPts val="1800"/>
              </a:spcAft>
            </a:pPr>
            <a:r>
              <a:rPr lang="en-GB" sz="2800" dirty="0">
                <a:solidFill>
                  <a:srgbClr val="4C6A4A"/>
                </a:solidFill>
                <a:ea typeface="ＭＳ Ｐゴシック" pitchFamily="34" charset="-128"/>
              </a:rPr>
              <a:t>Base plans on available skills and </a:t>
            </a:r>
            <a:r>
              <a:rPr lang="en-GB" sz="2800" dirty="0" smtClean="0">
                <a:solidFill>
                  <a:srgbClr val="4C6A4A"/>
                </a:solidFill>
                <a:ea typeface="ＭＳ Ｐゴシック" pitchFamily="34" charset="-128"/>
              </a:rPr>
              <a:t>support.</a:t>
            </a:r>
            <a:endParaRPr lang="en-GB" sz="2800" dirty="0">
              <a:solidFill>
                <a:srgbClr val="4C6A4A"/>
              </a:solidFill>
              <a:ea typeface="ＭＳ Ｐゴシック" pitchFamily="34" charset="-128"/>
            </a:endParaRPr>
          </a:p>
          <a:p>
            <a:pPr>
              <a:spcAft>
                <a:spcPts val="1800"/>
              </a:spcAft>
            </a:pPr>
            <a:r>
              <a:rPr lang="en-GB" sz="2800" dirty="0">
                <a:solidFill>
                  <a:srgbClr val="4C6A4A"/>
                </a:solidFill>
                <a:ea typeface="ＭＳ Ｐゴシック" pitchFamily="34" charset="-128"/>
              </a:rPr>
              <a:t>Make sure implementation is </a:t>
            </a:r>
            <a:r>
              <a:rPr lang="en-GB" sz="2800" dirty="0" smtClean="0">
                <a:solidFill>
                  <a:srgbClr val="4C6A4A"/>
                </a:solidFill>
                <a:ea typeface="ＭＳ Ｐゴシック" pitchFamily="34" charset="-128"/>
              </a:rPr>
              <a:t>feasible.</a:t>
            </a:r>
            <a:endParaRPr lang="en-GB" sz="2800" dirty="0">
              <a:solidFill>
                <a:srgbClr val="4C6A4A"/>
              </a:solidFill>
              <a:ea typeface="ＭＳ Ｐゴシック" pitchFamily="34" charset="-128"/>
            </a:endParaRPr>
          </a:p>
          <a:p>
            <a:pPr lvl="0">
              <a:spcAft>
                <a:spcPts val="1800"/>
              </a:spcAft>
            </a:pPr>
            <a:r>
              <a:rPr lang="en-GB" sz="2800" dirty="0">
                <a:solidFill>
                  <a:srgbClr val="4C6A4A"/>
                </a:solidFill>
                <a:ea typeface="ＭＳ Ｐゴシック" pitchFamily="34" charset="-128"/>
              </a:rPr>
              <a:t>Justify any resources or restrictions </a:t>
            </a:r>
            <a:r>
              <a:rPr lang="en-GB" sz="2800" dirty="0" smtClean="0">
                <a:solidFill>
                  <a:srgbClr val="4C6A4A"/>
                </a:solidFill>
                <a:ea typeface="ＭＳ Ｐゴシック" pitchFamily="34" charset="-128"/>
              </a:rPr>
              <a:t>needed.</a:t>
            </a:r>
            <a:endParaRPr lang="en-GB" sz="2800" dirty="0">
              <a:solidFill>
                <a:srgbClr val="4C6A4A"/>
              </a:solidFill>
              <a:ea typeface="ＭＳ Ｐゴシック" pitchFamily="34" charset="-128"/>
            </a:endParaRPr>
          </a:p>
          <a:p>
            <a:pPr lvl="0">
              <a:buNone/>
            </a:pPr>
            <a:r>
              <a:rPr lang="en-GB" sz="2200" dirty="0">
                <a:solidFill>
                  <a:srgbClr val="466044"/>
                </a:solidFill>
                <a:ea typeface="ＭＳ Ｐゴシック" pitchFamily="34" charset="-128"/>
              </a:rPr>
              <a:t>Also see: </a:t>
            </a:r>
            <a:r>
              <a:rPr lang="en-GB" sz="2200" dirty="0">
                <a:solidFill>
                  <a:srgbClr val="466044"/>
                </a:solidFill>
                <a:ea typeface="ＭＳ Ｐゴシック" pitchFamily="34" charset="-128"/>
                <a:hlinkClick r:id="rId2"/>
              </a:rPr>
              <a:t>http://www.youtube.com/watch?v=7OJtiA53-Fk</a:t>
            </a:r>
            <a:r>
              <a:rPr lang="en-GB" sz="2200" dirty="0">
                <a:solidFill>
                  <a:srgbClr val="466044"/>
                </a:solidFill>
                <a:ea typeface="ＭＳ Ｐゴシック" pitchFamily="34" charset="-128"/>
              </a:rPr>
              <a:t> </a:t>
            </a:r>
          </a:p>
          <a:p>
            <a:pPr marL="669290">
              <a:spcBef>
                <a:spcPts val="600"/>
              </a:spcBef>
            </a:pPr>
            <a:endParaRPr lang="en-GB" dirty="0">
              <a:solidFill>
                <a:srgbClr val="4C6A4A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81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Organising data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733256"/>
            <a:ext cx="3587453" cy="57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0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12624" cy="758952"/>
          </a:xfrm>
        </p:spPr>
        <p:txBody>
          <a:bodyPr/>
          <a:lstStyle/>
          <a:p>
            <a:pPr algn="l"/>
            <a:r>
              <a:rPr lang="en-GB" dirty="0" smtClean="0"/>
              <a:t>Why?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8312" y="1628774"/>
            <a:ext cx="8496176" cy="4608538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dirty="0" smtClean="0">
                <a:solidFill>
                  <a:srgbClr val="4C6A4A"/>
                </a:solidFill>
              </a:rPr>
              <a:t>To ensure your research data files are identifiable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dirty="0">
                <a:solidFill>
                  <a:srgbClr val="4C6A4A"/>
                </a:solidFill>
              </a:rPr>
              <a:t>	</a:t>
            </a:r>
            <a:r>
              <a:rPr lang="en-GB" dirty="0" smtClean="0">
                <a:solidFill>
                  <a:srgbClr val="4C6A4A"/>
                </a:solidFill>
              </a:rPr>
              <a:t>* by you and others in the future*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GB" sz="2200" dirty="0" smtClean="0">
              <a:solidFill>
                <a:srgbClr val="4C6A4A"/>
              </a:solidFill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200" dirty="0" smtClean="0">
                <a:solidFill>
                  <a:srgbClr val="4C6A4A"/>
                </a:solidFill>
              </a:rPr>
              <a:t>Organising and labelling your research data files and folders will help to:</a:t>
            </a:r>
            <a:endParaRPr lang="en-GB" sz="3000" dirty="0" smtClean="0">
              <a:solidFill>
                <a:srgbClr val="4C6A4A"/>
              </a:solidFill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SzPct val="75000"/>
              <a:buFont typeface="Wingdings" panose="05000000000000000000" pitchFamily="2" charset="2"/>
              <a:buChar char="§"/>
            </a:pPr>
            <a:r>
              <a:rPr lang="en-GB" dirty="0" smtClean="0">
                <a:solidFill>
                  <a:srgbClr val="4C6A4A"/>
                </a:solidFill>
              </a:rPr>
              <a:t>prevent file loss through overwriting, deleting, misplacing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SzPct val="75000"/>
              <a:buFont typeface="Wingdings" panose="05000000000000000000" pitchFamily="2" charset="2"/>
              <a:buChar char="§"/>
            </a:pPr>
            <a:r>
              <a:rPr lang="en-GB" dirty="0" smtClean="0">
                <a:solidFill>
                  <a:srgbClr val="4C6A4A"/>
                </a:solidFill>
              </a:rPr>
              <a:t>facilitate location and future retrieval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SzPct val="75000"/>
              <a:buFont typeface="Wingdings" panose="05000000000000000000" pitchFamily="2" charset="2"/>
              <a:buChar char="§"/>
            </a:pPr>
            <a:r>
              <a:rPr lang="en-GB" dirty="0" smtClean="0">
                <a:solidFill>
                  <a:srgbClr val="4C6A4A"/>
                </a:solidFill>
              </a:rPr>
              <a:t>save you time (mostly in the future) </a:t>
            </a:r>
            <a:endParaRPr lang="en-GB" dirty="0">
              <a:solidFill>
                <a:srgbClr val="4C6A4A"/>
              </a:solidFill>
            </a:endParaRPr>
          </a:p>
          <a:p>
            <a:pPr marL="274320" lvl="1" indent="0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SzPct val="75000"/>
              <a:buNone/>
            </a:pPr>
            <a:endParaRPr lang="en-GB" sz="800" dirty="0" smtClean="0">
              <a:solidFill>
                <a:srgbClr val="4C6A4A"/>
              </a:solidFill>
            </a:endParaRPr>
          </a:p>
          <a:p>
            <a:pPr marL="274320" lvl="1" indent="0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SzPct val="75000"/>
              <a:buNone/>
            </a:pPr>
            <a:r>
              <a:rPr lang="en-GB" dirty="0" smtClean="0">
                <a:solidFill>
                  <a:srgbClr val="4C6A4A"/>
                </a:solidFill>
              </a:rPr>
              <a:t>It’s good research practice!</a:t>
            </a:r>
          </a:p>
        </p:txBody>
      </p:sp>
    </p:spTree>
    <p:extLst>
      <p:ext uri="{BB962C8B-B14F-4D97-AF65-F5344CB8AC3E}">
        <p14:creationId xmlns:p14="http://schemas.microsoft.com/office/powerpoint/2010/main" val="370656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How?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8312" y="1628774"/>
            <a:ext cx="8496176" cy="4470273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GB" dirty="0" smtClean="0">
              <a:solidFill>
                <a:srgbClr val="466044"/>
              </a:solidFill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dirty="0" smtClean="0">
                <a:solidFill>
                  <a:srgbClr val="466044"/>
                </a:solidFill>
              </a:rPr>
              <a:t>With an organised, consistent &amp; disciplined approach: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200" dirty="0" smtClean="0">
                <a:solidFill>
                  <a:srgbClr val="466044"/>
                </a:solidFill>
              </a:rPr>
              <a:t>Setting conventions at the start of your project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200" dirty="0" smtClean="0">
                <a:solidFill>
                  <a:srgbClr val="466044"/>
                </a:solidFill>
              </a:rPr>
              <a:t>Establishing a good directory structure</a:t>
            </a:r>
          </a:p>
          <a:p>
            <a:pPr marL="594360" lvl="2" indent="0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None/>
            </a:pPr>
            <a:endParaRPr lang="en-GB" sz="2200" dirty="0" smtClean="0">
              <a:solidFill>
                <a:srgbClr val="466044"/>
              </a:solidFill>
            </a:endParaRPr>
          </a:p>
          <a:p>
            <a:pPr lvl="2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200" dirty="0" smtClean="0">
                <a:solidFill>
                  <a:srgbClr val="466044"/>
                </a:solidFill>
              </a:rPr>
              <a:t>Appropriate file naming &amp; renaming conventions                   – don’t make it up as you go along!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200" dirty="0" smtClean="0">
                <a:solidFill>
                  <a:srgbClr val="466044"/>
                </a:solidFill>
              </a:rPr>
              <a:t>File version control </a:t>
            </a:r>
            <a:r>
              <a:rPr lang="en-GB" sz="2200" dirty="0">
                <a:solidFill>
                  <a:srgbClr val="466044"/>
                </a:solidFill>
              </a:rPr>
              <a:t>- </a:t>
            </a:r>
            <a:r>
              <a:rPr lang="en-GB" sz="1800" dirty="0">
                <a:solidFill>
                  <a:srgbClr val="466044"/>
                </a:solidFill>
              </a:rPr>
              <a:t>a clear audit trail exists for tracking the development of a data file and identifying earlier versions</a:t>
            </a:r>
            <a:endParaRPr lang="en-GB" sz="1800" dirty="0" smtClean="0">
              <a:solidFill>
                <a:srgbClr val="466044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804248" y="3284984"/>
            <a:ext cx="1224136" cy="828093"/>
            <a:chOff x="1691680" y="3825043"/>
            <a:chExt cx="1224136" cy="828093"/>
          </a:xfrm>
        </p:grpSpPr>
        <p:sp>
          <p:nvSpPr>
            <p:cNvPr id="4" name="File"/>
            <p:cNvSpPr>
              <a:spLocks noEditPoints="1" noChangeArrowheads="1"/>
            </p:cNvSpPr>
            <p:nvPr/>
          </p:nvSpPr>
          <p:spPr bwMode="auto">
            <a:xfrm>
              <a:off x="1691680" y="3825043"/>
              <a:ext cx="1224136" cy="765085"/>
            </a:xfrm>
            <a:custGeom>
              <a:avLst/>
              <a:gdLst>
                <a:gd name="T0" fmla="*/ 10981 w 21600"/>
                <a:gd name="T1" fmla="*/ 3240 h 21600"/>
                <a:gd name="T2" fmla="*/ 0 w 21600"/>
                <a:gd name="T3" fmla="*/ 10800 h 21600"/>
                <a:gd name="T4" fmla="*/ 10800 w 21600"/>
                <a:gd name="T5" fmla="*/ 21600 h 21600"/>
                <a:gd name="T6" fmla="*/ 21600 w 21600"/>
                <a:gd name="T7" fmla="*/ 10800 h 21600"/>
                <a:gd name="T8" fmla="*/ 0 w 21600"/>
                <a:gd name="T9" fmla="*/ 21600 h 21600"/>
                <a:gd name="T10" fmla="*/ 21600 w 21600"/>
                <a:gd name="T11" fmla="*/ 21600 h 21600"/>
                <a:gd name="T12" fmla="*/ 1086 w 21600"/>
                <a:gd name="T13" fmla="*/ 4628 h 21600"/>
                <a:gd name="T14" fmla="*/ 20635 w 21600"/>
                <a:gd name="T15" fmla="*/ 20289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600" h="21600">
                  <a:moveTo>
                    <a:pt x="19790" y="3240"/>
                  </a:moveTo>
                  <a:cubicBezTo>
                    <a:pt x="10981" y="3240"/>
                    <a:pt x="9171" y="3240"/>
                    <a:pt x="9050" y="3086"/>
                  </a:cubicBezTo>
                  <a:cubicBezTo>
                    <a:pt x="9050" y="2931"/>
                    <a:pt x="8930" y="2777"/>
                    <a:pt x="8930" y="2469"/>
                  </a:cubicBezTo>
                  <a:cubicBezTo>
                    <a:pt x="8930" y="2160"/>
                    <a:pt x="8809" y="1851"/>
                    <a:pt x="8688" y="1389"/>
                  </a:cubicBezTo>
                  <a:cubicBezTo>
                    <a:pt x="8568" y="1080"/>
                    <a:pt x="8326" y="771"/>
                    <a:pt x="8085" y="463"/>
                  </a:cubicBezTo>
                  <a:cubicBezTo>
                    <a:pt x="7723" y="154"/>
                    <a:pt x="7361" y="0"/>
                    <a:pt x="7361" y="0"/>
                  </a:cubicBezTo>
                  <a:cubicBezTo>
                    <a:pt x="7361" y="0"/>
                    <a:pt x="2293" y="0"/>
                    <a:pt x="2051" y="154"/>
                  </a:cubicBezTo>
                  <a:cubicBezTo>
                    <a:pt x="1689" y="309"/>
                    <a:pt x="1448" y="463"/>
                    <a:pt x="1327" y="771"/>
                  </a:cubicBezTo>
                  <a:cubicBezTo>
                    <a:pt x="1207" y="1080"/>
                    <a:pt x="1086" y="1389"/>
                    <a:pt x="965" y="1697"/>
                  </a:cubicBezTo>
                  <a:cubicBezTo>
                    <a:pt x="845" y="2160"/>
                    <a:pt x="724" y="2314"/>
                    <a:pt x="724" y="2469"/>
                  </a:cubicBezTo>
                  <a:cubicBezTo>
                    <a:pt x="603" y="2623"/>
                    <a:pt x="603" y="2777"/>
                    <a:pt x="483" y="2931"/>
                  </a:cubicBezTo>
                  <a:cubicBezTo>
                    <a:pt x="483" y="3086"/>
                    <a:pt x="362" y="3240"/>
                    <a:pt x="241" y="3240"/>
                  </a:cubicBezTo>
                  <a:lnTo>
                    <a:pt x="0" y="3394"/>
                  </a:lnTo>
                  <a:lnTo>
                    <a:pt x="0" y="3703"/>
                  </a:lnTo>
                  <a:lnTo>
                    <a:pt x="0" y="10800"/>
                  </a:lnTo>
                  <a:lnTo>
                    <a:pt x="0" y="21600"/>
                  </a:lnTo>
                  <a:lnTo>
                    <a:pt x="10981" y="21600"/>
                  </a:lnTo>
                  <a:lnTo>
                    <a:pt x="21600" y="21600"/>
                  </a:lnTo>
                  <a:lnTo>
                    <a:pt x="21600" y="10800"/>
                  </a:lnTo>
                  <a:lnTo>
                    <a:pt x="21600" y="5246"/>
                  </a:lnTo>
                  <a:lnTo>
                    <a:pt x="21600" y="4783"/>
                  </a:lnTo>
                  <a:cubicBezTo>
                    <a:pt x="21479" y="4320"/>
                    <a:pt x="21359" y="4011"/>
                    <a:pt x="21117" y="3703"/>
                  </a:cubicBezTo>
                  <a:cubicBezTo>
                    <a:pt x="20876" y="3549"/>
                    <a:pt x="20514" y="3394"/>
                    <a:pt x="20152" y="3240"/>
                  </a:cubicBezTo>
                  <a:close/>
                </a:path>
              </a:pathLst>
            </a:custGeom>
            <a:solidFill>
              <a:srgbClr val="FF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Content Placeholder 2"/>
            <p:cNvSpPr txBox="1">
              <a:spLocks/>
            </p:cNvSpPr>
            <p:nvPr/>
          </p:nvSpPr>
          <p:spPr>
            <a:xfrm>
              <a:off x="1691680" y="4221088"/>
              <a:ext cx="1080120" cy="432048"/>
            </a:xfrm>
            <a:prstGeom prst="rect">
              <a:avLst/>
            </a:prstGeom>
          </p:spPr>
          <p:txBody>
            <a:bodyPr vert="horz">
              <a:noAutofit/>
            </a:bodyPr>
            <a:lstStyle>
              <a:lvl1pPr marL="457200" indent="-457200" algn="l" rtl="0" eaLnBrk="1" latinLnBrk="0" hangingPunct="1">
                <a:spcBef>
                  <a:spcPct val="20000"/>
                </a:spcBef>
                <a:buClr>
                  <a:schemeClr val="accent5">
                    <a:lumMod val="75000"/>
                  </a:schemeClr>
                </a:buClr>
                <a:buSzPct val="85000"/>
                <a:buFont typeface="Wingdings" panose="05000000000000000000" pitchFamily="2" charset="2"/>
                <a:buChar char="§"/>
                <a:defRPr kumimoji="0" sz="2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indent="-274320" algn="l" rtl="0" eaLnBrk="1" latinLnBrk="0" hangingPunct="1">
                <a:spcBef>
                  <a:spcPct val="20000"/>
                </a:spcBef>
                <a:buClr>
                  <a:srgbClr val="C00000"/>
                </a:buClr>
                <a:buSzPct val="70000"/>
                <a:buFont typeface="Courier New" panose="02070309020205020404" pitchFamily="49" charset="0"/>
                <a:buChar char="o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8229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SzPct val="75000"/>
                <a:buFont typeface="Wingdings 2"/>
                <a:buChar char="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972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SzPct val="70000"/>
                <a:buFont typeface="Wingdings"/>
                <a:buChar char="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71600" indent="-228600" algn="l" rtl="0" eaLnBrk="1" latinLnBrk="0" hangingPunct="1">
                <a:spcBef>
                  <a:spcPct val="20000"/>
                </a:spcBef>
                <a:buClr>
                  <a:schemeClr val="accent5"/>
                </a:buClr>
                <a:buFontTx/>
                <a:buChar char="•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645920" indent="-182880" algn="l" rtl="0" eaLnBrk="1" latinLnBrk="0" hangingPunct="1">
                <a:spcBef>
                  <a:spcPct val="20000"/>
                </a:spcBef>
                <a:buClr>
                  <a:schemeClr val="accent6"/>
                </a:buClr>
                <a:buSzPct val="80000"/>
                <a:buFont typeface="Wingdings 2"/>
                <a:buChar char="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20240" indent="-182880" algn="l" rtl="0" eaLnBrk="1" latinLnBrk="0" hangingPunct="1">
                <a:spcBef>
                  <a:spcPct val="20000"/>
                </a:spcBef>
                <a:buClr>
                  <a:schemeClr val="accent1">
                    <a:shade val="75000"/>
                  </a:schemeClr>
                </a:buClr>
                <a:buSzPct val="90000"/>
                <a:buChar char="•"/>
                <a:defRPr kumimoji="0" sz="16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03120" indent="-182880" algn="l" rtl="0" eaLnBrk="1" latinLnBrk="0" hangingPunct="1">
                <a:spcBef>
                  <a:spcPct val="20000"/>
                </a:spcBef>
                <a:buClr>
                  <a:schemeClr val="accent4">
                    <a:shade val="75000"/>
                  </a:schemeClr>
                </a:buClr>
                <a:buChar char="•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377440" indent="-182880" algn="l" rtl="0" eaLnBrk="1" latinLnBrk="0" hangingPunct="1">
                <a:spcBef>
                  <a:spcPct val="20000"/>
                </a:spcBef>
                <a:buClr>
                  <a:schemeClr val="accent2">
                    <a:shade val="75000"/>
                  </a:schemeClr>
                </a:buClr>
                <a:buSzPct val="90000"/>
                <a:buChar char="•"/>
                <a:defRPr kumimoji="0" sz="1400" kern="1200" cap="all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600"/>
                </a:spcBef>
                <a:spcAft>
                  <a:spcPts val="600"/>
                </a:spcAft>
                <a:buFont typeface="Wingdings" panose="05000000000000000000" pitchFamily="2" charset="2"/>
                <a:buNone/>
              </a:pPr>
              <a:r>
                <a:rPr lang="en-GB" sz="1600" dirty="0" smtClean="0">
                  <a:solidFill>
                    <a:srgbClr val="466044"/>
                  </a:solidFill>
                </a:rPr>
                <a:t>Project_1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4232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File naming </a:t>
            </a:r>
            <a:endParaRPr lang="en-GB" cap="none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67544" y="1628800"/>
            <a:ext cx="8496944" cy="4424528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>
            <a:lvl1pPr marL="457200" indent="-457200" algn="l" rtl="0" eaLnBrk="1" latinLnBrk="0" hangingPunct="1">
              <a:spcBef>
                <a:spcPct val="20000"/>
              </a:spcBef>
              <a:buClr>
                <a:schemeClr val="accent5">
                  <a:lumMod val="75000"/>
                </a:schemeClr>
              </a:buClr>
              <a:buSzPct val="85000"/>
              <a:buFont typeface="Wingdings" panose="05000000000000000000" pitchFamily="2" charset="2"/>
              <a:buChar char="§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rgbClr val="C00000"/>
              </a:buClr>
              <a:buSzPct val="70000"/>
              <a:buFont typeface="Courier New" panose="02070309020205020404" pitchFamily="49" charset="0"/>
              <a:buChar char="o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endParaRPr lang="en-GB" sz="1200" dirty="0" smtClean="0">
              <a:solidFill>
                <a:srgbClr val="466044"/>
              </a:solidFill>
            </a:endParaRPr>
          </a:p>
          <a:p>
            <a:pPr marL="274320" lvl="1" indent="0">
              <a:spcBef>
                <a:spcPts val="60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None/>
            </a:pPr>
            <a:r>
              <a:rPr lang="en-GB" sz="3900" dirty="0" smtClean="0">
                <a:solidFill>
                  <a:srgbClr val="466044"/>
                </a:solidFill>
              </a:rPr>
              <a:t>Good file naming will: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Clr>
                <a:schemeClr val="accent5"/>
              </a:buClr>
              <a:buFont typeface="Wingdings" panose="05000000000000000000" pitchFamily="2" charset="2"/>
              <a:buChar char="§"/>
            </a:pPr>
            <a:r>
              <a:rPr lang="en-GB" sz="3100" dirty="0" smtClean="0">
                <a:solidFill>
                  <a:srgbClr val="466044"/>
                </a:solidFill>
              </a:rPr>
              <a:t>Provide context for the contents (describe your file)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Clr>
                <a:schemeClr val="accent5"/>
              </a:buClr>
              <a:buFont typeface="Wingdings" panose="05000000000000000000" pitchFamily="2" charset="2"/>
              <a:buChar char="§"/>
            </a:pPr>
            <a:r>
              <a:rPr lang="en-GB" sz="3100" dirty="0" smtClean="0">
                <a:solidFill>
                  <a:srgbClr val="466044"/>
                </a:solidFill>
              </a:rPr>
              <a:t>Distinguish files from each other (different versions too)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Clr>
                <a:schemeClr val="accent5"/>
              </a:buClr>
              <a:buFont typeface="Wingdings" panose="05000000000000000000" pitchFamily="2" charset="2"/>
              <a:buChar char="§"/>
            </a:pPr>
            <a:endParaRPr lang="en-GB" sz="3100" dirty="0" smtClean="0">
              <a:solidFill>
                <a:srgbClr val="466044"/>
              </a:solidFill>
            </a:endParaRPr>
          </a:p>
          <a:p>
            <a:pPr marL="274320" lvl="1" indent="0">
              <a:lnSpc>
                <a:spcPct val="120000"/>
              </a:lnSpc>
              <a:spcBef>
                <a:spcPts val="600"/>
              </a:spcBef>
              <a:buClr>
                <a:schemeClr val="accent5"/>
              </a:buClr>
              <a:buFont typeface="Courier New" panose="02070309020205020404" pitchFamily="49" charset="0"/>
              <a:buNone/>
            </a:pPr>
            <a:r>
              <a:rPr lang="en-GB" sz="3900" dirty="0" smtClean="0">
                <a:solidFill>
                  <a:srgbClr val="466044"/>
                </a:solidFill>
              </a:rPr>
              <a:t>Good file names: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buClr>
                <a:schemeClr val="accent5"/>
              </a:buClr>
              <a:buFont typeface="Wingdings" panose="05000000000000000000" pitchFamily="2" charset="2"/>
              <a:buChar char="§"/>
            </a:pPr>
            <a:r>
              <a:rPr lang="en-GB" sz="3200" dirty="0" smtClean="0">
                <a:solidFill>
                  <a:srgbClr val="466044"/>
                </a:solidFill>
              </a:rPr>
              <a:t>Avoid special characters (“£$%!”¬&amp;*^()+=[]{}~@:;#,.&lt;&gt;)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buClr>
                <a:schemeClr val="accent5"/>
              </a:buClr>
              <a:buFont typeface="Wingdings" panose="05000000000000000000" pitchFamily="2" charset="2"/>
              <a:buChar char="§"/>
            </a:pPr>
            <a:r>
              <a:rPr lang="en-GB" sz="3200" dirty="0" err="1" smtClean="0">
                <a:solidFill>
                  <a:srgbClr val="466044"/>
                </a:solidFill>
              </a:rPr>
              <a:t>Use_underscores_rather_than</a:t>
            </a:r>
            <a:r>
              <a:rPr lang="en-GB" sz="3200" dirty="0" smtClean="0">
                <a:solidFill>
                  <a:srgbClr val="466044"/>
                </a:solidFill>
              </a:rPr>
              <a:t> spaces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buClr>
                <a:schemeClr val="accent5"/>
              </a:buClr>
              <a:buFont typeface="Wingdings" panose="05000000000000000000" pitchFamily="2" charset="2"/>
              <a:buChar char="§"/>
            </a:pPr>
            <a:r>
              <a:rPr lang="en-GB" sz="3200" dirty="0" smtClean="0">
                <a:solidFill>
                  <a:srgbClr val="466044"/>
                </a:solidFill>
              </a:rPr>
              <a:t>Include date of creation or modification </a:t>
            </a:r>
            <a:r>
              <a:rPr lang="en-GB" sz="3200" dirty="0" err="1" smtClean="0">
                <a:solidFill>
                  <a:srgbClr val="466044"/>
                </a:solidFill>
              </a:rPr>
              <a:t>eg</a:t>
            </a:r>
            <a:r>
              <a:rPr lang="en-GB" sz="3200" dirty="0" smtClean="0">
                <a:solidFill>
                  <a:srgbClr val="466044"/>
                </a:solidFill>
              </a:rPr>
              <a:t>. YYYY_MM_DD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buClr>
                <a:schemeClr val="accent5"/>
              </a:buClr>
              <a:buFont typeface="Wingdings" panose="05000000000000000000" pitchFamily="2" charset="2"/>
              <a:buChar char="§"/>
            </a:pPr>
            <a:r>
              <a:rPr lang="en-GB" sz="3200" dirty="0" smtClean="0">
                <a:solidFill>
                  <a:srgbClr val="466044"/>
                </a:solidFill>
              </a:rPr>
              <a:t>Be consistent!</a:t>
            </a:r>
            <a:endParaRPr lang="en-GB" sz="3100" dirty="0">
              <a:solidFill>
                <a:srgbClr val="46604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10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dirty="0" smtClean="0"/>
              <a:t>Version control</a:t>
            </a:r>
            <a:endParaRPr lang="en-GB" cap="none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67544" y="1628800"/>
            <a:ext cx="8496944" cy="4424528"/>
          </a:xfrm>
          <a:prstGeom prst="rect">
            <a:avLst/>
          </a:prstGeom>
        </p:spPr>
        <p:txBody>
          <a:bodyPr vert="horz">
            <a:normAutofit fontScale="25000" lnSpcReduction="20000"/>
          </a:bodyPr>
          <a:lstStyle>
            <a:lvl1pPr marL="457200" indent="-457200" algn="l" rtl="0" eaLnBrk="1" latinLnBrk="0" hangingPunct="1">
              <a:spcBef>
                <a:spcPct val="20000"/>
              </a:spcBef>
              <a:buClr>
                <a:schemeClr val="accent5">
                  <a:lumMod val="75000"/>
                </a:schemeClr>
              </a:buClr>
              <a:buSzPct val="85000"/>
              <a:buFont typeface="Wingdings" panose="05000000000000000000" pitchFamily="2" charset="2"/>
              <a:buChar char="§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rgbClr val="C00000"/>
              </a:buClr>
              <a:buSzPct val="70000"/>
              <a:buFont typeface="Courier New" panose="02070309020205020404" pitchFamily="49" charset="0"/>
              <a:buChar char="o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1" indent="0">
              <a:spcBef>
                <a:spcPts val="600"/>
              </a:spcBef>
              <a:spcAft>
                <a:spcPts val="600"/>
              </a:spcAft>
              <a:buClr>
                <a:schemeClr val="accent5"/>
              </a:buClr>
              <a:buNone/>
            </a:pPr>
            <a:r>
              <a:rPr lang="en-GB" sz="10800" dirty="0" smtClean="0">
                <a:solidFill>
                  <a:srgbClr val="466044"/>
                </a:solidFill>
              </a:rPr>
              <a:t>Useful</a:t>
            </a:r>
            <a:endParaRPr lang="en-GB" sz="8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Clr>
                <a:schemeClr val="accent5"/>
              </a:buClr>
              <a:buFont typeface="Wingdings" panose="05000000000000000000" pitchFamily="2" charset="2"/>
              <a:buChar char="§"/>
            </a:pPr>
            <a:r>
              <a:rPr lang="en-GB" sz="8000" dirty="0" smtClean="0">
                <a:solidFill>
                  <a:schemeClr val="accent5">
                    <a:lumMod val="50000"/>
                  </a:schemeClr>
                </a:solidFill>
              </a:rPr>
              <a:t>Provides audit trails (versions are identifiable and </a:t>
            </a:r>
            <a:r>
              <a:rPr lang="en-GB" sz="8000" dirty="0" err="1" smtClean="0">
                <a:solidFill>
                  <a:schemeClr val="accent5">
                    <a:lumMod val="50000"/>
                  </a:schemeClr>
                </a:solidFill>
              </a:rPr>
              <a:t>trackable</a:t>
            </a:r>
            <a:r>
              <a:rPr lang="en-GB" sz="8000" dirty="0" smtClean="0">
                <a:solidFill>
                  <a:schemeClr val="accent5">
                    <a:lumMod val="50000"/>
                  </a:schemeClr>
                </a:solidFill>
              </a:rPr>
              <a:t>)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Clr>
                <a:schemeClr val="accent5"/>
              </a:buClr>
              <a:buFont typeface="Wingdings" panose="05000000000000000000" pitchFamily="2" charset="2"/>
              <a:buChar char="§"/>
            </a:pPr>
            <a:r>
              <a:rPr lang="en-GB" sz="8000" dirty="0" smtClean="0">
                <a:solidFill>
                  <a:schemeClr val="accent5">
                    <a:lumMod val="50000"/>
                  </a:schemeClr>
                </a:solidFill>
              </a:rPr>
              <a:t>Files </a:t>
            </a:r>
            <a:r>
              <a:rPr lang="en-GB" sz="8000" dirty="0">
                <a:solidFill>
                  <a:schemeClr val="accent5">
                    <a:lumMod val="50000"/>
                  </a:schemeClr>
                </a:solidFill>
              </a:rPr>
              <a:t>are easier to locate, browse and sort </a:t>
            </a:r>
            <a:r>
              <a:rPr lang="en-GB" sz="8000" dirty="0" smtClean="0">
                <a:solidFill>
                  <a:schemeClr val="accent5">
                    <a:lumMod val="50000"/>
                  </a:schemeClr>
                </a:solidFill>
              </a:rPr>
              <a:t>by you and others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Clr>
                <a:schemeClr val="accent5"/>
              </a:buClr>
              <a:buFont typeface="Wingdings" panose="05000000000000000000" pitchFamily="2" charset="2"/>
              <a:buChar char="§"/>
            </a:pPr>
            <a:r>
              <a:rPr lang="en-GB" sz="8000" dirty="0" smtClean="0">
                <a:solidFill>
                  <a:schemeClr val="accent5">
                    <a:lumMod val="50000"/>
                  </a:schemeClr>
                </a:solidFill>
              </a:rPr>
              <a:t>Files retain a useful </a:t>
            </a:r>
            <a:r>
              <a:rPr lang="en-GB" sz="8000" dirty="0">
                <a:solidFill>
                  <a:schemeClr val="accent5">
                    <a:lumMod val="50000"/>
                  </a:schemeClr>
                </a:solidFill>
              </a:rPr>
              <a:t>context if moved to </a:t>
            </a:r>
            <a:r>
              <a:rPr lang="en-GB" sz="8000" dirty="0" smtClean="0">
                <a:solidFill>
                  <a:schemeClr val="accent5">
                    <a:lumMod val="50000"/>
                  </a:schemeClr>
                </a:solidFill>
              </a:rPr>
              <a:t>other </a:t>
            </a:r>
            <a:r>
              <a:rPr lang="en-GB" sz="8000" dirty="0">
                <a:solidFill>
                  <a:schemeClr val="accent5">
                    <a:lumMod val="50000"/>
                  </a:schemeClr>
                </a:solidFill>
              </a:rPr>
              <a:t>storage </a:t>
            </a:r>
            <a:r>
              <a:rPr lang="en-GB" sz="8000" dirty="0" smtClean="0">
                <a:solidFill>
                  <a:schemeClr val="accent5">
                    <a:lumMod val="50000"/>
                  </a:schemeClr>
                </a:solidFill>
              </a:rPr>
              <a:t>platforms                                (</a:t>
            </a:r>
            <a:r>
              <a:rPr lang="en-GB" sz="8000" dirty="0" err="1" smtClean="0">
                <a:solidFill>
                  <a:schemeClr val="accent5">
                    <a:lumMod val="50000"/>
                  </a:schemeClr>
                </a:solidFill>
              </a:rPr>
              <a:t>eg</a:t>
            </a:r>
            <a:r>
              <a:rPr lang="en-GB" sz="8000" dirty="0" smtClean="0">
                <a:solidFill>
                  <a:schemeClr val="accent5">
                    <a:lumMod val="50000"/>
                  </a:schemeClr>
                </a:solidFill>
              </a:rPr>
              <a:t>. </a:t>
            </a:r>
            <a:r>
              <a:rPr lang="en-GB" sz="8000" dirty="0">
                <a:solidFill>
                  <a:schemeClr val="accent5">
                    <a:lumMod val="50000"/>
                  </a:schemeClr>
                </a:solidFill>
              </a:rPr>
              <a:t>d</a:t>
            </a:r>
            <a:r>
              <a:rPr lang="en-GB" sz="8000" dirty="0" smtClean="0">
                <a:solidFill>
                  <a:schemeClr val="accent5">
                    <a:lumMod val="50000"/>
                  </a:schemeClr>
                </a:solidFill>
              </a:rPr>
              <a:t>ata repository)</a:t>
            </a:r>
          </a:p>
          <a:p>
            <a:pPr marL="269875" indent="0">
              <a:spcBef>
                <a:spcPts val="1800"/>
              </a:spcBef>
              <a:buNone/>
            </a:pPr>
            <a:r>
              <a:rPr lang="en-GB" sz="10800" dirty="0" smtClean="0">
                <a:solidFill>
                  <a:srgbClr val="466044"/>
                </a:solidFill>
              </a:rPr>
              <a:t>Suggested strategies</a:t>
            </a:r>
          </a:p>
          <a:p>
            <a:pPr marL="0" indent="0">
              <a:buNone/>
            </a:pPr>
            <a:endParaRPr lang="en-GB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541338" indent="-271463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</a:pPr>
            <a:r>
              <a:rPr lang="en-GB" sz="8000" dirty="0" smtClean="0">
                <a:solidFill>
                  <a:srgbClr val="466044"/>
                </a:solidFill>
              </a:rPr>
              <a:t>Use sequential number system ( FileName_Date_v1, _v2, _v3)</a:t>
            </a:r>
          </a:p>
          <a:p>
            <a:pPr marL="541338" indent="-271463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</a:pPr>
            <a:r>
              <a:rPr lang="en-GB" sz="8000" dirty="0" smtClean="0">
                <a:solidFill>
                  <a:srgbClr val="466044"/>
                </a:solidFill>
              </a:rPr>
              <a:t>Avoid potentially confusing labels (FileName_final, _final2)</a:t>
            </a:r>
          </a:p>
          <a:p>
            <a:pPr marL="541338" indent="-271463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</a:pPr>
            <a:r>
              <a:rPr lang="en-GB" sz="8000" dirty="0" smtClean="0">
                <a:solidFill>
                  <a:srgbClr val="466044"/>
                </a:solidFill>
              </a:rPr>
              <a:t>Discard obsolete versions (but NEVER the raw copy!)</a:t>
            </a:r>
          </a:p>
          <a:p>
            <a:pPr marL="541338" indent="-271463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</a:pPr>
            <a:r>
              <a:rPr lang="en-GB" sz="8000" dirty="0" smtClean="0">
                <a:solidFill>
                  <a:srgbClr val="466044"/>
                </a:solidFill>
              </a:rPr>
              <a:t>Use auto-backup system, rather than archiving yourself</a:t>
            </a:r>
            <a:endParaRPr lang="en-GB" sz="80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98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7526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File formats &amp; transformation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733256"/>
            <a:ext cx="3587453" cy="57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73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072" y="228600"/>
            <a:ext cx="8534400" cy="758952"/>
          </a:xfrm>
        </p:spPr>
        <p:txBody>
          <a:bodyPr/>
          <a:lstStyle/>
          <a:p>
            <a:pPr algn="l"/>
            <a:r>
              <a:rPr lang="en-GB" dirty="0" smtClean="0"/>
              <a:t>File formats 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27088" y="1628774"/>
            <a:ext cx="7978583" cy="4470273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600" dirty="0" smtClean="0">
                <a:solidFill>
                  <a:srgbClr val="4C6A4A"/>
                </a:solidFill>
              </a:rPr>
              <a:t>Formats encode </a:t>
            </a:r>
            <a:r>
              <a:rPr lang="en-GB" sz="2600" dirty="0">
                <a:solidFill>
                  <a:srgbClr val="4C6A4A"/>
                </a:solidFill>
              </a:rPr>
              <a:t>information </a:t>
            </a:r>
            <a:r>
              <a:rPr lang="en-GB" sz="2600" dirty="0" smtClean="0">
                <a:solidFill>
                  <a:srgbClr val="4C6A4A"/>
                </a:solidFill>
              </a:rPr>
              <a:t>in a standard form to enable another programs </a:t>
            </a:r>
            <a:r>
              <a:rPr lang="en-GB" sz="2600" dirty="0">
                <a:solidFill>
                  <a:srgbClr val="4C6A4A"/>
                </a:solidFill>
              </a:rPr>
              <a:t>to access data within it. </a:t>
            </a:r>
            <a:endParaRPr lang="en-GB" sz="2600" dirty="0" smtClean="0">
              <a:solidFill>
                <a:srgbClr val="4C6A4A"/>
              </a:solidFill>
            </a:endParaRPr>
          </a:p>
          <a:p>
            <a:pPr marL="446088" lvl="1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dirty="0" smtClean="0">
                <a:solidFill>
                  <a:schemeClr val="bg1"/>
                </a:solidFill>
              </a:rPr>
              <a:t>Example: .html, .csv, .jpeg, .</a:t>
            </a:r>
            <a:r>
              <a:rPr lang="en-GB" dirty="0" err="1" smtClean="0">
                <a:solidFill>
                  <a:schemeClr val="bg1"/>
                </a:solidFill>
              </a:rPr>
              <a:t>tex</a:t>
            </a:r>
            <a:r>
              <a:rPr lang="en-GB" dirty="0" smtClean="0">
                <a:solidFill>
                  <a:schemeClr val="bg1"/>
                </a:solidFill>
              </a:rPr>
              <a:t>, .pdf</a:t>
            </a:r>
          </a:p>
          <a:p>
            <a:pPr marL="446088" lvl="1" indent="0">
              <a:spcBef>
                <a:spcPts val="600"/>
              </a:spcBef>
              <a:spcAft>
                <a:spcPts val="600"/>
              </a:spcAft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600" dirty="0" smtClean="0">
                <a:solidFill>
                  <a:srgbClr val="4C6A4A"/>
                </a:solidFill>
              </a:rPr>
              <a:t>Files encoded as text or binary files</a:t>
            </a:r>
            <a:r>
              <a:rPr lang="en-GB" sz="2800" dirty="0" smtClean="0">
                <a:solidFill>
                  <a:srgbClr val="4C6A4A"/>
                </a:solidFill>
              </a:rPr>
              <a:t>: </a:t>
            </a:r>
          </a:p>
          <a:p>
            <a:pPr marL="788988" lvl="1" indent="-342900">
              <a:spcBef>
                <a:spcPts val="600"/>
              </a:spcBef>
              <a:spcAft>
                <a:spcPts val="600"/>
              </a:spcAft>
              <a:buClrTx/>
              <a:buFont typeface="Georgia" panose="02040502050405020303" pitchFamily="18" charset="0"/>
              <a:buChar char="•"/>
            </a:pPr>
            <a:r>
              <a:rPr lang="en-GB" dirty="0" smtClean="0">
                <a:solidFill>
                  <a:srgbClr val="4C6A4A"/>
                </a:solidFill>
              </a:rPr>
              <a:t>Text encoding: machine- </a:t>
            </a:r>
            <a:r>
              <a:rPr lang="en-GB" dirty="0">
                <a:solidFill>
                  <a:srgbClr val="4C6A4A"/>
                </a:solidFill>
              </a:rPr>
              <a:t>and </a:t>
            </a:r>
            <a:r>
              <a:rPr lang="en-GB" dirty="0" smtClean="0">
                <a:solidFill>
                  <a:srgbClr val="4C6A4A"/>
                </a:solidFill>
              </a:rPr>
              <a:t>human-readable. </a:t>
            </a:r>
            <a:r>
              <a:rPr lang="en-GB" dirty="0">
                <a:solidFill>
                  <a:srgbClr val="4C6A4A"/>
                </a:solidFill>
              </a:rPr>
              <a:t>L</a:t>
            </a:r>
            <a:r>
              <a:rPr lang="en-GB" dirty="0" smtClean="0">
                <a:solidFill>
                  <a:srgbClr val="4C6A4A"/>
                </a:solidFill>
              </a:rPr>
              <a:t>ess </a:t>
            </a:r>
            <a:r>
              <a:rPr lang="en-GB" dirty="0">
                <a:solidFill>
                  <a:srgbClr val="4C6A4A"/>
                </a:solidFill>
              </a:rPr>
              <a:t>likely to become </a:t>
            </a:r>
            <a:r>
              <a:rPr lang="en-GB" dirty="0" smtClean="0">
                <a:solidFill>
                  <a:srgbClr val="4C6A4A"/>
                </a:solidFill>
              </a:rPr>
              <a:t>obsolete</a:t>
            </a:r>
            <a:r>
              <a:rPr lang="en-GB" dirty="0">
                <a:solidFill>
                  <a:srgbClr val="4C6A4A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.txt, .csv, .html, .xml, .</a:t>
            </a:r>
            <a:r>
              <a:rPr lang="en-GB" dirty="0" err="1" smtClean="0">
                <a:solidFill>
                  <a:schemeClr val="bg1"/>
                </a:solidFill>
              </a:rPr>
              <a:t>tex</a:t>
            </a:r>
            <a:r>
              <a:rPr lang="en-GB" dirty="0" smtClean="0">
                <a:solidFill>
                  <a:schemeClr val="bg1"/>
                </a:solidFill>
              </a:rPr>
              <a:t>, </a:t>
            </a:r>
            <a:r>
              <a:rPr lang="en-GB" dirty="0" smtClean="0">
                <a:solidFill>
                  <a:srgbClr val="4C6A4A"/>
                </a:solidFill>
              </a:rPr>
              <a:t>etc.</a:t>
            </a:r>
            <a:endParaRPr lang="en-GB" dirty="0">
              <a:solidFill>
                <a:srgbClr val="4C6A4A"/>
              </a:solidFill>
            </a:endParaRPr>
          </a:p>
          <a:p>
            <a:pPr marL="788988" lvl="1" indent="-342900">
              <a:spcBef>
                <a:spcPts val="600"/>
              </a:spcBef>
              <a:spcAft>
                <a:spcPts val="600"/>
              </a:spcAft>
              <a:buClrTx/>
              <a:buFont typeface="Georgia" panose="02040502050405020303" pitchFamily="18" charset="0"/>
              <a:buChar char="•"/>
            </a:pPr>
            <a:r>
              <a:rPr lang="en-GB" dirty="0" smtClean="0">
                <a:solidFill>
                  <a:srgbClr val="4C6A4A"/>
                </a:solidFill>
              </a:rPr>
              <a:t>Binary encoding: </a:t>
            </a:r>
            <a:r>
              <a:rPr lang="en-GB" dirty="0">
                <a:solidFill>
                  <a:srgbClr val="4C6A4A"/>
                </a:solidFill>
              </a:rPr>
              <a:t>only readable </a:t>
            </a:r>
            <a:r>
              <a:rPr lang="en-GB" dirty="0" smtClean="0">
                <a:solidFill>
                  <a:srgbClr val="4C6A4A"/>
                </a:solidFill>
              </a:rPr>
              <a:t>with appropriate software</a:t>
            </a:r>
            <a:r>
              <a:rPr lang="en-GB" dirty="0">
                <a:solidFill>
                  <a:srgbClr val="4C6A4A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  <a:r>
              <a:rPr lang="en-GB" dirty="0" err="1" smtClean="0">
                <a:solidFill>
                  <a:schemeClr val="bg1"/>
                </a:solidFill>
              </a:rPr>
              <a:t>fcp</a:t>
            </a:r>
            <a:r>
              <a:rPr lang="en-GB" dirty="0" smtClean="0">
                <a:solidFill>
                  <a:schemeClr val="bg1"/>
                </a:solidFill>
              </a:rPr>
              <a:t>, .</a:t>
            </a:r>
            <a:r>
              <a:rPr lang="en-GB" dirty="0" err="1" smtClean="0">
                <a:solidFill>
                  <a:schemeClr val="bg1"/>
                </a:solidFill>
              </a:rPr>
              <a:t>xlxs</a:t>
            </a:r>
            <a:r>
              <a:rPr lang="en-GB" dirty="0" smtClean="0">
                <a:solidFill>
                  <a:schemeClr val="bg1"/>
                </a:solidFill>
              </a:rPr>
              <a:t>, .</a:t>
            </a:r>
            <a:r>
              <a:rPr lang="en-GB" dirty="0" err="1" smtClean="0">
                <a:solidFill>
                  <a:schemeClr val="bg1"/>
                </a:solidFill>
              </a:rPr>
              <a:t>docx</a:t>
            </a:r>
            <a:r>
              <a:rPr lang="en-GB" dirty="0" smtClean="0">
                <a:solidFill>
                  <a:schemeClr val="bg1"/>
                </a:solidFill>
              </a:rPr>
              <a:t>, .</a:t>
            </a:r>
            <a:r>
              <a:rPr lang="en-GB" dirty="0" err="1" smtClean="0">
                <a:solidFill>
                  <a:schemeClr val="bg1"/>
                </a:solidFill>
              </a:rPr>
              <a:t>psd</a:t>
            </a:r>
            <a:r>
              <a:rPr lang="en-GB" dirty="0" smtClean="0">
                <a:solidFill>
                  <a:schemeClr val="bg1"/>
                </a:solidFill>
              </a:rPr>
              <a:t>, .</a:t>
            </a:r>
            <a:r>
              <a:rPr lang="en-GB" dirty="0" err="1" smtClean="0">
                <a:solidFill>
                  <a:schemeClr val="bg1"/>
                </a:solidFill>
              </a:rPr>
              <a:t>nc</a:t>
            </a:r>
            <a:r>
              <a:rPr lang="en-GB" dirty="0" smtClean="0">
                <a:solidFill>
                  <a:schemeClr val="bg1"/>
                </a:solidFill>
              </a:rPr>
              <a:t>, </a:t>
            </a:r>
            <a:r>
              <a:rPr lang="en-GB" dirty="0" smtClean="0">
                <a:solidFill>
                  <a:srgbClr val="4C6A4A"/>
                </a:solidFill>
              </a:rPr>
              <a:t>etc.  </a:t>
            </a:r>
            <a:endParaRPr lang="en-GB" dirty="0">
              <a:solidFill>
                <a:srgbClr val="4C6A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072" y="260648"/>
            <a:ext cx="8534400" cy="758952"/>
          </a:xfrm>
        </p:spPr>
        <p:txBody>
          <a:bodyPr/>
          <a:lstStyle/>
          <a:p>
            <a:pPr algn="l"/>
            <a:r>
              <a:rPr lang="en-GB" cap="none" dirty="0" smtClean="0"/>
              <a:t>Recommended formats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536504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2800" dirty="0" smtClean="0">
              <a:solidFill>
                <a:srgbClr val="4C6A4A"/>
              </a:solidFill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GB" sz="2800" dirty="0">
              <a:solidFill>
                <a:srgbClr val="466044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1932523"/>
              </p:ext>
            </p:extLst>
          </p:nvPr>
        </p:nvGraphicFramePr>
        <p:xfrm>
          <a:off x="395535" y="1628800"/>
          <a:ext cx="8352929" cy="434109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41778"/>
                <a:gridCol w="3712413"/>
                <a:gridCol w="2498738"/>
              </a:tblGrid>
              <a:tr h="625450">
                <a:tc>
                  <a:txBody>
                    <a:bodyPr/>
                    <a:lstStyle/>
                    <a:p>
                      <a:r>
                        <a:rPr lang="en-GB" dirty="0" smtClean="0"/>
                        <a:t>Type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Recommended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Avoid for sharing</a:t>
                      </a:r>
                      <a:endParaRPr lang="en-GB" dirty="0"/>
                    </a:p>
                  </a:txBody>
                  <a:tcPr/>
                </a:tc>
              </a:tr>
              <a:tr h="662104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4C6A4A"/>
                          </a:solidFill>
                        </a:rPr>
                        <a:t>Tabular data</a:t>
                      </a:r>
                      <a:endParaRPr lang="en-GB" sz="2000" dirty="0">
                        <a:solidFill>
                          <a:srgbClr val="4C6A4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sz="2000" kern="1200" dirty="0" smtClean="0">
                          <a:solidFill>
                            <a:srgbClr val="46604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CSV, TSV, SPSS portable </a:t>
                      </a:r>
                      <a:endParaRPr lang="en-GB" sz="2000" dirty="0">
                        <a:solidFill>
                          <a:srgbClr val="46604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466044"/>
                          </a:solidFill>
                        </a:rPr>
                        <a:t>Excel</a:t>
                      </a:r>
                      <a:endParaRPr lang="en-GB" sz="2000" dirty="0">
                        <a:solidFill>
                          <a:srgbClr val="466044"/>
                        </a:solidFill>
                      </a:endParaRPr>
                    </a:p>
                  </a:txBody>
                  <a:tcPr/>
                </a:tc>
              </a:tr>
              <a:tr h="809152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4C6A4A"/>
                          </a:solidFill>
                        </a:rPr>
                        <a:t>Text</a:t>
                      </a:r>
                      <a:endParaRPr lang="en-GB" sz="2000" dirty="0">
                        <a:solidFill>
                          <a:srgbClr val="4C6A4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sz="2000" kern="1200" dirty="0" smtClean="0">
                          <a:solidFill>
                            <a:srgbClr val="46604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Plain text, HTML, RTF, PDF/A only if layout matters </a:t>
                      </a:r>
                      <a:endParaRPr lang="en-GB" sz="2000" dirty="0">
                        <a:solidFill>
                          <a:srgbClr val="46604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466044"/>
                          </a:solidFill>
                        </a:rPr>
                        <a:t>Word</a:t>
                      </a:r>
                      <a:endParaRPr lang="en-GB" sz="2000" dirty="0">
                        <a:solidFill>
                          <a:srgbClr val="466044"/>
                        </a:solidFill>
                      </a:endParaRPr>
                    </a:p>
                  </a:txBody>
                  <a:tcPr/>
                </a:tc>
              </a:tr>
              <a:tr h="881248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4C6A4A"/>
                          </a:solidFill>
                        </a:rPr>
                        <a:t>Media</a:t>
                      </a:r>
                      <a:endParaRPr lang="en-GB" sz="2000" dirty="0">
                        <a:solidFill>
                          <a:srgbClr val="4C6A4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sz="2000" kern="1200" dirty="0" smtClean="0">
                          <a:solidFill>
                            <a:srgbClr val="46604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Container: MP4, </a:t>
                      </a:r>
                      <a:r>
                        <a:rPr kumimoji="0" lang="en-GB" sz="2000" kern="1200" dirty="0" err="1" smtClean="0">
                          <a:solidFill>
                            <a:srgbClr val="46604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Ogg</a:t>
                      </a:r>
                      <a:r>
                        <a:rPr kumimoji="0" lang="en-GB" sz="2000" kern="1200" dirty="0" smtClean="0">
                          <a:solidFill>
                            <a:srgbClr val="46604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br>
                        <a:rPr kumimoji="0" lang="en-GB" sz="2000" kern="1200" dirty="0" smtClean="0">
                          <a:solidFill>
                            <a:srgbClr val="46604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en-GB" sz="2000" kern="1200" dirty="0" smtClean="0">
                          <a:solidFill>
                            <a:srgbClr val="46604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Codec: </a:t>
                      </a:r>
                      <a:r>
                        <a:rPr kumimoji="0" lang="en-GB" sz="2000" kern="1200" dirty="0" err="1" smtClean="0">
                          <a:solidFill>
                            <a:srgbClr val="46604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Theora</a:t>
                      </a:r>
                      <a:r>
                        <a:rPr kumimoji="0" lang="en-GB" sz="2000" kern="1200" dirty="0" smtClean="0">
                          <a:solidFill>
                            <a:srgbClr val="46604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Dirac, FLAC </a:t>
                      </a:r>
                      <a:endParaRPr lang="en-GB" sz="2000" dirty="0">
                        <a:solidFill>
                          <a:srgbClr val="46604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>
                          <a:solidFill>
                            <a:srgbClr val="466044"/>
                          </a:solidFill>
                        </a:rPr>
                        <a:t>Quicktime</a:t>
                      </a:r>
                      <a:r>
                        <a:rPr lang="en-GB" sz="2000" dirty="0" smtClean="0">
                          <a:solidFill>
                            <a:srgbClr val="466044"/>
                          </a:solidFill>
                        </a:rPr>
                        <a:t>, H264</a:t>
                      </a:r>
                      <a:endParaRPr lang="en-GB" sz="2000" dirty="0">
                        <a:solidFill>
                          <a:srgbClr val="466044"/>
                        </a:solidFill>
                      </a:endParaRPr>
                    </a:p>
                  </a:txBody>
                  <a:tcPr/>
                </a:tc>
              </a:tr>
              <a:tr h="662104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4C6A4A"/>
                          </a:solidFill>
                        </a:rPr>
                        <a:t>Images</a:t>
                      </a:r>
                      <a:endParaRPr lang="en-GB" sz="2000" dirty="0">
                        <a:solidFill>
                          <a:srgbClr val="4C6A4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sz="2000" kern="1200" dirty="0" smtClean="0">
                          <a:solidFill>
                            <a:srgbClr val="46604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TIFF, JPEG2000, PNG </a:t>
                      </a:r>
                      <a:endParaRPr lang="en-GB" sz="2000" dirty="0">
                        <a:solidFill>
                          <a:srgbClr val="46604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466044"/>
                          </a:solidFill>
                        </a:rPr>
                        <a:t>GIF, JPG</a:t>
                      </a:r>
                      <a:endParaRPr lang="en-GB" sz="2000" dirty="0">
                        <a:solidFill>
                          <a:srgbClr val="466044"/>
                        </a:solidFill>
                      </a:endParaRPr>
                    </a:p>
                  </a:txBody>
                  <a:tcPr/>
                </a:tc>
              </a:tr>
              <a:tr h="680422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4C6A4A"/>
                          </a:solidFill>
                        </a:rPr>
                        <a:t>Structured data</a:t>
                      </a:r>
                      <a:br>
                        <a:rPr lang="en-GB" sz="2000" dirty="0" smtClean="0">
                          <a:solidFill>
                            <a:srgbClr val="4C6A4A"/>
                          </a:solidFill>
                        </a:rPr>
                      </a:br>
                      <a:endParaRPr lang="en-GB" sz="2000" dirty="0">
                        <a:solidFill>
                          <a:srgbClr val="4C6A4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sz="2000" kern="1200" dirty="0" smtClean="0">
                          <a:solidFill>
                            <a:srgbClr val="46604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XML, RDF </a:t>
                      </a:r>
                      <a:endParaRPr lang="en-GB" sz="2000" dirty="0">
                        <a:solidFill>
                          <a:srgbClr val="46604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466044"/>
                          </a:solidFill>
                        </a:rPr>
                        <a:t>RDBMS</a:t>
                      </a:r>
                      <a:endParaRPr lang="en-GB" sz="2000" dirty="0">
                        <a:solidFill>
                          <a:srgbClr val="466044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23528" y="6020155"/>
            <a:ext cx="842493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dirty="0" smtClean="0">
                <a:solidFill>
                  <a:srgbClr val="466044"/>
                </a:solidFill>
              </a:rPr>
              <a:t>See also UKDA </a:t>
            </a:r>
            <a:r>
              <a:rPr lang="en-GB" sz="1300" dirty="0">
                <a:solidFill>
                  <a:srgbClr val="466044"/>
                </a:solidFill>
              </a:rPr>
              <a:t>File Formats Table: </a:t>
            </a:r>
            <a:r>
              <a:rPr lang="en-GB" sz="1300" dirty="0">
                <a:solidFill>
                  <a:srgbClr val="466044"/>
                </a:solidFill>
                <a:hlinkClick r:id="rId3"/>
              </a:rPr>
              <a:t>http://</a:t>
            </a:r>
            <a:r>
              <a:rPr lang="en-GB" sz="1300" dirty="0" smtClean="0">
                <a:solidFill>
                  <a:srgbClr val="466044"/>
                </a:solidFill>
                <a:hlinkClick r:id="rId3"/>
              </a:rPr>
              <a:t>www.data-archive.ac.uk/create-manage/format/formats-table</a:t>
            </a:r>
            <a:r>
              <a:rPr lang="en-GB" sz="1300" dirty="0" smtClean="0">
                <a:solidFill>
                  <a:srgbClr val="466044"/>
                </a:solidFill>
              </a:rPr>
              <a:t> </a:t>
            </a:r>
            <a:endParaRPr lang="en-GB" sz="1300" dirty="0">
              <a:solidFill>
                <a:srgbClr val="46604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19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072" y="228600"/>
            <a:ext cx="8534400" cy="758952"/>
          </a:xfrm>
        </p:spPr>
        <p:txBody>
          <a:bodyPr/>
          <a:lstStyle/>
          <a:p>
            <a:pPr algn="l"/>
            <a:r>
              <a:rPr lang="en-GB" dirty="0" smtClean="0"/>
              <a:t>File format </a:t>
            </a:r>
            <a:r>
              <a:rPr lang="en-GB" dirty="0"/>
              <a:t>m</a:t>
            </a:r>
            <a:r>
              <a:rPr lang="en-GB" dirty="0" smtClean="0"/>
              <a:t>igration 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27088" y="1527048"/>
            <a:ext cx="7978584" cy="4572000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2800" dirty="0" smtClean="0">
              <a:solidFill>
                <a:srgbClr val="466044"/>
              </a:solidFill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800" dirty="0" smtClean="0">
                <a:solidFill>
                  <a:srgbClr val="466044"/>
                </a:solidFill>
              </a:rPr>
              <a:t>If </a:t>
            </a:r>
            <a:r>
              <a:rPr lang="en-GB" sz="2800" dirty="0">
                <a:solidFill>
                  <a:srgbClr val="466044"/>
                </a:solidFill>
              </a:rPr>
              <a:t>you need to convert or migrate your data </a:t>
            </a:r>
            <a:r>
              <a:rPr lang="en-GB" sz="2800" dirty="0" smtClean="0">
                <a:solidFill>
                  <a:srgbClr val="466044"/>
                </a:solidFill>
              </a:rPr>
              <a:t>files (change the format) be </a:t>
            </a:r>
            <a:r>
              <a:rPr lang="en-GB" sz="2800" dirty="0">
                <a:solidFill>
                  <a:srgbClr val="466044"/>
                </a:solidFill>
              </a:rPr>
              <a:t>aware of the potential risk of </a:t>
            </a:r>
            <a:r>
              <a:rPr lang="en-GB" sz="2800" dirty="0" smtClean="0">
                <a:solidFill>
                  <a:srgbClr val="466044"/>
                </a:solidFill>
              </a:rPr>
              <a:t>loss </a:t>
            </a:r>
            <a:r>
              <a:rPr lang="en-GB" sz="2800" dirty="0">
                <a:solidFill>
                  <a:srgbClr val="466044"/>
                </a:solidFill>
              </a:rPr>
              <a:t>or corruption of your </a:t>
            </a:r>
            <a:r>
              <a:rPr lang="en-GB" sz="2800" dirty="0" smtClean="0">
                <a:solidFill>
                  <a:srgbClr val="466044"/>
                </a:solidFill>
              </a:rPr>
              <a:t>data.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GB" sz="2800" dirty="0" smtClean="0">
              <a:solidFill>
                <a:srgbClr val="466044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66044"/>
                </a:solidFill>
              </a:rPr>
              <a:t>Take appropriate steps to avoid/minimise it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66044"/>
                </a:solidFill>
              </a:rPr>
              <a:t>Always test the files you convert or migrate</a:t>
            </a:r>
            <a:endParaRPr lang="en-GB" sz="2800" dirty="0">
              <a:solidFill>
                <a:srgbClr val="46604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12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072" y="228600"/>
            <a:ext cx="8534400" cy="758952"/>
          </a:xfrm>
        </p:spPr>
        <p:txBody>
          <a:bodyPr/>
          <a:lstStyle/>
          <a:p>
            <a:pPr algn="l">
              <a:buClr>
                <a:schemeClr val="accent5">
                  <a:lumMod val="75000"/>
                </a:schemeClr>
              </a:buClr>
            </a:pPr>
            <a:r>
              <a:rPr lang="en-GB" dirty="0" smtClean="0"/>
              <a:t>Data normalisation 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1560" y="2348880"/>
            <a:ext cx="7978584" cy="3240386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800" dirty="0" smtClean="0">
                <a:solidFill>
                  <a:srgbClr val="4C6A4A"/>
                </a:solidFill>
              </a:rPr>
              <a:t>You may </a:t>
            </a:r>
            <a:r>
              <a:rPr lang="en-GB" sz="2800" dirty="0">
                <a:solidFill>
                  <a:srgbClr val="4C6A4A"/>
                </a:solidFill>
              </a:rPr>
              <a:t>also use the </a:t>
            </a:r>
            <a:r>
              <a:rPr lang="en-GB" sz="2800" dirty="0" smtClean="0">
                <a:solidFill>
                  <a:srgbClr val="4C6A4A"/>
                </a:solidFill>
              </a:rPr>
              <a:t>data normalisation process: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000" dirty="0" smtClean="0">
                <a:solidFill>
                  <a:srgbClr val="4C6A4A"/>
                </a:solidFill>
              </a:rPr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C6A4A"/>
                </a:solidFill>
              </a:rPr>
              <a:t>This </a:t>
            </a:r>
            <a:r>
              <a:rPr lang="en-GB" sz="2800" dirty="0">
                <a:solidFill>
                  <a:srgbClr val="4C6A4A"/>
                </a:solidFill>
              </a:rPr>
              <a:t>means to convert data from one format (e.g. proprietary) into another for use or preservation (e.g. ASCII</a:t>
            </a:r>
            <a:r>
              <a:rPr lang="en-GB" sz="2800" dirty="0" smtClean="0">
                <a:solidFill>
                  <a:srgbClr val="4C6A4A"/>
                </a:solidFill>
              </a:rPr>
              <a:t>).</a:t>
            </a:r>
            <a:endParaRPr lang="en-GB" sz="2800" dirty="0">
              <a:solidFill>
                <a:srgbClr val="4C6A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06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072" y="221776"/>
            <a:ext cx="8534400" cy="758952"/>
          </a:xfrm>
        </p:spPr>
        <p:txBody>
          <a:bodyPr/>
          <a:lstStyle/>
          <a:p>
            <a:pPr algn="l"/>
            <a:r>
              <a:rPr lang="en-GB" dirty="0" smtClean="0"/>
              <a:t>Data compression 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27088" y="1527048"/>
            <a:ext cx="7978584" cy="4572000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GB" sz="2800" dirty="0" smtClean="0">
              <a:solidFill>
                <a:srgbClr val="4C6A4A"/>
              </a:solidFill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800" dirty="0" smtClean="0">
                <a:solidFill>
                  <a:srgbClr val="4C6A4A"/>
                </a:solidFill>
              </a:rPr>
              <a:t>When </a:t>
            </a:r>
            <a:r>
              <a:rPr lang="en-GB" sz="2800" dirty="0">
                <a:solidFill>
                  <a:srgbClr val="4C6A4A"/>
                </a:solidFill>
              </a:rPr>
              <a:t>compressing your data files </a:t>
            </a:r>
            <a:r>
              <a:rPr lang="en-GB" sz="2800" dirty="0" smtClean="0">
                <a:solidFill>
                  <a:srgbClr val="4C6A4A"/>
                </a:solidFill>
              </a:rPr>
              <a:t>(storage, sending, sharing) you </a:t>
            </a:r>
            <a:r>
              <a:rPr lang="en-GB" sz="2800" dirty="0">
                <a:solidFill>
                  <a:srgbClr val="4C6A4A"/>
                </a:solidFill>
              </a:rPr>
              <a:t>encode the information using fewer bits than the original representation. </a:t>
            </a:r>
            <a:endParaRPr lang="en-GB" sz="2800" dirty="0" smtClean="0">
              <a:solidFill>
                <a:srgbClr val="4C6A4A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C6A4A"/>
                </a:solidFill>
              </a:rPr>
              <a:t>Compression </a:t>
            </a:r>
            <a:r>
              <a:rPr lang="en-GB" sz="2800" dirty="0">
                <a:solidFill>
                  <a:srgbClr val="4C6A4A"/>
                </a:solidFill>
              </a:rPr>
              <a:t>programs </a:t>
            </a:r>
            <a:r>
              <a:rPr lang="en-GB" sz="2800" dirty="0" smtClean="0">
                <a:solidFill>
                  <a:srgbClr val="4C6A4A"/>
                </a:solidFill>
              </a:rPr>
              <a:t>like </a:t>
            </a:r>
            <a:r>
              <a:rPr lang="en-GB" sz="2800" dirty="0">
                <a:solidFill>
                  <a:srgbClr val="4C6A4A"/>
                </a:solidFill>
              </a:rPr>
              <a:t>Zip and </a:t>
            </a:r>
            <a:r>
              <a:rPr lang="en-GB" sz="2800" dirty="0" err="1" smtClean="0">
                <a:solidFill>
                  <a:srgbClr val="4C6A4A"/>
                </a:solidFill>
              </a:rPr>
              <a:t>Tar.Z</a:t>
            </a:r>
            <a:r>
              <a:rPr lang="en-GB" sz="2800" dirty="0" smtClean="0">
                <a:solidFill>
                  <a:srgbClr val="4C6A4A"/>
                </a:solidFill>
              </a:rPr>
              <a:t> produce files such as </a:t>
            </a:r>
            <a:r>
              <a:rPr lang="en-GB" sz="2800" dirty="0" smtClean="0">
                <a:solidFill>
                  <a:schemeClr val="bg1"/>
                </a:solidFill>
              </a:rPr>
              <a:t>.zip, .tar.gz, .tar.bz2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4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072" y="228600"/>
            <a:ext cx="8534400" cy="758952"/>
          </a:xfrm>
        </p:spPr>
        <p:txBody>
          <a:bodyPr/>
          <a:lstStyle/>
          <a:p>
            <a:pPr algn="l"/>
            <a:r>
              <a:rPr lang="en-GB" dirty="0" smtClean="0"/>
              <a:t>Data </a:t>
            </a:r>
            <a:r>
              <a:rPr lang="en-GB" dirty="0"/>
              <a:t>t</a:t>
            </a:r>
            <a:r>
              <a:rPr lang="en-GB" dirty="0" smtClean="0"/>
              <a:t>ransformation 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27088" y="1628774"/>
            <a:ext cx="8137400" cy="4470273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GB" sz="2600" dirty="0" smtClean="0">
              <a:solidFill>
                <a:srgbClr val="466044"/>
              </a:solidFill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600" dirty="0" smtClean="0">
                <a:solidFill>
                  <a:srgbClr val="466044"/>
                </a:solidFill>
              </a:rPr>
              <a:t>When you need to compute new values from your data. Three transformation techniques: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200" dirty="0" smtClean="0">
                <a:solidFill>
                  <a:srgbClr val="4C6A4A"/>
                </a:solidFill>
              </a:rPr>
              <a:t>Aggregation </a:t>
            </a:r>
            <a:r>
              <a:rPr lang="en-GB" sz="2200" dirty="0">
                <a:solidFill>
                  <a:srgbClr val="4C6A4A"/>
                </a:solidFill>
              </a:rPr>
              <a:t>(</a:t>
            </a:r>
            <a:r>
              <a:rPr lang="en-GB" sz="2200" dirty="0" smtClean="0">
                <a:solidFill>
                  <a:srgbClr val="4C6A4A"/>
                </a:solidFill>
              </a:rPr>
              <a:t>combine </a:t>
            </a:r>
            <a:r>
              <a:rPr lang="en-GB" sz="2200" dirty="0">
                <a:solidFill>
                  <a:srgbClr val="4C6A4A"/>
                </a:solidFill>
              </a:rPr>
              <a:t>data into larger units</a:t>
            </a:r>
            <a:r>
              <a:rPr lang="en-GB" sz="2200" dirty="0" smtClean="0">
                <a:solidFill>
                  <a:srgbClr val="4C6A4A"/>
                </a:solidFill>
              </a:rPr>
              <a:t>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200" dirty="0" err="1">
                <a:solidFill>
                  <a:srgbClr val="4C6A4A"/>
                </a:solidFill>
              </a:rPr>
              <a:t>A</a:t>
            </a:r>
            <a:r>
              <a:rPr lang="en-GB" sz="2200" dirty="0" err="1" smtClean="0">
                <a:solidFill>
                  <a:srgbClr val="4C6A4A"/>
                </a:solidFill>
              </a:rPr>
              <a:t>nonymisation</a:t>
            </a:r>
            <a:r>
              <a:rPr lang="en-GB" sz="2200" dirty="0" smtClean="0">
                <a:solidFill>
                  <a:srgbClr val="4C6A4A"/>
                </a:solidFill>
              </a:rPr>
              <a:t> </a:t>
            </a:r>
            <a:r>
              <a:rPr lang="en-GB" sz="2200" dirty="0">
                <a:solidFill>
                  <a:srgbClr val="4C6A4A"/>
                </a:solidFill>
              </a:rPr>
              <a:t>(</a:t>
            </a:r>
            <a:r>
              <a:rPr lang="en-GB" sz="2200" dirty="0" smtClean="0">
                <a:solidFill>
                  <a:srgbClr val="4C6A4A"/>
                </a:solidFill>
              </a:rPr>
              <a:t>remove personal information)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4C6A4A"/>
                </a:solidFill>
              </a:rPr>
              <a:t>P</a:t>
            </a:r>
            <a:r>
              <a:rPr lang="en-GB" sz="2200" dirty="0" smtClean="0">
                <a:solidFill>
                  <a:srgbClr val="4C6A4A"/>
                </a:solidFill>
              </a:rPr>
              <a:t>erturbation </a:t>
            </a:r>
            <a:r>
              <a:rPr lang="en-GB" sz="2200" dirty="0">
                <a:solidFill>
                  <a:srgbClr val="4C6A4A"/>
                </a:solidFill>
              </a:rPr>
              <a:t>(</a:t>
            </a:r>
            <a:r>
              <a:rPr lang="en-GB" sz="2200" dirty="0" smtClean="0">
                <a:solidFill>
                  <a:srgbClr val="4C6A4A"/>
                </a:solidFill>
              </a:rPr>
              <a:t>distortion) - Example: population data in </a:t>
            </a:r>
            <a:r>
              <a:rPr lang="en-GB" sz="2200" dirty="0" smtClean="0">
                <a:solidFill>
                  <a:schemeClr val="bg1"/>
                </a:solidFill>
              </a:rPr>
              <a:t>Census </a:t>
            </a:r>
            <a:r>
              <a:rPr lang="en-GB" sz="2200" dirty="0" smtClean="0">
                <a:solidFill>
                  <a:srgbClr val="4C6A4A"/>
                </a:solidFill>
              </a:rPr>
              <a:t>are sometimes released </a:t>
            </a:r>
            <a:r>
              <a:rPr lang="en-GB" sz="2200" dirty="0">
                <a:solidFill>
                  <a:srgbClr val="4C6A4A"/>
                </a:solidFill>
              </a:rPr>
              <a:t>with perturbations as a trade-off for geographical detail.</a:t>
            </a:r>
          </a:p>
        </p:txBody>
      </p:sp>
    </p:spTree>
    <p:extLst>
      <p:ext uri="{BB962C8B-B14F-4D97-AF65-F5344CB8AC3E}">
        <p14:creationId xmlns:p14="http://schemas.microsoft.com/office/powerpoint/2010/main" val="2525564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Documentation &amp; metadata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733256"/>
            <a:ext cx="3587453" cy="57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528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cap="none" dirty="0" smtClean="0"/>
              <a:t>What it is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GB" sz="2400" dirty="0" smtClean="0">
                <a:solidFill>
                  <a:srgbClr val="466044"/>
                </a:solidFill>
              </a:rPr>
              <a:t>Documentation (intending for reading by humans)</a:t>
            </a:r>
          </a:p>
          <a:p>
            <a:pPr marL="662940" lvl="1" indent="-342900">
              <a:spcBef>
                <a:spcPts val="600"/>
              </a:spcBef>
              <a:buClr>
                <a:schemeClr val="accent5">
                  <a:lumMod val="75000"/>
                </a:schemeClr>
              </a:buClr>
              <a:buSzPct val="75000"/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466044"/>
                </a:solidFill>
              </a:rPr>
              <a:t>Contextual information</a:t>
            </a:r>
          </a:p>
          <a:p>
            <a:pPr lvl="2">
              <a:spcBef>
                <a:spcPts val="6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1900" dirty="0">
                <a:solidFill>
                  <a:srgbClr val="466044"/>
                </a:solidFill>
              </a:rPr>
              <a:t>Aims &amp; objectives of the originating project</a:t>
            </a:r>
          </a:p>
          <a:p>
            <a:pPr lvl="1">
              <a:spcBef>
                <a:spcPts val="600"/>
              </a:spcBef>
              <a:buClr>
                <a:schemeClr val="accent5">
                  <a:lumMod val="75000"/>
                </a:schemeClr>
              </a:buClr>
              <a:buSzPct val="75000"/>
              <a:buFont typeface="Wingdings" panose="05000000000000000000" pitchFamily="2" charset="2"/>
              <a:buChar char="§"/>
            </a:pPr>
            <a:r>
              <a:rPr lang="en-GB" dirty="0" smtClean="0">
                <a:solidFill>
                  <a:srgbClr val="466044"/>
                </a:solidFill>
              </a:rPr>
              <a:t>Explanatory </a:t>
            </a:r>
            <a:r>
              <a:rPr lang="en-GB" dirty="0">
                <a:solidFill>
                  <a:srgbClr val="466044"/>
                </a:solidFill>
              </a:rPr>
              <a:t>material 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1900" dirty="0">
                <a:solidFill>
                  <a:srgbClr val="466044"/>
                </a:solidFill>
              </a:rPr>
              <a:t>data source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1900" dirty="0">
                <a:solidFill>
                  <a:srgbClr val="466044"/>
                </a:solidFill>
              </a:rPr>
              <a:t>collection methodology &amp; process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1900" dirty="0">
                <a:solidFill>
                  <a:srgbClr val="466044"/>
                </a:solidFill>
              </a:rPr>
              <a:t>dataset structure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1900" dirty="0">
                <a:solidFill>
                  <a:srgbClr val="466044"/>
                </a:solidFill>
              </a:rPr>
              <a:t>technical information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en-GB" sz="2400" dirty="0" smtClean="0">
                <a:solidFill>
                  <a:srgbClr val="466044"/>
                </a:solidFill>
              </a:rPr>
              <a:t>Metadata (intended for reading by machines)</a:t>
            </a:r>
            <a:endParaRPr lang="en-GB" sz="2400" dirty="0">
              <a:solidFill>
                <a:srgbClr val="466044"/>
              </a:solidFill>
            </a:endParaRPr>
          </a:p>
          <a:p>
            <a:pPr marL="662400" lvl="1" indent="-342000">
              <a:spcBef>
                <a:spcPts val="600"/>
              </a:spcBef>
              <a:buClr>
                <a:schemeClr val="accent5">
                  <a:lumMod val="75000"/>
                </a:schemeClr>
              </a:buClr>
              <a:buSzPct val="75000"/>
              <a:buFont typeface="Wingdings" panose="05000000000000000000" pitchFamily="2" charset="2"/>
              <a:buChar char="§"/>
            </a:pPr>
            <a:r>
              <a:rPr lang="en-GB" sz="2400" dirty="0" smtClean="0">
                <a:solidFill>
                  <a:srgbClr val="466044"/>
                </a:solidFill>
              </a:rPr>
              <a:t>‘</a:t>
            </a:r>
            <a:r>
              <a:rPr lang="en-GB" dirty="0" smtClean="0">
                <a:solidFill>
                  <a:srgbClr val="466044"/>
                </a:solidFill>
              </a:rPr>
              <a:t>data about data’  </a:t>
            </a:r>
          </a:p>
          <a:p>
            <a:pPr marL="662400" lvl="1" indent="-342000">
              <a:spcBef>
                <a:spcPts val="600"/>
              </a:spcBef>
              <a:buClr>
                <a:schemeClr val="accent5">
                  <a:lumMod val="75000"/>
                </a:schemeClr>
              </a:buClr>
              <a:buSzPct val="75000"/>
              <a:buFont typeface="Wingdings" panose="05000000000000000000" pitchFamily="2" charset="2"/>
              <a:buChar char="§"/>
            </a:pPr>
            <a:r>
              <a:rPr lang="en-GB" dirty="0" smtClean="0">
                <a:solidFill>
                  <a:srgbClr val="466044"/>
                </a:solidFill>
              </a:rPr>
              <a:t>descriptors </a:t>
            </a:r>
            <a:r>
              <a:rPr lang="en-GB" dirty="0">
                <a:solidFill>
                  <a:srgbClr val="466044"/>
                </a:solidFill>
              </a:rPr>
              <a:t>to facilitate </a:t>
            </a:r>
            <a:r>
              <a:rPr lang="en-GB" dirty="0" smtClean="0">
                <a:solidFill>
                  <a:srgbClr val="466044"/>
                </a:solidFill>
              </a:rPr>
              <a:t>cataloguing and discoverability.</a:t>
            </a:r>
            <a:endParaRPr lang="en-GB" dirty="0">
              <a:solidFill>
                <a:srgbClr val="466044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2800" dirty="0" smtClean="0">
              <a:solidFill>
                <a:srgbClr val="46604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69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What it does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126232" cy="4865712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  <a:buClr>
                <a:schemeClr val="accent5">
                  <a:lumMod val="75000"/>
                </a:schemeClr>
              </a:buClr>
              <a:buNone/>
            </a:pPr>
            <a:r>
              <a:rPr lang="en-GB" sz="2400" b="1" dirty="0" smtClean="0">
                <a:solidFill>
                  <a:srgbClr val="466044"/>
                </a:solidFill>
              </a:rPr>
              <a:t/>
            </a:r>
            <a:br>
              <a:rPr lang="en-GB" sz="2400" b="1" dirty="0" smtClean="0">
                <a:solidFill>
                  <a:srgbClr val="466044"/>
                </a:solidFill>
              </a:rPr>
            </a:br>
            <a:r>
              <a:rPr lang="en-GB" sz="2400" b="1" dirty="0" smtClean="0">
                <a:solidFill>
                  <a:srgbClr val="466044"/>
                </a:solidFill>
              </a:rPr>
              <a:t>Documentation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900" dirty="0" smtClean="0">
                <a:solidFill>
                  <a:srgbClr val="466044"/>
                </a:solidFill>
              </a:rPr>
              <a:t>Facilitates </a:t>
            </a:r>
            <a:r>
              <a:rPr lang="en-GB" sz="1900" dirty="0">
                <a:solidFill>
                  <a:srgbClr val="466044"/>
                </a:solidFill>
              </a:rPr>
              <a:t>understanding and interpretation of your data.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1700" dirty="0">
                <a:solidFill>
                  <a:srgbClr val="4C6A4A"/>
                </a:solidFill>
              </a:rPr>
              <a:t>@ project level</a:t>
            </a:r>
          </a:p>
          <a:p>
            <a:pPr lvl="2"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v"/>
            </a:pPr>
            <a:r>
              <a:rPr lang="en-GB" sz="1700" dirty="0">
                <a:solidFill>
                  <a:srgbClr val="4C6A4A"/>
                </a:solidFill>
              </a:rPr>
              <a:t>It explains the background to the research that produced it and its </a:t>
            </a:r>
            <a:r>
              <a:rPr lang="en-GB" sz="1700" dirty="0" smtClean="0">
                <a:solidFill>
                  <a:srgbClr val="4C6A4A"/>
                </a:solidFill>
              </a:rPr>
              <a:t>methodologies.</a:t>
            </a:r>
            <a:endParaRPr lang="en-GB" sz="1700" dirty="0">
              <a:solidFill>
                <a:srgbClr val="4C6A4A"/>
              </a:solidFill>
            </a:endParaRPr>
          </a:p>
          <a:p>
            <a:pPr lvl="1">
              <a:lnSpc>
                <a:spcPct val="120000"/>
              </a:lnSpc>
              <a:spcBef>
                <a:spcPts val="6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1700" dirty="0" smtClean="0">
                <a:solidFill>
                  <a:srgbClr val="4C6A4A"/>
                </a:solidFill>
              </a:rPr>
              <a:t>@ </a:t>
            </a:r>
            <a:r>
              <a:rPr lang="en-GB" sz="1700" dirty="0">
                <a:solidFill>
                  <a:srgbClr val="4C6A4A"/>
                </a:solidFill>
              </a:rPr>
              <a:t>file or database level </a:t>
            </a:r>
          </a:p>
          <a:p>
            <a:pPr lvl="2"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v"/>
            </a:pPr>
            <a:r>
              <a:rPr lang="en-GB" sz="1700" dirty="0">
                <a:solidFill>
                  <a:srgbClr val="4C6A4A"/>
                </a:solidFill>
              </a:rPr>
              <a:t>Its describes their respective formats and their relationships with each other.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1700" dirty="0" smtClean="0">
                <a:solidFill>
                  <a:srgbClr val="4C6A4A"/>
                </a:solidFill>
              </a:rPr>
              <a:t>@ </a:t>
            </a:r>
            <a:r>
              <a:rPr lang="en-GB" sz="1700" dirty="0">
                <a:solidFill>
                  <a:srgbClr val="4C6A4A"/>
                </a:solidFill>
              </a:rPr>
              <a:t>variable or item level</a:t>
            </a:r>
          </a:p>
          <a:p>
            <a:pPr lvl="2"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v"/>
            </a:pPr>
            <a:r>
              <a:rPr lang="en-GB" sz="1700" dirty="0">
                <a:solidFill>
                  <a:srgbClr val="4C6A4A"/>
                </a:solidFill>
              </a:rPr>
              <a:t>It supplies the background to the variables and their </a:t>
            </a:r>
            <a:r>
              <a:rPr lang="en-GB" sz="1700" dirty="0" smtClean="0">
                <a:solidFill>
                  <a:srgbClr val="4C6A4A"/>
                </a:solidFill>
              </a:rPr>
              <a:t>descriptions.</a:t>
            </a:r>
            <a:endParaRPr lang="en-GB" sz="1700" dirty="0">
              <a:solidFill>
                <a:srgbClr val="4C6A4A"/>
              </a:solidFill>
            </a:endParaRP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20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spcAft>
                <a:spcPct val="300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8600" dirty="0" smtClean="0">
              <a:solidFill>
                <a:srgbClr val="466044"/>
              </a:solidFill>
            </a:endParaRPr>
          </a:p>
          <a:p>
            <a:pPr lvl="0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2400" dirty="0">
              <a:solidFill>
                <a:srgbClr val="4C6A4A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4008" y="1371600"/>
            <a:ext cx="4248472" cy="4865712"/>
          </a:xfrm>
        </p:spPr>
        <p:txBody>
          <a:bodyPr>
            <a:normAutofit fontScale="92500" lnSpcReduction="20000"/>
          </a:bodyPr>
          <a:lstStyle/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1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  <a:buClr>
                <a:schemeClr val="accent5">
                  <a:lumMod val="75000"/>
                </a:schemeClr>
              </a:buClr>
              <a:buNone/>
            </a:pPr>
            <a:r>
              <a:rPr lang="en-GB" sz="2600" b="1" dirty="0" smtClean="0">
                <a:solidFill>
                  <a:srgbClr val="4C6A4A"/>
                </a:solidFill>
              </a:rPr>
              <a:t>Metadata</a:t>
            </a: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</a:rPr>
              <a:t>Provides context for your data, particularly for those outside your research environment, discipline and institution.</a:t>
            </a: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19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</a:rPr>
              <a:t>Tracks its provenance.</a:t>
            </a: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19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</a:rPr>
              <a:t>Makes your data easier to find and use.</a:t>
            </a: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19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</a:rPr>
              <a:t>Makes your data discoverable.</a:t>
            </a: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19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900" dirty="0" smtClean="0">
                <a:solidFill>
                  <a:srgbClr val="466044"/>
                </a:solidFill>
              </a:rPr>
              <a:t>Helps support the archiving and preservation of your data.</a:t>
            </a: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20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spcAft>
                <a:spcPct val="30000"/>
              </a:spcAft>
              <a:buClr>
                <a:schemeClr val="accent5">
                  <a:lumMod val="75000"/>
                </a:schemeClr>
              </a:buClr>
              <a:buNone/>
            </a:pPr>
            <a:endParaRPr lang="en-GB" sz="2400" b="1" dirty="0">
              <a:solidFill>
                <a:srgbClr val="466044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1800" dirty="0" smtClean="0">
              <a:solidFill>
                <a:srgbClr val="4C6A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28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cap="none" dirty="0" smtClean="0"/>
              <a:t>Why it is necessary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66044"/>
                </a:solidFill>
              </a:rPr>
              <a:t>To help you … 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466044"/>
                </a:solidFill>
              </a:rPr>
              <a:t>r</a:t>
            </a:r>
            <a:r>
              <a:rPr lang="en-GB" sz="2400" dirty="0" smtClean="0">
                <a:solidFill>
                  <a:srgbClr val="466044"/>
                </a:solidFill>
              </a:rPr>
              <a:t>emember the details of your data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466044"/>
                </a:solidFill>
              </a:rPr>
              <a:t>a</a:t>
            </a:r>
            <a:r>
              <a:rPr lang="en-GB" sz="2400" dirty="0" smtClean="0">
                <a:solidFill>
                  <a:srgbClr val="466044"/>
                </a:solidFill>
              </a:rPr>
              <a:t>rchive your data for future access &amp; re-use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66044"/>
                </a:solidFill>
              </a:rPr>
              <a:t>To help others …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466044"/>
                </a:solidFill>
              </a:rPr>
              <a:t>discover your data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2400" dirty="0" smtClean="0">
                <a:solidFill>
                  <a:srgbClr val="466044"/>
                </a:solidFill>
              </a:rPr>
              <a:t>understand the aims and conduct of the originating research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466044"/>
                </a:solidFill>
              </a:rPr>
              <a:t>v</a:t>
            </a:r>
            <a:r>
              <a:rPr lang="en-GB" sz="2400" dirty="0" smtClean="0">
                <a:solidFill>
                  <a:srgbClr val="466044"/>
                </a:solidFill>
              </a:rPr>
              <a:t>erify your findings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466044"/>
                </a:solidFill>
              </a:rPr>
              <a:t>r</a:t>
            </a:r>
            <a:r>
              <a:rPr lang="en-GB" sz="2400" dirty="0" smtClean="0">
                <a:solidFill>
                  <a:srgbClr val="466044"/>
                </a:solidFill>
              </a:rPr>
              <a:t>eplicate your results</a:t>
            </a:r>
          </a:p>
        </p:txBody>
      </p:sp>
    </p:spTree>
    <p:extLst>
      <p:ext uri="{BB962C8B-B14F-4D97-AF65-F5344CB8AC3E}">
        <p14:creationId xmlns:p14="http://schemas.microsoft.com/office/powerpoint/2010/main" val="130446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Types of documentation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800" dirty="0" smtClean="0">
                <a:solidFill>
                  <a:srgbClr val="466044"/>
                </a:solidFill>
              </a:rPr>
              <a:t>Varies from project to project and may include: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GB" sz="900" dirty="0" smtClean="0">
              <a:solidFill>
                <a:srgbClr val="466044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600" dirty="0" smtClean="0">
                <a:solidFill>
                  <a:srgbClr val="466044"/>
                </a:solidFill>
              </a:rPr>
              <a:t>Laboratory notebooks.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600" dirty="0" smtClean="0">
                <a:solidFill>
                  <a:srgbClr val="466044"/>
                </a:solidFill>
              </a:rPr>
              <a:t>Field notes.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600" dirty="0" smtClean="0">
                <a:solidFill>
                  <a:srgbClr val="466044"/>
                </a:solidFill>
              </a:rPr>
              <a:t>Questionnaires.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600" dirty="0" smtClean="0">
                <a:solidFill>
                  <a:srgbClr val="466044"/>
                </a:solidFill>
              </a:rPr>
              <a:t>Methodologies.</a:t>
            </a:r>
            <a:endParaRPr lang="en-GB" sz="2600" dirty="0">
              <a:solidFill>
                <a:srgbClr val="466044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600" dirty="0" smtClean="0">
                <a:solidFill>
                  <a:srgbClr val="466044"/>
                </a:solidFill>
              </a:rPr>
              <a:t>Standard operating procedures.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600" dirty="0" smtClean="0">
                <a:solidFill>
                  <a:srgbClr val="466044"/>
                </a:solidFill>
              </a:rPr>
              <a:t>Reports of decisions made that relate to conduct of the research.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88641"/>
            <a:ext cx="2876550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895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Types of metadata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371600"/>
            <a:ext cx="4038600" cy="479370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Categories of metadata</a:t>
            </a:r>
          </a:p>
          <a:p>
            <a:pPr marL="0" indent="0">
              <a:buNone/>
            </a:pPr>
            <a:endParaRPr lang="en-GB" sz="1400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Descriptive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Title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Author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abstract, 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location, 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keywords for discoverability</a:t>
            </a:r>
          </a:p>
          <a:p>
            <a:pPr lvl="2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Administrative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terms of access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rights management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preservation</a:t>
            </a:r>
          </a:p>
          <a:p>
            <a:pPr lvl="2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Structural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components of the dataset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their relationship to each other</a:t>
            </a:r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1628800"/>
            <a:ext cx="4038600" cy="4392488"/>
          </a:xfrm>
        </p:spPr>
      </p:pic>
      <p:sp>
        <p:nvSpPr>
          <p:cNvPr id="6" name="TextBox 5"/>
          <p:cNvSpPr txBox="1"/>
          <p:nvPr/>
        </p:nvSpPr>
        <p:spPr>
          <a:xfrm>
            <a:off x="4788024" y="6165304"/>
            <a:ext cx="41044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Acknowledgement: www.tvtechnology.com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02950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Storage &amp; security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733256"/>
            <a:ext cx="3587453" cy="57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56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Basic Principles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40000" lnSpcReduction="2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3400" dirty="0" smtClean="0">
              <a:solidFill>
                <a:srgbClr val="4C6A4A"/>
              </a:solidFill>
              <a:ea typeface="MS PGothic" pitchFamily="34" charset="-128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50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Use </a:t>
            </a:r>
            <a:r>
              <a:rPr lang="en-GB" sz="50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managed, network services whenever possible to ensure: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85000"/>
              <a:buFont typeface="Courier New" panose="02070309020205020404" pitchFamily="49" charset="0"/>
              <a:buChar char="o"/>
            </a:pPr>
            <a:r>
              <a:rPr lang="en-GB" sz="45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Regular back-up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85000"/>
              <a:buFont typeface="Courier New" panose="02070309020205020404" pitchFamily="49" charset="0"/>
              <a:buChar char="o"/>
            </a:pPr>
            <a:r>
              <a:rPr lang="en-GB" sz="45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Data Security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85000"/>
              <a:buFont typeface="Courier New" panose="02070309020205020404" pitchFamily="49" charset="0"/>
              <a:buChar char="o"/>
            </a:pPr>
            <a:r>
              <a:rPr lang="en-GB" sz="45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Accessibility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50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Avoid using portable HD’s, USB memory sticks, CD’s, or DVD’s to avoid: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85000"/>
              <a:buFont typeface="Courier New" panose="02070309020205020404" pitchFamily="49" charset="0"/>
              <a:buChar char="o"/>
            </a:pPr>
            <a:r>
              <a:rPr lang="en-GB" sz="45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Data loss due to damage, failure, or theft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85000"/>
              <a:buFont typeface="Courier New" panose="02070309020205020404" pitchFamily="49" charset="0"/>
              <a:buChar char="o"/>
            </a:pPr>
            <a:r>
              <a:rPr lang="en-GB" sz="45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Quality control issues due to version confusion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85000"/>
              <a:buFont typeface="Courier New" panose="02070309020205020404" pitchFamily="49" charset="0"/>
              <a:buChar char="o"/>
            </a:pPr>
            <a:r>
              <a:rPr lang="en-GB" sz="45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Unnecessary security risks</a:t>
            </a:r>
          </a:p>
          <a:p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291" y="1772816"/>
            <a:ext cx="4038600" cy="3013779"/>
          </a:xfrm>
        </p:spPr>
      </p:pic>
      <p:sp>
        <p:nvSpPr>
          <p:cNvPr id="7" name="TextBox 6"/>
          <p:cNvSpPr txBox="1"/>
          <p:nvPr/>
        </p:nvSpPr>
        <p:spPr>
          <a:xfrm>
            <a:off x="4788024" y="4941168"/>
            <a:ext cx="403244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1400" dirty="0">
                <a:solidFill>
                  <a:srgbClr val="4C6A4A"/>
                </a:solidFill>
              </a:rPr>
              <a:t>Digital preservation Coalition’s new promotional USB </a:t>
            </a:r>
            <a:r>
              <a:rPr lang="en-GB" sz="1400" dirty="0" smtClean="0">
                <a:solidFill>
                  <a:srgbClr val="4C6A4A"/>
                </a:solidFill>
              </a:rPr>
              <a:t>stick:</a:t>
            </a:r>
            <a:r>
              <a:rPr lang="en-GB" sz="1400" u="sng" dirty="0" smtClean="0">
                <a:hlinkClick r:id="rId3"/>
              </a:rPr>
              <a:t/>
            </a:r>
            <a:br>
              <a:rPr lang="en-GB" sz="1400" u="sng" dirty="0" smtClean="0">
                <a:hlinkClick r:id="rId3"/>
              </a:rPr>
            </a:br>
            <a:r>
              <a:rPr lang="en-GB" sz="1400" u="sng" dirty="0" smtClean="0">
                <a:hlinkClick r:id="rId3"/>
              </a:rPr>
              <a:t>https</a:t>
            </a:r>
            <a:r>
              <a:rPr lang="en-GB" sz="1400" u="sng" dirty="0">
                <a:hlinkClick r:id="rId3"/>
              </a:rPr>
              <a:t>://twitter.com/digitalfay/status/411444578122600450/photo/1</a:t>
            </a:r>
            <a:endParaRPr lang="en-GB" sz="1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204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Secure storage &amp; regular backup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3400" dirty="0" smtClean="0">
              <a:solidFill>
                <a:srgbClr val="4C6A4A"/>
              </a:solidFill>
              <a:ea typeface="MS PGothic" pitchFamily="34" charset="-128"/>
              <a:cs typeface="Times New Roman" pitchFamily="18" charset="0"/>
            </a:endParaRPr>
          </a:p>
          <a:p>
            <a:pPr marL="273600" lvl="1" indent="-273600"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SzPct val="75000"/>
              <a:buFont typeface="Wingdings" panose="05000000000000000000" pitchFamily="2" charset="2"/>
              <a:buChar char="§"/>
            </a:pPr>
            <a:r>
              <a:rPr lang="en-GB" sz="80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Make </a:t>
            </a:r>
            <a:r>
              <a:rPr lang="en-GB" sz="80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at least 3 copies of the </a:t>
            </a:r>
            <a:r>
              <a:rPr lang="en-GB" sz="80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data:</a:t>
            </a:r>
          </a:p>
          <a:p>
            <a:pPr marL="547200" lvl="2" indent="-273600">
              <a:lnSpc>
                <a:spcPct val="120000"/>
              </a:lnSpc>
              <a:spcBef>
                <a:spcPts val="6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64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on </a:t>
            </a:r>
            <a:r>
              <a:rPr lang="en-GB" sz="64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at least 2 different </a:t>
            </a:r>
            <a:r>
              <a:rPr lang="en-GB" sz="64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media,</a:t>
            </a:r>
          </a:p>
          <a:p>
            <a:pPr marL="547200" lvl="2" indent="-273600">
              <a:lnSpc>
                <a:spcPct val="120000"/>
              </a:lnSpc>
              <a:spcBef>
                <a:spcPts val="6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64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keep </a:t>
            </a:r>
            <a:r>
              <a:rPr lang="en-GB" sz="64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storage devices in separate locations </a:t>
            </a:r>
            <a:r>
              <a:rPr lang="en-GB" sz="64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with </a:t>
            </a:r>
            <a:r>
              <a:rPr lang="en-GB" sz="64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at least 1 </a:t>
            </a:r>
            <a:r>
              <a:rPr lang="en-GB" sz="64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offsite,  </a:t>
            </a:r>
          </a:p>
          <a:p>
            <a:pPr marL="547200" lvl="2" indent="-273600">
              <a:lnSpc>
                <a:spcPct val="120000"/>
              </a:lnSpc>
              <a:spcBef>
                <a:spcPts val="6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64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check </a:t>
            </a:r>
            <a:r>
              <a:rPr lang="en-GB" sz="64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they work </a:t>
            </a:r>
            <a:r>
              <a:rPr lang="en-GB" sz="64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regularly,</a:t>
            </a:r>
            <a:endParaRPr lang="en-GB" sz="6400" dirty="0">
              <a:solidFill>
                <a:srgbClr val="4C6A4A"/>
              </a:solidFill>
              <a:ea typeface="MS PGothic" pitchFamily="34" charset="-128"/>
              <a:cs typeface="Times New Roman" pitchFamily="18" charset="0"/>
            </a:endParaRPr>
          </a:p>
          <a:p>
            <a:pPr marL="547200" lvl="2" indent="-273600">
              <a:lnSpc>
                <a:spcPct val="120000"/>
              </a:lnSpc>
              <a:spcBef>
                <a:spcPts val="6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64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ensure </a:t>
            </a:r>
            <a:r>
              <a:rPr lang="en-GB" sz="64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you know the process and follow </a:t>
            </a:r>
            <a:r>
              <a:rPr lang="en-GB" sz="64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it.</a:t>
            </a:r>
            <a:endParaRPr lang="en-GB" sz="6400" dirty="0">
              <a:solidFill>
                <a:srgbClr val="4C6A4A"/>
              </a:solidFill>
              <a:ea typeface="MS PGothic" pitchFamily="34" charset="-128"/>
              <a:cs typeface="Times New Roman" pitchFamily="18" charset="0"/>
            </a:endParaRPr>
          </a:p>
          <a:p>
            <a:pPr marL="273600" lvl="1" indent="-273600"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SzPct val="75000"/>
              <a:buFont typeface="Wingdings" panose="05000000000000000000" pitchFamily="2" charset="2"/>
              <a:buChar char="§"/>
            </a:pPr>
            <a:r>
              <a:rPr lang="en-GB" sz="80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Ensure </a:t>
            </a:r>
            <a:r>
              <a:rPr lang="en-GB" sz="80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you can keep track of different versions of data, especially when backing-up to multiple </a:t>
            </a:r>
            <a:r>
              <a:rPr lang="en-GB" sz="80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devices. </a:t>
            </a:r>
          </a:p>
          <a:p>
            <a:pPr marL="547200" lvl="2" indent="-273600">
              <a:lnSpc>
                <a:spcPct val="120000"/>
              </a:lnSpc>
              <a:spcBef>
                <a:spcPts val="6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64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Use a versioning software e.g., Tortoise, Subversion</a:t>
            </a:r>
            <a:endParaRPr lang="en-GB" sz="6400" dirty="0">
              <a:solidFill>
                <a:srgbClr val="4C6A4A"/>
              </a:solidFill>
              <a:ea typeface="MS PGothic" pitchFamily="34" charset="-128"/>
              <a:cs typeface="Times New Roman" pitchFamily="18" charset="0"/>
            </a:endParaRPr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480108"/>
            <a:ext cx="4279715" cy="3120625"/>
          </a:xfrm>
        </p:spPr>
      </p:pic>
      <p:sp>
        <p:nvSpPr>
          <p:cNvPr id="8" name="TextBox 7"/>
          <p:cNvSpPr txBox="1"/>
          <p:nvPr/>
        </p:nvSpPr>
        <p:spPr>
          <a:xfrm>
            <a:off x="4788024" y="1916832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One copy=risk of data loss</a:t>
            </a:r>
            <a:endParaRPr lang="en-GB" sz="20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25" t="24843" r="20009" b="24003"/>
          <a:stretch/>
        </p:blipFill>
        <p:spPr>
          <a:xfrm>
            <a:off x="4644008" y="4494599"/>
            <a:ext cx="1205350" cy="87762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44008" y="5373665"/>
            <a:ext cx="232865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prstClr val="white"/>
              </a:buClr>
              <a:buFontTx/>
              <a:buChar char="•"/>
              <a:defRPr/>
            </a:pPr>
            <a:r>
              <a:rPr lang="en-US" sz="800" b="1" dirty="0">
                <a:solidFill>
                  <a:schemeClr val="bg1"/>
                </a:solidFill>
                <a:cs typeface="Trebuchet MS"/>
              </a:rPr>
              <a:t>CC image by Sharyn Morrow on Flickr</a:t>
            </a:r>
          </a:p>
        </p:txBody>
      </p:sp>
      <p:sp>
        <p:nvSpPr>
          <p:cNvPr id="7" name="Rectangle 6"/>
          <p:cNvSpPr/>
          <p:nvPr/>
        </p:nvSpPr>
        <p:spPr>
          <a:xfrm rot="16200000">
            <a:off x="7628733" y="4243201"/>
            <a:ext cx="232627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prstClr val="white"/>
              </a:buClr>
              <a:buFontTx/>
              <a:buChar char="•"/>
              <a:defRPr/>
            </a:pPr>
            <a:r>
              <a:rPr lang="en-US" sz="900" b="1" dirty="0">
                <a:solidFill>
                  <a:prstClr val="white">
                    <a:lumMod val="75000"/>
                  </a:prstClr>
                </a:solidFill>
                <a:cs typeface="Trebuchet MS"/>
              </a:rPr>
              <a:t>CC image by </a:t>
            </a:r>
            <a:r>
              <a:rPr lang="en-US" sz="900" b="1" dirty="0" err="1">
                <a:solidFill>
                  <a:prstClr val="white">
                    <a:lumMod val="75000"/>
                  </a:prstClr>
                </a:solidFill>
                <a:cs typeface="Trebuchet MS"/>
              </a:rPr>
              <a:t>momboleum</a:t>
            </a:r>
            <a:r>
              <a:rPr lang="en-US" sz="900" b="1" dirty="0">
                <a:solidFill>
                  <a:prstClr val="white">
                    <a:lumMod val="75000"/>
                  </a:prstClr>
                </a:solidFill>
                <a:cs typeface="Trebuchet MS"/>
              </a:rPr>
              <a:t>  on Flickr</a:t>
            </a:r>
          </a:p>
        </p:txBody>
      </p:sp>
    </p:spTree>
    <p:extLst>
      <p:ext uri="{BB962C8B-B14F-4D97-AF65-F5344CB8AC3E}">
        <p14:creationId xmlns:p14="http://schemas.microsoft.com/office/powerpoint/2010/main" val="296004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Keeping Sensitive Data Secure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628800"/>
            <a:ext cx="4198240" cy="4562487"/>
          </a:xfrm>
        </p:spPr>
        <p:txBody>
          <a:bodyPr>
            <a:normAutofit fontScale="25000" lnSpcReduction="20000"/>
          </a:bodyPr>
          <a:lstStyle/>
          <a:p>
            <a:pPr>
              <a:spcBef>
                <a:spcPts val="18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80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Ensure </a:t>
            </a:r>
            <a:r>
              <a:rPr lang="en-GB" sz="80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PC’s, laptops, and portable data storage devices are stored securely and encrypted if necessary.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80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University of Edinburgh Data Encryption policy warns users that "medium and high risk personal data or business information must be encrypted if it leaves the University environment".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80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However, be aware that any encrypted data will be lost if you lose the </a:t>
            </a:r>
            <a:r>
              <a:rPr lang="en-GB" sz="80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password/encryption </a:t>
            </a:r>
            <a:r>
              <a:rPr lang="en-GB" sz="8000" dirty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key or if the disk image is corrupted or the hard disk fails. 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708173" y="5308607"/>
            <a:ext cx="42484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System lock: Image </a:t>
            </a:r>
            <a:r>
              <a:rPr lang="en-GB" sz="1400" dirty="0"/>
              <a:t>by </a:t>
            </a:r>
            <a:r>
              <a:rPr lang="en-GB" sz="1400" b="1" dirty="0"/>
              <a:t>Yuri Yu. </a:t>
            </a:r>
            <a:r>
              <a:rPr lang="en-GB" sz="1400" b="1" dirty="0" err="1"/>
              <a:t>Samoilov</a:t>
            </a:r>
            <a:r>
              <a:rPr lang="en-GB" sz="1400" b="1" dirty="0"/>
              <a:t> </a:t>
            </a:r>
            <a:r>
              <a:rPr lang="en-GB" sz="1400" b="1" dirty="0" smtClean="0"/>
              <a:t> </a:t>
            </a:r>
            <a:r>
              <a:rPr lang="en-GB" sz="1400" dirty="0" smtClean="0"/>
              <a:t> -  </a:t>
            </a:r>
            <a:r>
              <a:rPr lang="en-GB" sz="1400" dirty="0"/>
              <a:t>Flickr (CC-BY)</a:t>
            </a:r>
            <a:endParaRPr lang="en-GB" sz="1400" dirty="0" smtClean="0">
              <a:solidFill>
                <a:srgbClr val="4C6A4A"/>
              </a:solidFill>
              <a:hlinkClick r:id="rId2"/>
            </a:endParaRPr>
          </a:p>
          <a:p>
            <a:pPr lvl="0"/>
            <a:r>
              <a:rPr lang="en-GB" sz="1400" dirty="0" smtClean="0">
                <a:solidFill>
                  <a:srgbClr val="4C6A4A"/>
                </a:solidFill>
                <a:hlinkClick r:id="rId2"/>
              </a:rPr>
              <a:t>https</a:t>
            </a:r>
            <a:r>
              <a:rPr lang="en-GB" sz="1400" dirty="0">
                <a:solidFill>
                  <a:srgbClr val="4C6A4A"/>
                </a:solidFill>
                <a:hlinkClick r:id="rId2"/>
              </a:rPr>
              <a:t>://www.flickr.com/photos/110751683@N02</a:t>
            </a:r>
            <a:r>
              <a:rPr lang="en-GB" sz="1400" dirty="0" smtClean="0">
                <a:solidFill>
                  <a:srgbClr val="4C6A4A"/>
                </a:solidFill>
                <a:hlinkClick r:id="rId2"/>
              </a:rPr>
              <a:t>/</a:t>
            </a:r>
            <a:r>
              <a:rPr lang="en-GB" sz="1400" dirty="0" smtClean="0">
                <a:solidFill>
                  <a:srgbClr val="4C6A4A"/>
                </a:solidFill>
              </a:rPr>
              <a:t> </a:t>
            </a:r>
            <a:endParaRPr lang="en-GB" sz="1400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556792"/>
            <a:ext cx="3600400" cy="3600400"/>
          </a:xfrm>
        </p:spPr>
      </p:pic>
    </p:spTree>
    <p:extLst>
      <p:ext uri="{BB962C8B-B14F-4D97-AF65-F5344CB8AC3E}">
        <p14:creationId xmlns:p14="http://schemas.microsoft.com/office/powerpoint/2010/main" val="390122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Data Disposal 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198240" cy="493772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en-GB" sz="6400" dirty="0" smtClean="0">
              <a:solidFill>
                <a:srgbClr val="4C6A4A"/>
              </a:solidFill>
              <a:ea typeface="MS PGothic" pitchFamily="34" charset="-128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72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Ensure disposing confidential data securely.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buClr>
                <a:srgbClr val="FF0000"/>
              </a:buClr>
              <a:buSzPct val="75000"/>
              <a:buFont typeface="Courier New" panose="02070309020205020404" pitchFamily="49" charset="0"/>
              <a:buChar char="o"/>
            </a:pPr>
            <a:r>
              <a:rPr lang="en-GB" sz="64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Hard drives: use software for secure erasing such as BC Wipe, Wipe File, </a:t>
            </a:r>
            <a:r>
              <a:rPr lang="en-GB" sz="6400" dirty="0" err="1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DeleteOnClick</a:t>
            </a:r>
            <a:r>
              <a:rPr lang="en-GB" sz="64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, Eraser for Windows; ‘secure empty trash’ for Mac.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buClr>
                <a:srgbClr val="FF0000"/>
              </a:buClr>
              <a:buSzPct val="75000"/>
              <a:buFont typeface="Courier New" panose="02070309020205020404" pitchFamily="49" charset="0"/>
              <a:buChar char="o"/>
            </a:pPr>
            <a:r>
              <a:rPr lang="en-GB" sz="64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USB Drives: physical destruction is the only way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buClr>
                <a:srgbClr val="FF0000"/>
              </a:buClr>
              <a:buSzPct val="75000"/>
              <a:buFont typeface="Courier New" panose="02070309020205020404" pitchFamily="49" charset="0"/>
              <a:buChar char="o"/>
            </a:pPr>
            <a:r>
              <a:rPr lang="en-GB" sz="6400" dirty="0" smtClean="0">
                <a:solidFill>
                  <a:srgbClr val="4C6A4A"/>
                </a:solidFill>
                <a:ea typeface="MS PGothic" pitchFamily="34" charset="-128"/>
                <a:cs typeface="Times New Roman" pitchFamily="18" charset="0"/>
              </a:rPr>
              <a:t>Paper and CDs/optical Discs: shredding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7200" dirty="0">
                <a:solidFill>
                  <a:srgbClr val="4C6A4A"/>
                </a:solidFill>
              </a:rPr>
              <a:t>The University of Edinburgh has a comprehensive guide to the disposal of confidential and/or sensitive waste held on paper, CDs, DVDs, tapes, discs and other holding </a:t>
            </a:r>
            <a:r>
              <a:rPr lang="en-GB" sz="7200" dirty="0" smtClean="0">
                <a:solidFill>
                  <a:srgbClr val="4C6A4A"/>
                </a:solidFill>
              </a:rPr>
              <a:t>devices.</a:t>
            </a:r>
            <a:endParaRPr lang="en-GB" sz="7200" dirty="0">
              <a:solidFill>
                <a:srgbClr val="4C6A4A"/>
              </a:solidFill>
              <a:ea typeface="MS PGothic" pitchFamily="34" charset="-128"/>
              <a:cs typeface="Times New Roman" pitchFamily="18" charset="0"/>
            </a:endParaRP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788024" y="4941168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1200" dirty="0">
                <a:solidFill>
                  <a:srgbClr val="4C6A4A"/>
                </a:solidFill>
                <a:hlinkClick r:id="rId2"/>
              </a:rPr>
              <a:t>http://</a:t>
            </a:r>
            <a:r>
              <a:rPr lang="en-GB" sz="1200" dirty="0" smtClean="0">
                <a:solidFill>
                  <a:srgbClr val="4C6A4A"/>
                </a:solidFill>
                <a:hlinkClick r:id="rId2"/>
              </a:rPr>
              <a:t>www.ed.ac.uk/schools-departments/estates-buildings/waste-recycling/how/confidential-waste</a:t>
            </a:r>
            <a:r>
              <a:rPr lang="en-GB" sz="1200" dirty="0" smtClean="0">
                <a:solidFill>
                  <a:srgbClr val="4C6A4A"/>
                </a:solidFill>
              </a:rPr>
              <a:t> </a:t>
            </a:r>
            <a:endParaRPr lang="en-GB" sz="1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844824"/>
            <a:ext cx="3672407" cy="2915892"/>
          </a:xfrm>
        </p:spPr>
      </p:pic>
    </p:spTree>
    <p:extLst>
      <p:ext uri="{BB962C8B-B14F-4D97-AF65-F5344CB8AC3E}">
        <p14:creationId xmlns:p14="http://schemas.microsoft.com/office/powerpoint/2010/main" val="305754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Data protection, rights &amp; access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733256"/>
            <a:ext cx="3587453" cy="57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32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Things to think about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Ethics</a:t>
            </a: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  <a:p>
            <a:pPr lvl="2">
              <a:buFont typeface="Wingdings" panose="05000000000000000000" pitchFamily="2" charset="2"/>
              <a:buChar char="§"/>
            </a:pPr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Requirements relating to data that relates to human subjects.</a:t>
            </a:r>
          </a:p>
          <a:p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Privacy, confidentiality &amp; disclosure</a:t>
            </a: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Data protection</a:t>
            </a: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Intellectual Property Rights (IPR)</a:t>
            </a:r>
          </a:p>
          <a:p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Copyright</a:t>
            </a: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9403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Ethics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11200" dirty="0">
                <a:solidFill>
                  <a:srgbClr val="4C6A4A"/>
                </a:solidFill>
              </a:rPr>
              <a:t>Ethics committees</a:t>
            </a:r>
          </a:p>
          <a:p>
            <a:pPr marL="0" indent="0">
              <a:buNone/>
            </a:pPr>
            <a:r>
              <a:rPr lang="en-GB" sz="2800" dirty="0">
                <a:solidFill>
                  <a:srgbClr val="4C6A4A"/>
                </a:solidFill>
              </a:rPr>
              <a:t> </a:t>
            </a:r>
          </a:p>
          <a:p>
            <a:pPr lvl="0"/>
            <a:r>
              <a:rPr lang="en-GB" sz="8000" dirty="0">
                <a:solidFill>
                  <a:srgbClr val="4C6A4A"/>
                </a:solidFill>
              </a:rPr>
              <a:t>Review </a:t>
            </a:r>
            <a:r>
              <a:rPr lang="en-GB" sz="8000" dirty="0" smtClean="0">
                <a:solidFill>
                  <a:srgbClr val="4C6A4A"/>
                </a:solidFill>
              </a:rPr>
              <a:t>research applications and advise on whether they are ethical. </a:t>
            </a:r>
          </a:p>
          <a:p>
            <a:pPr lvl="0"/>
            <a:r>
              <a:rPr lang="en-GB" sz="8000" dirty="0" smtClean="0">
                <a:solidFill>
                  <a:srgbClr val="4C6A4A"/>
                </a:solidFill>
              </a:rPr>
              <a:t>Safeguard </a:t>
            </a:r>
            <a:r>
              <a:rPr lang="en-GB" sz="8000" dirty="0">
                <a:solidFill>
                  <a:srgbClr val="4C6A4A"/>
                </a:solidFill>
              </a:rPr>
              <a:t>the </a:t>
            </a:r>
            <a:r>
              <a:rPr lang="en-GB" sz="8000" dirty="0" smtClean="0">
                <a:solidFill>
                  <a:srgbClr val="4C6A4A"/>
                </a:solidFill>
              </a:rPr>
              <a:t>rights</a:t>
            </a:r>
            <a:r>
              <a:rPr lang="en-GB" sz="8000" dirty="0">
                <a:solidFill>
                  <a:srgbClr val="4C6A4A"/>
                </a:solidFill>
              </a:rPr>
              <a:t> of research </a:t>
            </a:r>
            <a:r>
              <a:rPr lang="en-GB" sz="8000" dirty="0" smtClean="0">
                <a:solidFill>
                  <a:srgbClr val="4C6A4A"/>
                </a:solidFill>
              </a:rPr>
              <a:t>participants. </a:t>
            </a:r>
          </a:p>
          <a:p>
            <a:pPr marL="0" indent="0">
              <a:buNone/>
            </a:pPr>
            <a:endParaRPr lang="en-GB" sz="8000" dirty="0" smtClean="0">
              <a:solidFill>
                <a:srgbClr val="4C6A4A"/>
              </a:solidFill>
            </a:endParaRPr>
          </a:p>
          <a:p>
            <a:pPr marL="0" indent="0">
              <a:buNone/>
            </a:pPr>
            <a:r>
              <a:rPr lang="en-GB" sz="11200" dirty="0" smtClean="0">
                <a:solidFill>
                  <a:srgbClr val="4C6A4A"/>
                </a:solidFill>
              </a:rPr>
              <a:t>Participants </a:t>
            </a:r>
            <a:endParaRPr lang="en-GB" sz="11200" dirty="0">
              <a:solidFill>
                <a:srgbClr val="4C6A4A"/>
              </a:solidFill>
            </a:endParaRPr>
          </a:p>
          <a:p>
            <a:pPr marL="0" indent="0">
              <a:buNone/>
            </a:pPr>
            <a:r>
              <a:rPr lang="en-GB" sz="2800" dirty="0">
                <a:solidFill>
                  <a:srgbClr val="4C6A4A"/>
                </a:solidFill>
              </a:rPr>
              <a:t> </a:t>
            </a:r>
          </a:p>
          <a:p>
            <a:r>
              <a:rPr lang="en-GB" sz="8000" dirty="0" smtClean="0">
                <a:solidFill>
                  <a:srgbClr val="4C6A4A"/>
                </a:solidFill>
              </a:rPr>
              <a:t>Must be fully </a:t>
            </a:r>
            <a:r>
              <a:rPr lang="en-GB" sz="8000" dirty="0">
                <a:solidFill>
                  <a:srgbClr val="4C6A4A"/>
                </a:solidFill>
              </a:rPr>
              <a:t>informed as to </a:t>
            </a:r>
            <a:r>
              <a:rPr lang="en-GB" sz="8000" dirty="0" smtClean="0">
                <a:solidFill>
                  <a:srgbClr val="4C6A4A"/>
                </a:solidFill>
              </a:rPr>
              <a:t>the purpose</a:t>
            </a:r>
            <a:r>
              <a:rPr lang="en-GB" sz="8000" dirty="0">
                <a:solidFill>
                  <a:srgbClr val="4C6A4A"/>
                </a:solidFill>
              </a:rPr>
              <a:t>, methods and intended uses of the research</a:t>
            </a:r>
            <a:r>
              <a:rPr lang="en-GB" sz="8000" dirty="0" smtClean="0">
                <a:solidFill>
                  <a:srgbClr val="4C6A4A"/>
                </a:solidFill>
              </a:rPr>
              <a:t>, and advised of what their involvement will entail. 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6400" dirty="0" smtClean="0">
                <a:solidFill>
                  <a:srgbClr val="4C6A4A"/>
                </a:solidFill>
              </a:rPr>
              <a:t>NB  As </a:t>
            </a:r>
            <a:r>
              <a:rPr lang="en-GB" sz="6400" dirty="0">
                <a:solidFill>
                  <a:srgbClr val="4C6A4A"/>
                </a:solidFill>
              </a:rPr>
              <a:t>funding </a:t>
            </a:r>
            <a:r>
              <a:rPr lang="en-GB" sz="6400" dirty="0" smtClean="0">
                <a:solidFill>
                  <a:srgbClr val="4C6A4A"/>
                </a:solidFill>
              </a:rPr>
              <a:t>councils </a:t>
            </a:r>
            <a:r>
              <a:rPr lang="en-GB" sz="6400" dirty="0">
                <a:solidFill>
                  <a:srgbClr val="4C6A4A"/>
                </a:solidFill>
              </a:rPr>
              <a:t>expect that you will be sharing your data, best to include mention of this when consent is obtained.</a:t>
            </a:r>
          </a:p>
          <a:p>
            <a:r>
              <a:rPr lang="en-GB" sz="8000" dirty="0">
                <a:solidFill>
                  <a:srgbClr val="4C6A4A"/>
                </a:solidFill>
              </a:rPr>
              <a:t>Their participation must be voluntary, fully informed and free of any coercion.</a:t>
            </a:r>
          </a:p>
          <a:p>
            <a:r>
              <a:rPr lang="en-GB" sz="8000" dirty="0" smtClean="0">
                <a:solidFill>
                  <a:srgbClr val="4C6A4A"/>
                </a:solidFill>
              </a:rPr>
              <a:t>Confidentiality </a:t>
            </a:r>
            <a:r>
              <a:rPr lang="en-GB" sz="8000" dirty="0">
                <a:solidFill>
                  <a:srgbClr val="4C6A4A"/>
                </a:solidFill>
              </a:rPr>
              <a:t>of information collected and anonymity of </a:t>
            </a:r>
            <a:r>
              <a:rPr lang="en-GB" sz="8000" dirty="0" smtClean="0">
                <a:solidFill>
                  <a:srgbClr val="4C6A4A"/>
                </a:solidFill>
              </a:rPr>
              <a:t>subjects </a:t>
            </a:r>
            <a:r>
              <a:rPr lang="en-GB" sz="8000" dirty="0">
                <a:solidFill>
                  <a:srgbClr val="4C6A4A"/>
                </a:solidFill>
              </a:rPr>
              <a:t>must be respected at all times.</a:t>
            </a:r>
          </a:p>
          <a:p>
            <a:pPr marL="0" indent="0">
              <a:buNone/>
            </a:pPr>
            <a:r>
              <a:rPr lang="en-GB" sz="5500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814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100" dirty="0" smtClean="0"/>
              <a:t>Privacy, confidentiality &amp; disclosure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ln>
            <a:noFill/>
          </a:ln>
        </p:spPr>
        <p:txBody>
          <a:bodyPr>
            <a:normAutofit fontScale="40000" lnSpcReduction="20000"/>
          </a:bodyPr>
          <a:lstStyle/>
          <a:p>
            <a:pPr marL="0" lvl="0" indent="0">
              <a:buNone/>
            </a:pPr>
            <a:r>
              <a:rPr lang="en-GB" sz="5900" dirty="0" smtClean="0">
                <a:solidFill>
                  <a:srgbClr val="466044"/>
                </a:solidFill>
              </a:rPr>
              <a:t>Privacy</a:t>
            </a:r>
          </a:p>
          <a:p>
            <a:pPr indent="-360000"/>
            <a:r>
              <a:rPr lang="en-GB" sz="5000" dirty="0" smtClean="0">
                <a:solidFill>
                  <a:srgbClr val="466044"/>
                </a:solidFill>
              </a:rPr>
              <a:t>An entitlement of the subject.</a:t>
            </a:r>
          </a:p>
          <a:p>
            <a:pPr indent="-360000"/>
            <a:r>
              <a:rPr lang="en-GB" sz="5000" dirty="0" smtClean="0">
                <a:solidFill>
                  <a:srgbClr val="466044"/>
                </a:solidFill>
              </a:rPr>
              <a:t>Subsequent </a:t>
            </a:r>
            <a:r>
              <a:rPr lang="en-GB" sz="5000" dirty="0">
                <a:solidFill>
                  <a:srgbClr val="466044"/>
                </a:solidFill>
              </a:rPr>
              <a:t>handling, storage and sharing of data must be carefully </a:t>
            </a:r>
            <a:r>
              <a:rPr lang="en-GB" sz="5000" dirty="0" smtClean="0">
                <a:solidFill>
                  <a:srgbClr val="466044"/>
                </a:solidFill>
              </a:rPr>
              <a:t>managed to preserve the privacy of the subject. </a:t>
            </a:r>
          </a:p>
          <a:p>
            <a:endParaRPr lang="en-GB" sz="2200" dirty="0" smtClean="0">
              <a:solidFill>
                <a:srgbClr val="466044"/>
              </a:solidFill>
            </a:endParaRPr>
          </a:p>
          <a:p>
            <a:pPr marL="0" lvl="0" indent="0">
              <a:buNone/>
            </a:pPr>
            <a:r>
              <a:rPr lang="en-GB" sz="5900" dirty="0" smtClean="0">
                <a:solidFill>
                  <a:srgbClr val="466044"/>
                </a:solidFill>
              </a:rPr>
              <a:t>Confidentiality</a:t>
            </a:r>
          </a:p>
          <a:p>
            <a:pPr lvl="0" indent="-360000"/>
            <a:r>
              <a:rPr lang="en-GB" sz="5000" dirty="0" smtClean="0">
                <a:solidFill>
                  <a:srgbClr val="466044"/>
                </a:solidFill>
              </a:rPr>
              <a:t>Refers to the behaviour of the researcher, whereby the privacy of the subject is maintained at all times.</a:t>
            </a:r>
          </a:p>
          <a:p>
            <a:pPr marL="0" lvl="0" indent="0">
              <a:buNone/>
            </a:pPr>
            <a:endParaRPr lang="en-GB" sz="2800" dirty="0" smtClean="0">
              <a:solidFill>
                <a:srgbClr val="466044"/>
              </a:solidFill>
            </a:endParaRPr>
          </a:p>
          <a:p>
            <a:pPr marL="0" lvl="0" indent="0">
              <a:buNone/>
            </a:pPr>
            <a:r>
              <a:rPr lang="en-GB" sz="5900" dirty="0" smtClean="0">
                <a:solidFill>
                  <a:srgbClr val="466044"/>
                </a:solidFill>
              </a:rPr>
              <a:t>Disclosure </a:t>
            </a:r>
          </a:p>
          <a:p>
            <a:pPr lvl="0" indent="-360000"/>
            <a:r>
              <a:rPr lang="en-GB" sz="5000" dirty="0" smtClean="0">
                <a:solidFill>
                  <a:srgbClr val="466044"/>
                </a:solidFill>
              </a:rPr>
              <a:t>Must be guarded against!</a:t>
            </a:r>
          </a:p>
          <a:p>
            <a:pPr lvl="0" indent="-360000"/>
            <a:r>
              <a:rPr lang="en-GB" sz="5000" dirty="0" smtClean="0">
                <a:solidFill>
                  <a:srgbClr val="466044"/>
                </a:solidFill>
              </a:rPr>
              <a:t>Various </a:t>
            </a:r>
            <a:r>
              <a:rPr lang="en-GB" sz="5000" dirty="0">
                <a:solidFill>
                  <a:srgbClr val="466044"/>
                </a:solidFill>
              </a:rPr>
              <a:t>techniques to avoid it, whether for ethical, legal reasons or commercial reasons, e.g. 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4000" dirty="0">
                <a:solidFill>
                  <a:srgbClr val="466044"/>
                </a:solidFill>
              </a:rPr>
              <a:t>removing identifiers from </a:t>
            </a:r>
            <a:r>
              <a:rPr lang="en-GB" sz="4000" dirty="0" smtClean="0">
                <a:solidFill>
                  <a:srgbClr val="466044"/>
                </a:solidFill>
              </a:rPr>
              <a:t>personal information</a:t>
            </a:r>
            <a:endParaRPr lang="en-GB" sz="4000" dirty="0">
              <a:solidFill>
                <a:srgbClr val="466044"/>
              </a:solidFill>
            </a:endParaRP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4000" dirty="0">
                <a:solidFill>
                  <a:srgbClr val="466044"/>
                </a:solidFill>
              </a:rPr>
              <a:t>aggregating geographical data to reduce precision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4000" dirty="0">
                <a:solidFill>
                  <a:srgbClr val="466044"/>
                </a:solidFill>
              </a:rPr>
              <a:t>anonymising data – but </a:t>
            </a:r>
            <a:r>
              <a:rPr lang="en-GB" sz="4000" dirty="0" smtClean="0">
                <a:solidFill>
                  <a:srgbClr val="466044"/>
                </a:solidFill>
              </a:rPr>
              <a:t>without overdoing </a:t>
            </a:r>
            <a:r>
              <a:rPr lang="en-GB" sz="4000" dirty="0">
                <a:solidFill>
                  <a:srgbClr val="466044"/>
                </a:solidFill>
              </a:rPr>
              <a:t>it</a:t>
            </a:r>
            <a:r>
              <a:rPr lang="en-GB" sz="4000" dirty="0" smtClean="0">
                <a:solidFill>
                  <a:srgbClr val="466044"/>
                </a:solidFill>
              </a:rPr>
              <a:t>!</a:t>
            </a:r>
          </a:p>
          <a:p>
            <a:pPr lvl="2">
              <a:buFont typeface="Wingdings" panose="05000000000000000000" pitchFamily="2" charset="2"/>
              <a:buChar char="§"/>
            </a:pPr>
            <a:endParaRPr lang="en-GB" sz="29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702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Data protection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340768"/>
            <a:ext cx="4320480" cy="493772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sz="2800" dirty="0">
                <a:solidFill>
                  <a:srgbClr val="4C6A4A"/>
                </a:solidFill>
              </a:rPr>
              <a:t>1988 Data </a:t>
            </a:r>
            <a:r>
              <a:rPr lang="en-GB" sz="2800" dirty="0" smtClean="0">
                <a:solidFill>
                  <a:srgbClr val="4C6A4A"/>
                </a:solidFill>
              </a:rPr>
              <a:t>Protection Act</a:t>
            </a:r>
          </a:p>
          <a:p>
            <a:pPr marL="0" lvl="0" indent="0">
              <a:buNone/>
            </a:pPr>
            <a:endParaRPr lang="en-GB" sz="2800" dirty="0">
              <a:solidFill>
                <a:srgbClr val="4C6A4A"/>
              </a:solidFill>
            </a:endParaRPr>
          </a:p>
          <a:p>
            <a:pPr lvl="0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600" dirty="0" smtClean="0">
                <a:solidFill>
                  <a:srgbClr val="4C6A4A"/>
                </a:solidFill>
              </a:rPr>
              <a:t>Research data, specifically what you can do with it, falls within the scope of this Act.</a:t>
            </a:r>
          </a:p>
          <a:p>
            <a:pPr lvl="0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en-GB" sz="2600" dirty="0" smtClean="0">
              <a:solidFill>
                <a:srgbClr val="4C6A4A"/>
              </a:solidFill>
            </a:endParaRPr>
          </a:p>
          <a:p>
            <a:pPr lvl="0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600" dirty="0">
                <a:solidFill>
                  <a:srgbClr val="4C6A4A"/>
                </a:solidFill>
              </a:rPr>
              <a:t>F</a:t>
            </a:r>
            <a:r>
              <a:rPr lang="en-GB" sz="2600" dirty="0" smtClean="0">
                <a:solidFill>
                  <a:srgbClr val="4C6A4A"/>
                </a:solidFill>
              </a:rPr>
              <a:t>ailure </a:t>
            </a:r>
            <a:r>
              <a:rPr lang="en-GB" sz="2600" dirty="0">
                <a:solidFill>
                  <a:srgbClr val="4C6A4A"/>
                </a:solidFill>
              </a:rPr>
              <a:t>to observe its </a:t>
            </a:r>
            <a:r>
              <a:rPr lang="en-GB" sz="2600" dirty="0" smtClean="0">
                <a:solidFill>
                  <a:srgbClr val="4C6A4A"/>
                </a:solidFill>
              </a:rPr>
              <a:t>requirements </a:t>
            </a:r>
            <a:r>
              <a:rPr lang="en-GB" sz="2600" dirty="0">
                <a:solidFill>
                  <a:srgbClr val="4C6A4A"/>
                </a:solidFill>
              </a:rPr>
              <a:t>can get you into a lot of trouble! </a:t>
            </a:r>
          </a:p>
          <a:p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348880"/>
            <a:ext cx="4275737" cy="2601356"/>
          </a:xfrm>
        </p:spPr>
      </p:pic>
    </p:spTree>
    <p:extLst>
      <p:ext uri="{BB962C8B-B14F-4D97-AF65-F5344CB8AC3E}">
        <p14:creationId xmlns:p14="http://schemas.microsoft.com/office/powerpoint/2010/main" val="376058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Intellectual property rights (IPR)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>
                <a:solidFill>
                  <a:srgbClr val="466044"/>
                </a:solidFill>
              </a:rPr>
              <a:t/>
            </a:r>
            <a:br>
              <a:rPr lang="en-GB" b="1" dirty="0" smtClean="0">
                <a:solidFill>
                  <a:srgbClr val="466044"/>
                </a:solidFill>
              </a:rPr>
            </a:br>
            <a:r>
              <a:rPr lang="en-GB" b="1" dirty="0" smtClean="0">
                <a:solidFill>
                  <a:srgbClr val="466044"/>
                </a:solidFill>
              </a:rPr>
              <a:t>IPR</a:t>
            </a:r>
            <a:br>
              <a:rPr lang="en-GB" b="1" dirty="0" smtClean="0">
                <a:solidFill>
                  <a:srgbClr val="466044"/>
                </a:solidFill>
              </a:rPr>
            </a:br>
            <a:endParaRPr lang="en-GB" b="1" dirty="0" smtClean="0">
              <a:solidFill>
                <a:srgbClr val="466044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66044"/>
                </a:solidFill>
              </a:rPr>
              <a:t>Legally recognized exclusive rights and protection for </a:t>
            </a:r>
            <a:r>
              <a:rPr lang="en-GB" sz="2800" dirty="0">
                <a:solidFill>
                  <a:srgbClr val="466044"/>
                </a:solidFill>
              </a:rPr>
              <a:t>creations of the </a:t>
            </a:r>
            <a:r>
              <a:rPr lang="en-GB" sz="2800" dirty="0" smtClean="0">
                <a:solidFill>
                  <a:srgbClr val="466044"/>
                </a:solidFill>
              </a:rPr>
              <a:t>intellect.</a:t>
            </a:r>
            <a:br>
              <a:rPr lang="en-GB" sz="2800" dirty="0" smtClean="0">
                <a:solidFill>
                  <a:srgbClr val="466044"/>
                </a:solidFill>
              </a:rPr>
            </a:br>
            <a:endParaRPr lang="en-GB" sz="2800" dirty="0" smtClean="0">
              <a:solidFill>
                <a:srgbClr val="466044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solidFill>
                  <a:srgbClr val="466044"/>
                </a:solidFill>
              </a:rPr>
              <a:t>IPR grants exclusive rights to creators to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2600" dirty="0" smtClean="0">
                <a:solidFill>
                  <a:srgbClr val="466044"/>
                </a:solidFill>
              </a:rPr>
              <a:t>Publish a work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2600" dirty="0" smtClean="0">
                <a:solidFill>
                  <a:srgbClr val="466044"/>
                </a:solidFill>
              </a:rPr>
              <a:t>License its distribution to others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2600" dirty="0" smtClean="0">
                <a:solidFill>
                  <a:srgbClr val="466044"/>
                </a:solidFill>
              </a:rPr>
              <a:t>Sue </a:t>
            </a:r>
            <a:r>
              <a:rPr lang="en-GB" sz="2600" dirty="0">
                <a:solidFill>
                  <a:srgbClr val="466044"/>
                </a:solidFill>
              </a:rPr>
              <a:t>i</a:t>
            </a:r>
            <a:r>
              <a:rPr lang="en-GB" sz="2600" dirty="0" smtClean="0">
                <a:solidFill>
                  <a:srgbClr val="466044"/>
                </a:solidFill>
              </a:rPr>
              <a:t>f unlawful copies or use is made of it</a:t>
            </a:r>
          </a:p>
        </p:txBody>
      </p:sp>
    </p:spTree>
    <p:extLst>
      <p:ext uri="{BB962C8B-B14F-4D97-AF65-F5344CB8AC3E}">
        <p14:creationId xmlns:p14="http://schemas.microsoft.com/office/powerpoint/2010/main" val="373288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Copyright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340768"/>
            <a:ext cx="4254624" cy="5009728"/>
          </a:xfrm>
        </p:spPr>
        <p:txBody>
          <a:bodyPr>
            <a:normAutofit fontScale="40000" lnSpcReduction="20000"/>
          </a:bodyPr>
          <a:lstStyle/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en-GB" dirty="0" smtClean="0"/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5000" dirty="0" smtClean="0">
                <a:solidFill>
                  <a:srgbClr val="4C6A4A"/>
                </a:solidFill>
              </a:rPr>
              <a:t>Can be </a:t>
            </a:r>
            <a:r>
              <a:rPr lang="en-GB" sz="5000" dirty="0">
                <a:solidFill>
                  <a:srgbClr val="4C6A4A"/>
                </a:solidFill>
              </a:rPr>
              <a:t>c</a:t>
            </a:r>
            <a:r>
              <a:rPr lang="en-GB" sz="5000" dirty="0" smtClean="0">
                <a:solidFill>
                  <a:srgbClr val="4C6A4A"/>
                </a:solidFill>
              </a:rPr>
              <a:t>ontentious &amp; complex!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5000" dirty="0" smtClean="0">
                <a:solidFill>
                  <a:srgbClr val="4C6A4A"/>
                </a:solidFill>
              </a:rPr>
              <a:t>When data are archived or shared, the creator retains copyright. 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5000" dirty="0" smtClean="0">
                <a:solidFill>
                  <a:srgbClr val="4C6A4A"/>
                </a:solidFill>
              </a:rPr>
              <a:t>Where data are then structured within a database as a result of substantial intellection investment, an additional ‘database right’ can also sit alongside the copyright attaching to the data contents.</a:t>
            </a:r>
          </a:p>
          <a:p>
            <a:endParaRPr lang="en-GB" sz="50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2365117"/>
            <a:ext cx="4038600" cy="2694503"/>
          </a:xfrm>
        </p:spPr>
      </p:pic>
    </p:spTree>
    <p:extLst>
      <p:ext uri="{BB962C8B-B14F-4D97-AF65-F5344CB8AC3E}">
        <p14:creationId xmlns:p14="http://schemas.microsoft.com/office/powerpoint/2010/main" val="33845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Freedom of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The </a:t>
            </a:r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Freedom of Information Act 2000 (FOIA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) … </a:t>
            </a:r>
          </a:p>
          <a:p>
            <a:pPr lvl="1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</a:rPr>
              <a:t>… gives </a:t>
            </a:r>
            <a:r>
              <a:rPr lang="en-GB" sz="1900" dirty="0">
                <a:solidFill>
                  <a:schemeClr val="accent5">
                    <a:lumMod val="50000"/>
                  </a:schemeClr>
                </a:solidFill>
              </a:rPr>
              <a:t>a right of access to information held by 'public </a:t>
            </a: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</a:rPr>
              <a:t>authorities‘, which includes most universities, and </a:t>
            </a:r>
          </a:p>
          <a:p>
            <a:pPr lvl="1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</a:rPr>
              <a:t>… covers </a:t>
            </a:r>
            <a:r>
              <a:rPr lang="en-GB" sz="1900" dirty="0">
                <a:solidFill>
                  <a:schemeClr val="accent5">
                    <a:lumMod val="50000"/>
                  </a:schemeClr>
                </a:solidFill>
              </a:rPr>
              <a:t>all records and information held by </a:t>
            </a: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</a:rPr>
              <a:t>them , whether </a:t>
            </a:r>
            <a:r>
              <a:rPr lang="en-GB" sz="1900" dirty="0">
                <a:solidFill>
                  <a:schemeClr val="accent5">
                    <a:lumMod val="50000"/>
                  </a:schemeClr>
                </a:solidFill>
              </a:rPr>
              <a:t>digital or print, current or archived. </a:t>
            </a:r>
            <a:endParaRPr lang="en-GB" sz="19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600" dirty="0" smtClean="0">
                <a:solidFill>
                  <a:schemeClr val="accent5">
                    <a:lumMod val="50000"/>
                  </a:schemeClr>
                </a:solidFill>
              </a:rPr>
              <a:t>Therefore a very good idea to anticipate such requests and ensure that your </a:t>
            </a:r>
            <a:r>
              <a:rPr lang="en-GB" sz="2600" smtClean="0">
                <a:solidFill>
                  <a:schemeClr val="accent5">
                    <a:lumMod val="50000"/>
                  </a:schemeClr>
                </a:solidFill>
              </a:rPr>
              <a:t>data are </a:t>
            </a:r>
            <a:r>
              <a:rPr lang="en-GB" sz="2600" dirty="0" smtClean="0">
                <a:solidFill>
                  <a:schemeClr val="accent5">
                    <a:lumMod val="50000"/>
                  </a:schemeClr>
                </a:solidFill>
              </a:rPr>
              <a:t>ready to </a:t>
            </a:r>
            <a:r>
              <a:rPr lang="en-GB" sz="2600" smtClean="0">
                <a:solidFill>
                  <a:schemeClr val="accent5">
                    <a:lumMod val="50000"/>
                  </a:schemeClr>
                </a:solidFill>
              </a:rPr>
              <a:t>meet them!</a:t>
            </a:r>
            <a:endParaRPr lang="en-GB" sz="2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1716016"/>
            <a:ext cx="4038600" cy="3992706"/>
          </a:xfrm>
        </p:spPr>
      </p:pic>
    </p:spTree>
    <p:extLst>
      <p:ext uri="{BB962C8B-B14F-4D97-AF65-F5344CB8AC3E}">
        <p14:creationId xmlns:p14="http://schemas.microsoft.com/office/powerpoint/2010/main" val="344419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Sharing, preservation &amp; licensing of data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733256"/>
            <a:ext cx="3587453" cy="57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48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Data preservation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288" y="1628774"/>
            <a:ext cx="8410384" cy="47747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466044"/>
                </a:solidFill>
              </a:rPr>
              <a:t>Preservation is key to the long term existence and future accessibility of research data …</a:t>
            </a:r>
          </a:p>
          <a:p>
            <a:pPr marL="0" indent="0">
              <a:buNone/>
            </a:pPr>
            <a:endParaRPr lang="en-GB" dirty="0" smtClean="0">
              <a:solidFill>
                <a:srgbClr val="466044"/>
              </a:solidFill>
            </a:endParaRPr>
          </a:p>
          <a:p>
            <a:pPr marL="594360" lvl="2" indent="0">
              <a:buClr>
                <a:srgbClr val="FF0000"/>
              </a:buClr>
              <a:buNone/>
            </a:pPr>
            <a:r>
              <a:rPr lang="en-GB" dirty="0" smtClean="0">
                <a:solidFill>
                  <a:srgbClr val="466044"/>
                </a:solidFill>
              </a:rPr>
              <a:t>… by the original creator (yourself)</a:t>
            </a:r>
          </a:p>
          <a:p>
            <a:pPr marL="594360" lvl="2" indent="0">
              <a:buClr>
                <a:srgbClr val="FF0000"/>
              </a:buClr>
              <a:buNone/>
            </a:pPr>
            <a:r>
              <a:rPr lang="en-GB" dirty="0" smtClean="0">
                <a:solidFill>
                  <a:srgbClr val="466044"/>
                </a:solidFill>
              </a:rPr>
              <a:t>… by future researchers </a:t>
            </a:r>
          </a:p>
          <a:p>
            <a:pPr marL="594360" lvl="2" indent="0">
              <a:buClr>
                <a:srgbClr val="FF0000"/>
              </a:buClr>
              <a:buNone/>
            </a:pPr>
            <a:r>
              <a:rPr lang="en-GB" dirty="0" smtClean="0">
                <a:solidFill>
                  <a:srgbClr val="466044"/>
                </a:solidFill>
              </a:rPr>
              <a:t>… by any other person</a:t>
            </a:r>
          </a:p>
          <a:p>
            <a:pPr marL="594360" lvl="2" indent="0">
              <a:buClr>
                <a:srgbClr val="FF0000"/>
              </a:buClr>
              <a:buNone/>
            </a:pPr>
            <a:endParaRPr lang="en-GB" dirty="0">
              <a:solidFill>
                <a:srgbClr val="466044"/>
              </a:solidFill>
            </a:endParaRPr>
          </a:p>
          <a:p>
            <a:pPr marL="594360" lvl="2" indent="0">
              <a:buClr>
                <a:srgbClr val="FF0000"/>
              </a:buClr>
              <a:buNone/>
            </a:pPr>
            <a:endParaRPr lang="en-GB" dirty="0" smtClean="0">
              <a:solidFill>
                <a:srgbClr val="466044"/>
              </a:solidFill>
            </a:endParaRPr>
          </a:p>
          <a:p>
            <a:pPr marL="594360" lvl="2" indent="0">
              <a:buClr>
                <a:srgbClr val="FF0000"/>
              </a:buClr>
              <a:buNone/>
            </a:pPr>
            <a:endParaRPr lang="en-GB" dirty="0">
              <a:solidFill>
                <a:srgbClr val="466044"/>
              </a:solidFill>
            </a:endParaRPr>
          </a:p>
          <a:p>
            <a:pPr marL="594360" lvl="2" indent="0">
              <a:buClr>
                <a:srgbClr val="FF0000"/>
              </a:buClr>
              <a:buNone/>
            </a:pPr>
            <a:endParaRPr lang="en-GB" dirty="0" smtClean="0">
              <a:solidFill>
                <a:srgbClr val="466044"/>
              </a:solidFill>
            </a:endParaRPr>
          </a:p>
          <a:p>
            <a:pPr marL="594360" lvl="2" indent="0">
              <a:buClr>
                <a:srgbClr val="FF0000"/>
              </a:buClr>
              <a:buNone/>
            </a:pPr>
            <a:endParaRPr lang="en-GB" dirty="0">
              <a:solidFill>
                <a:srgbClr val="466044"/>
              </a:solidFill>
            </a:endParaRPr>
          </a:p>
          <a:p>
            <a:pPr marL="0" lvl="2" indent="0">
              <a:buClr>
                <a:srgbClr val="FF0000"/>
              </a:buClr>
              <a:buNone/>
            </a:pPr>
            <a:r>
              <a:rPr lang="en-GB" sz="1000" dirty="0" smtClean="0">
                <a:solidFill>
                  <a:srgbClr val="466044"/>
                </a:solidFill>
              </a:rPr>
              <a:t>Mapping the preservation process, workflow devised by DCC (Digital Curation Centre)</a:t>
            </a:r>
            <a:endParaRPr lang="en-GB" sz="10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8429" y="2636912"/>
            <a:ext cx="4019050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01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Data preservation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628774"/>
            <a:ext cx="4176712" cy="4424553"/>
          </a:xfrm>
        </p:spPr>
        <p:txBody>
          <a:bodyPr>
            <a:normAutofit/>
          </a:bodyPr>
          <a:lstStyle/>
          <a:p>
            <a:endParaRPr lang="en-GB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GB" sz="2200" dirty="0" smtClean="0">
                <a:solidFill>
                  <a:schemeClr val="accent5">
                    <a:lumMod val="50000"/>
                  </a:schemeClr>
                </a:solidFill>
              </a:rPr>
              <a:t>Storage and </a:t>
            </a:r>
            <a:r>
              <a:rPr lang="en-GB" sz="2200" dirty="0">
                <a:solidFill>
                  <a:schemeClr val="accent5">
                    <a:lumMod val="50000"/>
                  </a:schemeClr>
                </a:solidFill>
              </a:rPr>
              <a:t>access media (formats, </a:t>
            </a:r>
            <a:r>
              <a:rPr lang="en-GB" sz="2200" dirty="0" smtClean="0">
                <a:solidFill>
                  <a:schemeClr val="accent5">
                    <a:lumMod val="50000"/>
                  </a:schemeClr>
                </a:solidFill>
              </a:rPr>
              <a:t>hardware, software)…</a:t>
            </a:r>
          </a:p>
          <a:p>
            <a:pPr marL="0" indent="0">
              <a:buNone/>
            </a:pPr>
            <a:endParaRPr lang="en-GB" sz="1200" dirty="0">
              <a:solidFill>
                <a:schemeClr val="accent5">
                  <a:lumMod val="50000"/>
                </a:schemeClr>
              </a:solidFill>
            </a:endParaRPr>
          </a:p>
          <a:p>
            <a:pPr lvl="2">
              <a:buClr>
                <a:srgbClr val="4C6A4A"/>
              </a:buClr>
              <a:buFont typeface="Wingdings" panose="05000000000000000000" pitchFamily="2" charset="2"/>
              <a:buChar char="§"/>
            </a:pPr>
            <a:r>
              <a:rPr lang="en-GB" sz="1900" dirty="0">
                <a:solidFill>
                  <a:schemeClr val="accent5">
                    <a:lumMod val="50000"/>
                  </a:schemeClr>
                </a:solidFill>
              </a:rPr>
              <a:t>… are superseded</a:t>
            </a:r>
          </a:p>
          <a:p>
            <a:pPr lvl="2">
              <a:buClr>
                <a:srgbClr val="4C6A4A"/>
              </a:buClr>
              <a:buFont typeface="Wingdings" panose="05000000000000000000" pitchFamily="2" charset="2"/>
              <a:buChar char="§"/>
            </a:pPr>
            <a:r>
              <a:rPr lang="en-GB" sz="1900" dirty="0">
                <a:solidFill>
                  <a:schemeClr val="accent5">
                    <a:lumMod val="50000"/>
                  </a:schemeClr>
                </a:solidFill>
              </a:rPr>
              <a:t>… </a:t>
            </a: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</a:rPr>
              <a:t>fail (software/hardware)</a:t>
            </a:r>
          </a:p>
          <a:p>
            <a:pPr lvl="2">
              <a:buClr>
                <a:srgbClr val="4C6A4A"/>
              </a:buClr>
              <a:buFont typeface="Wingdings" panose="05000000000000000000" pitchFamily="2" charset="2"/>
              <a:buChar char="§"/>
            </a:pP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</a:rPr>
              <a:t>… </a:t>
            </a:r>
            <a:r>
              <a:rPr lang="en-GB" sz="1900" dirty="0">
                <a:solidFill>
                  <a:schemeClr val="accent5">
                    <a:lumMod val="50000"/>
                  </a:schemeClr>
                </a:solidFill>
              </a:rPr>
              <a:t>deteriorate </a:t>
            </a:r>
            <a:endParaRPr lang="en-GB" sz="19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274320" lvl="1" indent="0">
              <a:buNone/>
            </a:pP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Worth thinking about preservation at the planning stage.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7" y="1738441"/>
            <a:ext cx="4176463" cy="4570879"/>
          </a:xfrm>
        </p:spPr>
      </p:pic>
    </p:spTree>
    <p:extLst>
      <p:ext uri="{BB962C8B-B14F-4D97-AF65-F5344CB8AC3E}">
        <p14:creationId xmlns:p14="http://schemas.microsoft.com/office/powerpoint/2010/main" val="203476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Data preservation 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288" y="1628774"/>
            <a:ext cx="8410384" cy="4470273"/>
          </a:xfrm>
        </p:spPr>
        <p:txBody>
          <a:bodyPr>
            <a:normAutofit fontScale="92500" lnSpcReduction="10000"/>
          </a:bodyPr>
          <a:lstStyle/>
          <a:p>
            <a:pPr marL="0" indent="0">
              <a:buClr>
                <a:srgbClr val="4C6A4A"/>
              </a:buClr>
              <a:buNone/>
            </a:pPr>
            <a:r>
              <a:rPr lang="en-GB" sz="2400" dirty="0" smtClean="0">
                <a:solidFill>
                  <a:schemeClr val="accent5">
                    <a:lumMod val="50000"/>
                  </a:schemeClr>
                </a:solidFill>
              </a:rPr>
              <a:t>… requires a trusted repository. </a:t>
            </a:r>
          </a:p>
          <a:p>
            <a:pPr>
              <a:buClr>
                <a:srgbClr val="4C6A4A"/>
              </a:buClr>
            </a:pPr>
            <a:endParaRPr lang="en-GB" sz="24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rgbClr val="4C6A4A"/>
              </a:buClr>
            </a:pPr>
            <a:r>
              <a:rPr lang="en-GB" sz="2400" dirty="0" smtClean="0">
                <a:solidFill>
                  <a:schemeClr val="accent5">
                    <a:lumMod val="50000"/>
                  </a:schemeClr>
                </a:solidFill>
              </a:rPr>
              <a:t>Research-funders </a:t>
            </a:r>
            <a:endParaRPr lang="en-GB" sz="2400" dirty="0">
              <a:solidFill>
                <a:schemeClr val="accent5">
                  <a:lumMod val="50000"/>
                </a:schemeClr>
              </a:solidFill>
            </a:endParaRPr>
          </a:p>
          <a:p>
            <a:pPr lvl="2">
              <a:buClr>
                <a:srgbClr val="4C6A4A"/>
              </a:buClr>
              <a:buFont typeface="Wingdings" panose="05000000000000000000" pitchFamily="2" charset="2"/>
              <a:buChar char="§"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</a:rPr>
              <a:t>ESRC data store 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hlinkClick r:id="rId2"/>
              </a:rPr>
              <a:t>http://store.data-archive.ac.uk/store/</a:t>
            </a:r>
            <a:endParaRPr lang="en-GB" sz="17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594360" lvl="2" indent="0">
              <a:buClr>
                <a:srgbClr val="4C6A4A"/>
              </a:buClr>
              <a:buNone/>
            </a:pPr>
            <a:endParaRPr lang="en-GB" sz="17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rgbClr val="4C6A4A"/>
              </a:buClr>
            </a:pPr>
            <a:r>
              <a:rPr lang="en-GB" sz="2400" dirty="0" smtClean="0">
                <a:solidFill>
                  <a:schemeClr val="accent5">
                    <a:lumMod val="50000"/>
                  </a:schemeClr>
                </a:solidFill>
              </a:rPr>
              <a:t>Institutional (</a:t>
            </a:r>
            <a:r>
              <a:rPr lang="en-GB" sz="2400" dirty="0" err="1" smtClean="0">
                <a:solidFill>
                  <a:schemeClr val="accent5">
                    <a:lumMod val="50000"/>
                  </a:schemeClr>
                </a:solidFill>
              </a:rPr>
              <a:t>UoE</a:t>
            </a:r>
            <a:r>
              <a:rPr lang="en-GB" sz="2400" dirty="0">
                <a:solidFill>
                  <a:schemeClr val="accent5">
                    <a:lumMod val="50000"/>
                  </a:schemeClr>
                </a:solidFill>
              </a:rPr>
              <a:t>)</a:t>
            </a:r>
            <a:endParaRPr lang="en-GB" sz="24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lvl="2">
              <a:buClr>
                <a:srgbClr val="4C6A4A"/>
              </a:buClr>
              <a:buFont typeface="Wingdings" panose="05000000000000000000" pitchFamily="2" charset="2"/>
              <a:buChar char="§"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</a:rPr>
              <a:t>Edinburgh </a:t>
            </a:r>
            <a:r>
              <a:rPr lang="en-GB" sz="1700" dirty="0" err="1" smtClean="0">
                <a:solidFill>
                  <a:schemeClr val="accent5">
                    <a:lumMod val="50000"/>
                  </a:schemeClr>
                </a:solidFill>
              </a:rPr>
              <a:t>DataShare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</a:rPr>
              <a:t>  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hlinkClick r:id="rId3"/>
              </a:rPr>
              <a:t>http://datashare.is.ed.ac.uk/</a:t>
            </a:r>
            <a:endParaRPr lang="en-GB" sz="17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594360" lvl="2" indent="0">
              <a:buClr>
                <a:srgbClr val="4C6A4A"/>
              </a:buClr>
              <a:buNone/>
            </a:pPr>
            <a:endParaRPr lang="en-GB" sz="17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rgbClr val="4C6A4A"/>
              </a:buClr>
            </a:pPr>
            <a:r>
              <a:rPr lang="en-GB" sz="2400" dirty="0" smtClean="0">
                <a:solidFill>
                  <a:schemeClr val="accent5">
                    <a:lumMod val="50000"/>
                  </a:schemeClr>
                </a:solidFill>
              </a:rPr>
              <a:t>Discipline-specific </a:t>
            </a:r>
          </a:p>
          <a:p>
            <a:pPr marL="803275" lvl="1" indent="-174625">
              <a:buClr>
                <a:srgbClr val="4C6A4A"/>
              </a:buClr>
              <a:buFont typeface="Wingdings" panose="05000000000000000000" pitchFamily="2" charset="2"/>
              <a:buChar char="§"/>
            </a:pP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</a:rPr>
              <a:t>Archaeology </a:t>
            </a:r>
            <a:r>
              <a:rPr lang="en-GB" sz="1900" dirty="0">
                <a:solidFill>
                  <a:schemeClr val="accent5">
                    <a:lumMod val="50000"/>
                  </a:schemeClr>
                </a:solidFill>
              </a:rPr>
              <a:t>Data </a:t>
            </a: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</a:rPr>
              <a:t>Service </a:t>
            </a:r>
            <a:r>
              <a:rPr lang="en-GB" sz="1900" dirty="0">
                <a:solidFill>
                  <a:schemeClr val="accent5">
                    <a:lumMod val="50000"/>
                  </a:schemeClr>
                </a:solidFill>
                <a:hlinkClick r:id="rId4"/>
              </a:rPr>
              <a:t>http://archaeologydataservice.ac.uk</a:t>
            </a: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  <a:hlinkClick r:id="rId4"/>
              </a:rPr>
              <a:t>/</a:t>
            </a: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pPr marL="628650" lvl="1" indent="0">
              <a:buClr>
                <a:srgbClr val="4C6A4A"/>
              </a:buClr>
              <a:buNone/>
            </a:pPr>
            <a:endParaRPr lang="en-GB" sz="19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rgbClr val="4C6A4A"/>
              </a:buClr>
            </a:pPr>
            <a:r>
              <a:rPr lang="en-GB" sz="2400" dirty="0">
                <a:solidFill>
                  <a:schemeClr val="accent5">
                    <a:lumMod val="50000"/>
                  </a:schemeClr>
                </a:solidFill>
              </a:rPr>
              <a:t>Discipline-agnostic</a:t>
            </a:r>
          </a:p>
          <a:p>
            <a:pPr lvl="2">
              <a:buClr>
                <a:srgbClr val="4C6A4A"/>
              </a:buClr>
              <a:buFont typeface="Wingdings" panose="05000000000000000000" pitchFamily="2" charset="2"/>
              <a:buChar char="§"/>
            </a:pPr>
            <a:r>
              <a:rPr lang="en-GB" sz="1700" dirty="0" err="1">
                <a:solidFill>
                  <a:schemeClr val="accent5">
                    <a:lumMod val="50000"/>
                  </a:schemeClr>
                </a:solidFill>
              </a:rPr>
              <a:t>Figshare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hlinkClick r:id="rId5"/>
              </a:rPr>
              <a:t>http://figshare.com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hlinkClick r:id="rId5"/>
              </a:rPr>
              <a:t>/</a:t>
            </a:r>
            <a:endParaRPr lang="en-GB" sz="19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594360" lvl="2" indent="0">
              <a:buNone/>
            </a:pPr>
            <a:endParaRPr lang="en-GB" sz="17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lvl="2">
              <a:buFont typeface="Wingdings" panose="05000000000000000000" pitchFamily="2" charset="2"/>
              <a:buChar char="§"/>
            </a:pPr>
            <a:endParaRPr lang="en-GB" sz="17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863" y="3140968"/>
            <a:ext cx="2312425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291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628774"/>
            <a:ext cx="4176712" cy="442455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What is it?</a:t>
            </a:r>
          </a:p>
          <a:p>
            <a:pPr marL="0" indent="0">
              <a:buNone/>
            </a:pP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Is making your research available for others to reuse and build upon.</a:t>
            </a:r>
          </a:p>
          <a:p>
            <a:pPr marL="0" indent="0">
              <a:buNone/>
            </a:pP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Data sharing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800600" y="1628774"/>
            <a:ext cx="4038600" cy="442455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Who’s </a:t>
            </a:r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involved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?</a:t>
            </a:r>
          </a:p>
          <a:p>
            <a:pPr marL="0" indent="0">
              <a:buNone/>
            </a:pP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data </a:t>
            </a: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creator</a:t>
            </a: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data repository managers</a:t>
            </a: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secondary </a:t>
            </a: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data </a:t>
            </a:r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user</a:t>
            </a: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technologists</a:t>
            </a: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20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Benefits of sharing for 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628774"/>
            <a:ext cx="4032696" cy="442455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000" dirty="0" smtClean="0">
                <a:solidFill>
                  <a:schemeClr val="accent5">
                    <a:lumMod val="50000"/>
                  </a:schemeClr>
                </a:solidFill>
              </a:rPr>
              <a:t>… the researcher</a:t>
            </a:r>
          </a:p>
          <a:p>
            <a:pPr marL="0" indent="0">
              <a:buNone/>
            </a:pPr>
            <a:endParaRPr lang="en-GB" sz="1200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</a:rPr>
              <a:t>Comply with funding council requirements</a:t>
            </a:r>
            <a:endParaRPr lang="en-GB" sz="1700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Clr>
                <a:schemeClr val="accent5">
                  <a:lumMod val="50000"/>
                </a:schemeClr>
              </a:buClr>
              <a:buNone/>
            </a:pPr>
            <a:endParaRPr lang="en-GB" sz="17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</a:rPr>
              <a:t>Research can be validated</a:t>
            </a: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en-GB" sz="1700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</a:rPr>
              <a:t>Increase reach &amp; impact (reputation)</a:t>
            </a:r>
          </a:p>
          <a:p>
            <a:pPr marL="0" indent="0">
              <a:buClr>
                <a:schemeClr val="accent5">
                  <a:lumMod val="50000"/>
                </a:schemeClr>
              </a:buClr>
              <a:buNone/>
            </a:pPr>
            <a:endParaRPr lang="en-GB" sz="17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</a:rPr>
              <a:t>Increase visibility of research</a:t>
            </a: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en-GB" sz="17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</a:rPr>
              <a:t>Long-term data storage (preservation)</a:t>
            </a: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en-GB" sz="17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700" dirty="0">
                <a:solidFill>
                  <a:schemeClr val="accent5">
                    <a:lumMod val="50000"/>
                  </a:schemeClr>
                </a:solidFill>
              </a:rPr>
              <a:t>E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</a:rPr>
              <a:t>nables future retrieval (you &amp; others)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628774"/>
            <a:ext cx="4038600" cy="442455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000" dirty="0" smtClean="0">
                <a:solidFill>
                  <a:schemeClr val="accent5">
                    <a:lumMod val="50000"/>
                  </a:schemeClr>
                </a:solidFill>
              </a:rPr>
              <a:t>… </a:t>
            </a:r>
            <a:r>
              <a:rPr lang="en-GB" sz="3000" dirty="0">
                <a:solidFill>
                  <a:schemeClr val="accent5">
                    <a:lumMod val="50000"/>
                  </a:schemeClr>
                </a:solidFill>
              </a:rPr>
              <a:t>r</a:t>
            </a:r>
            <a:r>
              <a:rPr lang="en-GB" sz="3000" dirty="0" smtClean="0">
                <a:solidFill>
                  <a:schemeClr val="accent5">
                    <a:lumMod val="50000"/>
                  </a:schemeClr>
                </a:solidFill>
              </a:rPr>
              <a:t>esearch &amp; society</a:t>
            </a: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en-GB" sz="13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</a:rPr>
              <a:t>Avoid duplication of effort &amp; resources</a:t>
            </a: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en-GB" sz="17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700" dirty="0">
                <a:solidFill>
                  <a:schemeClr val="accent5">
                    <a:lumMod val="50000"/>
                  </a:schemeClr>
                </a:solidFill>
              </a:rPr>
              <a:t>P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</a:rPr>
              <a:t>ublicly funded research is available</a:t>
            </a: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en-GB" sz="17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</a:rPr>
              <a:t>Academic &amp; scientific integrity</a:t>
            </a:r>
          </a:p>
          <a:p>
            <a:pPr lvl="1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500" dirty="0">
                <a:solidFill>
                  <a:schemeClr val="accent5">
                    <a:lumMod val="50000"/>
                  </a:schemeClr>
                </a:solidFill>
              </a:rPr>
              <a:t>i</a:t>
            </a:r>
            <a:r>
              <a:rPr lang="en-GB" sz="1500" dirty="0" smtClean="0">
                <a:solidFill>
                  <a:schemeClr val="accent5">
                    <a:lumMod val="50000"/>
                  </a:schemeClr>
                </a:solidFill>
              </a:rPr>
              <a:t>ncreases transparency &amp; accountability</a:t>
            </a:r>
          </a:p>
          <a:p>
            <a:pPr lvl="1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500" dirty="0" smtClean="0">
                <a:solidFill>
                  <a:schemeClr val="accent5">
                    <a:lumMod val="50000"/>
                  </a:schemeClr>
                </a:solidFill>
              </a:rPr>
              <a:t>facilitates scrutiny of research findings</a:t>
            </a:r>
          </a:p>
          <a:p>
            <a:pPr lvl="1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500" dirty="0">
                <a:solidFill>
                  <a:schemeClr val="accent5">
                    <a:lumMod val="50000"/>
                  </a:schemeClr>
                </a:solidFill>
              </a:rPr>
              <a:t>p</a:t>
            </a:r>
            <a:r>
              <a:rPr lang="en-GB" sz="1500" dirty="0" smtClean="0">
                <a:solidFill>
                  <a:schemeClr val="accent5">
                    <a:lumMod val="50000"/>
                  </a:schemeClr>
                </a:solidFill>
              </a:rPr>
              <a:t>revents fraud</a:t>
            </a:r>
          </a:p>
          <a:p>
            <a:pPr marL="274320" lvl="1" indent="0">
              <a:buClr>
                <a:schemeClr val="accent5">
                  <a:lumMod val="50000"/>
                </a:schemeClr>
              </a:buClr>
              <a:buNone/>
            </a:pPr>
            <a:endParaRPr lang="en-GB" sz="15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</a:rPr>
              <a:t>Extend reach of original research</a:t>
            </a:r>
          </a:p>
          <a:p>
            <a:pPr marL="0" indent="0">
              <a:buClr>
                <a:schemeClr val="accent5">
                  <a:lumMod val="50000"/>
                </a:schemeClr>
              </a:buClr>
              <a:buNone/>
            </a:pPr>
            <a:endParaRPr lang="en-GB" sz="17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</a:rPr>
              <a:t>Fosters collaboration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8639"/>
            <a:ext cx="2876550" cy="100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679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628774"/>
            <a:ext cx="4176712" cy="442455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en-GB" sz="45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GB" sz="4500" dirty="0" smtClean="0">
                <a:solidFill>
                  <a:schemeClr val="accent5">
                    <a:lumMod val="50000"/>
                  </a:schemeClr>
                </a:solidFill>
              </a:rPr>
              <a:t>Because it’s possible!</a:t>
            </a:r>
            <a:endParaRPr lang="en-GB" sz="4500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GB" sz="3200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3200" dirty="0">
                <a:solidFill>
                  <a:schemeClr val="accent5">
                    <a:lumMod val="50000"/>
                  </a:schemeClr>
                </a:solidFill>
              </a:rPr>
              <a:t>“… </a:t>
            </a:r>
            <a:r>
              <a:rPr lang="en-GB" sz="3200" i="1" dirty="0">
                <a:solidFill>
                  <a:schemeClr val="accent5">
                    <a:lumMod val="50000"/>
                  </a:schemeClr>
                </a:solidFill>
              </a:rPr>
              <a:t>we have the technologies to permit </a:t>
            </a:r>
            <a:r>
              <a:rPr lang="en-GB" sz="3200" i="1" dirty="0" smtClean="0">
                <a:solidFill>
                  <a:schemeClr val="accent5">
                    <a:lumMod val="50000"/>
                  </a:schemeClr>
                </a:solidFill>
              </a:rPr>
              <a:t>world-wide </a:t>
            </a:r>
            <a:r>
              <a:rPr lang="en-GB" sz="3200" i="1" dirty="0">
                <a:solidFill>
                  <a:schemeClr val="accent5">
                    <a:lumMod val="50000"/>
                  </a:schemeClr>
                </a:solidFill>
              </a:rPr>
              <a:t>availability and distributed process of scientific data, broadening collaboration and accelerating the pace and depth of discovery</a:t>
            </a:r>
            <a:r>
              <a:rPr lang="en-GB" sz="3200" dirty="0">
                <a:solidFill>
                  <a:schemeClr val="accent5">
                    <a:lumMod val="50000"/>
                  </a:schemeClr>
                </a:solidFill>
              </a:rPr>
              <a:t>…”</a:t>
            </a:r>
          </a:p>
          <a:p>
            <a:pPr marL="0" indent="0">
              <a:buNone/>
            </a:pPr>
            <a:endParaRPr lang="en-GB" sz="3800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 algn="r">
              <a:buNone/>
            </a:pPr>
            <a:r>
              <a:rPr lang="en-GB" sz="2900" dirty="0">
                <a:solidFill>
                  <a:schemeClr val="accent5">
                    <a:lumMod val="50000"/>
                  </a:schemeClr>
                </a:solidFill>
              </a:rPr>
              <a:t>John </a:t>
            </a:r>
            <a:r>
              <a:rPr lang="en-GB" sz="2900" dirty="0" err="1">
                <a:solidFill>
                  <a:schemeClr val="accent5">
                    <a:lumMod val="50000"/>
                  </a:schemeClr>
                </a:solidFill>
              </a:rPr>
              <a:t>Willbanks</a:t>
            </a:r>
            <a:r>
              <a:rPr lang="en-GB" sz="2900" dirty="0">
                <a:solidFill>
                  <a:schemeClr val="accent5">
                    <a:lumMod val="50000"/>
                  </a:schemeClr>
                </a:solidFill>
              </a:rPr>
              <a:t>, VP Science, Creative Commons</a:t>
            </a:r>
          </a:p>
          <a:p>
            <a:pPr marL="0" indent="0">
              <a:buNone/>
            </a:pPr>
            <a:endParaRPr lang="en-GB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Informal drivers for sharing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800600" y="1628774"/>
            <a:ext cx="4038600" cy="442455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chemeClr val="accent5">
                    <a:lumMod val="50000"/>
                  </a:schemeClr>
                </a:solidFill>
              </a:rPr>
              <a:t>‘</a:t>
            </a:r>
            <a:r>
              <a:rPr lang="en-GB" sz="4400" dirty="0">
                <a:solidFill>
                  <a:schemeClr val="accent5">
                    <a:lumMod val="50000"/>
                  </a:schemeClr>
                </a:solidFill>
              </a:rPr>
              <a:t>Open’ </a:t>
            </a:r>
            <a:r>
              <a:rPr lang="en-GB" sz="4400" dirty="0" smtClean="0">
                <a:solidFill>
                  <a:schemeClr val="accent5">
                    <a:lumMod val="50000"/>
                  </a:schemeClr>
                </a:solidFill>
              </a:rPr>
              <a:t>everything</a:t>
            </a:r>
          </a:p>
          <a:p>
            <a:pPr marL="0" indent="0">
              <a:buNone/>
            </a:pPr>
            <a:endParaRPr lang="en-GB" sz="2200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… science</a:t>
            </a: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… source</a:t>
            </a: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… standards</a:t>
            </a: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… knowledge</a:t>
            </a: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… government</a:t>
            </a:r>
          </a:p>
          <a:p>
            <a:pPr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… content</a:t>
            </a:r>
          </a:p>
          <a:p>
            <a:pPr marL="0" indent="0">
              <a:buClr>
                <a:schemeClr val="accent5">
                  <a:lumMod val="50000"/>
                </a:schemeClr>
              </a:buClr>
              <a:buNone/>
            </a:pPr>
            <a:endParaRPr lang="en-GB" sz="20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Clr>
                <a:schemeClr val="accent5">
                  <a:lumMod val="50000"/>
                </a:schemeClr>
              </a:buClr>
              <a:buNone/>
            </a:pPr>
            <a:r>
              <a:rPr lang="en-GB" sz="4400" dirty="0">
                <a:solidFill>
                  <a:schemeClr val="accent5">
                    <a:lumMod val="50000"/>
                  </a:schemeClr>
                </a:solidFill>
              </a:rPr>
              <a:t>Open data!</a:t>
            </a:r>
          </a:p>
          <a:p>
            <a:pPr marL="0" indent="0">
              <a:buClr>
                <a:schemeClr val="accent5">
                  <a:lumMod val="50000"/>
                </a:schemeClr>
              </a:buClr>
              <a:buNone/>
            </a:pPr>
            <a:endParaRPr lang="en-GB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50000"/>
                </a:schemeClr>
              </a:buClr>
              <a:buNone/>
            </a:pPr>
            <a:r>
              <a:rPr lang="en-GB" sz="3300" i="1" dirty="0">
                <a:solidFill>
                  <a:srgbClr val="4C6A4A"/>
                </a:solidFill>
              </a:rPr>
              <a:t>“… </a:t>
            </a:r>
            <a:r>
              <a:rPr lang="en-GB" i="1" dirty="0">
                <a:solidFill>
                  <a:srgbClr val="4C6A4A"/>
                </a:solidFill>
              </a:rPr>
              <a:t>By open data in science we mean that it is freely available on the public internet permitting any user to download, copy, analyse, re-process, pass them to software or use them for any other purpose without financial, legal, or technical barriers other than those inseparable from gaining access to the internet </a:t>
            </a:r>
            <a:r>
              <a:rPr lang="en-GB" i="1" dirty="0" smtClean="0">
                <a:solidFill>
                  <a:srgbClr val="4C6A4A"/>
                </a:solidFill>
              </a:rPr>
              <a:t>itself</a:t>
            </a:r>
            <a:r>
              <a:rPr lang="en-GB" sz="1800" dirty="0" smtClean="0">
                <a:solidFill>
                  <a:srgbClr val="4C6A4A"/>
                </a:solidFill>
              </a:rPr>
              <a:t>.”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50000"/>
                </a:schemeClr>
              </a:buClr>
              <a:buNone/>
            </a:pPr>
            <a:r>
              <a:rPr lang="en-GB" dirty="0" smtClean="0">
                <a:solidFill>
                  <a:srgbClr val="4C6A4A"/>
                </a:solidFill>
              </a:rPr>
              <a:t>See </a:t>
            </a:r>
            <a:r>
              <a:rPr lang="en-GB" dirty="0">
                <a:solidFill>
                  <a:srgbClr val="4C6A4A"/>
                </a:solidFill>
              </a:rPr>
              <a:t>more at: </a:t>
            </a:r>
            <a:r>
              <a:rPr lang="en-GB" dirty="0">
                <a:solidFill>
                  <a:srgbClr val="4C6A4A"/>
                </a:solidFill>
                <a:hlinkClick r:id="rId2"/>
              </a:rPr>
              <a:t>http://pantonprinciples.org/#</a:t>
            </a:r>
            <a:r>
              <a:rPr lang="en-GB" dirty="0" smtClean="0">
                <a:solidFill>
                  <a:srgbClr val="4C6A4A"/>
                </a:solidFill>
                <a:hlinkClick r:id="rId2"/>
              </a:rPr>
              <a:t>sthash.8D4LWqpi.dpuf</a:t>
            </a:r>
            <a:r>
              <a:rPr lang="en-GB" dirty="0" smtClean="0">
                <a:solidFill>
                  <a:srgbClr val="4C6A4A"/>
                </a:solidFill>
              </a:rPr>
              <a:t> </a:t>
            </a:r>
            <a:endParaRPr lang="en-GB" dirty="0">
              <a:solidFill>
                <a:srgbClr val="4C6A4A"/>
              </a:solidFill>
            </a:endParaRPr>
          </a:p>
          <a:p>
            <a:pPr marL="0" indent="0">
              <a:buNone/>
            </a:pPr>
            <a:endParaRPr lang="en-GB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843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Formal drivers for sharing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288" y="1628774"/>
            <a:ext cx="8641208" cy="4470273"/>
          </a:xfrm>
        </p:spPr>
        <p:txBody>
          <a:bodyPr>
            <a:normAutofit/>
          </a:bodyPr>
          <a:lstStyle/>
          <a:p>
            <a:pPr marL="527050" lvl="2" indent="-439738">
              <a:buNone/>
            </a:pPr>
            <a:r>
              <a:rPr lang="en-GB" sz="3200" dirty="0" smtClean="0">
                <a:solidFill>
                  <a:schemeClr val="accent5">
                    <a:lumMod val="50000"/>
                  </a:schemeClr>
                </a:solidFill>
              </a:rPr>
              <a:t>Funders (public funding bodies)</a:t>
            </a:r>
            <a:endParaRPr lang="en-GB" sz="2400" dirty="0">
              <a:solidFill>
                <a:schemeClr val="accent5">
                  <a:lumMod val="50000"/>
                </a:schemeClr>
              </a:solidFill>
            </a:endParaRPr>
          </a:p>
          <a:p>
            <a:pPr marL="527050" lvl="2" indent="-439738">
              <a:buNone/>
            </a:pPr>
            <a:r>
              <a:rPr lang="en-GB" sz="2200" dirty="0" smtClean="0">
                <a:solidFill>
                  <a:schemeClr val="accent5">
                    <a:lumMod val="50000"/>
                  </a:schemeClr>
                </a:solidFill>
              </a:rPr>
              <a:t>Consider your future application to one of these funding bodies:</a:t>
            </a:r>
          </a:p>
          <a:p>
            <a:pPr marL="87312" lvl="2" indent="0">
              <a:buNone/>
            </a:pPr>
            <a:endParaRPr lang="en-GB" sz="24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430212" lvl="2" indent="-342900">
              <a:buFont typeface="Wingdings" panose="05000000000000000000" pitchFamily="2" charset="2"/>
              <a:buChar char="§"/>
            </a:pPr>
            <a:r>
              <a:rPr lang="en-GB" sz="2300" dirty="0" smtClean="0">
                <a:solidFill>
                  <a:schemeClr val="accent5">
                    <a:lumMod val="50000"/>
                  </a:schemeClr>
                </a:solidFill>
              </a:rPr>
              <a:t>You will be required to share, unless data protection applies</a:t>
            </a:r>
          </a:p>
          <a:p>
            <a:pPr marL="430212" lvl="2" indent="-342900">
              <a:buFont typeface="Wingdings" panose="05000000000000000000" pitchFamily="2" charset="2"/>
              <a:buChar char="§"/>
            </a:pPr>
            <a:r>
              <a:rPr lang="en-GB" sz="2300" dirty="0" smtClean="0">
                <a:solidFill>
                  <a:schemeClr val="accent5">
                    <a:lumMod val="50000"/>
                  </a:schemeClr>
                </a:solidFill>
              </a:rPr>
              <a:t>You want your research to have a wide impact, don’t you?</a:t>
            </a:r>
          </a:p>
          <a:p>
            <a:pPr marL="430212" lvl="2" indent="-342900">
              <a:buFont typeface="Wingdings" panose="05000000000000000000" pitchFamily="2" charset="2"/>
              <a:buChar char="§"/>
            </a:pPr>
            <a:r>
              <a:rPr lang="en-GB" sz="2300" dirty="0" smtClean="0">
                <a:solidFill>
                  <a:schemeClr val="accent5">
                    <a:lumMod val="50000"/>
                  </a:schemeClr>
                </a:solidFill>
              </a:rPr>
              <a:t>You want others to use/cite your work (recognition)</a:t>
            </a:r>
            <a:endParaRPr lang="en-GB" sz="23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90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Barriers to sharing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628774"/>
            <a:ext cx="4104704" cy="442455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GB" sz="2800" i="1" dirty="0" smtClean="0">
                <a:solidFill>
                  <a:schemeClr val="accent5">
                    <a:lumMod val="50000"/>
                  </a:schemeClr>
                </a:solidFill>
              </a:rPr>
              <a:t>“</a:t>
            </a:r>
            <a:r>
              <a:rPr lang="en-GB" sz="2800" i="1" dirty="0" smtClean="0">
                <a:solidFill>
                  <a:srgbClr val="4C6A4A"/>
                </a:solidFill>
              </a:rPr>
              <a:t>Scientists would rather share their toothbrush than their data!”</a:t>
            </a:r>
          </a:p>
          <a:p>
            <a:pPr marL="0" indent="0">
              <a:buNone/>
            </a:pPr>
            <a:endParaRPr lang="en-GB" sz="1300" dirty="0" smtClean="0">
              <a:solidFill>
                <a:srgbClr val="4C6A4A"/>
              </a:solidFill>
            </a:endParaRPr>
          </a:p>
          <a:p>
            <a:pPr marL="90488" lvl="1" indent="0">
              <a:buNone/>
            </a:pPr>
            <a:r>
              <a:rPr lang="en-GB" sz="1500" dirty="0" smtClean="0">
                <a:solidFill>
                  <a:srgbClr val="4C6A4A"/>
                </a:solidFill>
              </a:rPr>
              <a:t>Carol Goble, Keynote address, EGEE (Enabling Grid for </a:t>
            </a:r>
            <a:r>
              <a:rPr lang="en-GB" sz="1500" dirty="0" err="1" smtClean="0">
                <a:solidFill>
                  <a:srgbClr val="4C6A4A"/>
                </a:solidFill>
              </a:rPr>
              <a:t>EsciencE</a:t>
            </a:r>
            <a:r>
              <a:rPr lang="en-GB" sz="1500" dirty="0" smtClean="0">
                <a:solidFill>
                  <a:srgbClr val="4C6A4A"/>
                </a:solidFill>
              </a:rPr>
              <a:t>) ’06 Conference</a:t>
            </a:r>
          </a:p>
          <a:p>
            <a:pPr marL="90488" lvl="1" indent="0">
              <a:buNone/>
            </a:pPr>
            <a:endParaRPr lang="en-GB" sz="1500" dirty="0">
              <a:solidFill>
                <a:srgbClr val="4C6A4A"/>
              </a:solidFill>
            </a:endParaRPr>
          </a:p>
          <a:p>
            <a:pPr marL="90488" lvl="1" indent="0">
              <a:buNone/>
            </a:pPr>
            <a:endParaRPr lang="en-GB" sz="1500" dirty="0" smtClean="0">
              <a:solidFill>
                <a:srgbClr val="4C6A4A"/>
              </a:solidFill>
            </a:endParaRPr>
          </a:p>
          <a:p>
            <a:pPr marL="90488" lvl="1" indent="0">
              <a:buNone/>
            </a:pPr>
            <a:endParaRPr lang="en-GB" sz="1500" dirty="0">
              <a:solidFill>
                <a:srgbClr val="4C6A4A"/>
              </a:solidFill>
            </a:endParaRPr>
          </a:p>
          <a:p>
            <a:pPr marL="90488" lvl="1" indent="0">
              <a:buNone/>
            </a:pPr>
            <a:endParaRPr lang="en-GB" sz="1500" dirty="0" smtClean="0">
              <a:solidFill>
                <a:srgbClr val="4C6A4A"/>
              </a:solidFill>
            </a:endParaRPr>
          </a:p>
          <a:p>
            <a:pPr marL="90488" lvl="1" indent="0">
              <a:buNone/>
            </a:pPr>
            <a:endParaRPr lang="en-GB" sz="1500" dirty="0" smtClean="0">
              <a:solidFill>
                <a:srgbClr val="4C6A4A"/>
              </a:solidFill>
            </a:endParaRPr>
          </a:p>
          <a:p>
            <a:pPr marL="90488" lvl="1" indent="0">
              <a:buNone/>
            </a:pPr>
            <a:endParaRPr lang="en-GB" sz="900" dirty="0">
              <a:solidFill>
                <a:srgbClr val="4C6A4A"/>
              </a:solidFill>
            </a:endParaRPr>
          </a:p>
          <a:p>
            <a:pPr marL="90488" lvl="1" indent="0">
              <a:buNone/>
            </a:pPr>
            <a:r>
              <a:rPr lang="en-GB" sz="900" dirty="0">
                <a:solidFill>
                  <a:srgbClr val="4C6A4A"/>
                </a:solidFill>
              </a:rPr>
              <a:t>http://openclipart.org/detail/172856/toothbrush-by-bpcomp-172856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628774"/>
            <a:ext cx="4267200" cy="442455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rgbClr val="466044"/>
                </a:solidFill>
              </a:rPr>
              <a:t>Valid barriers to sharing</a:t>
            </a:r>
          </a:p>
          <a:p>
            <a:pPr marL="0" indent="0">
              <a:buNone/>
            </a:pPr>
            <a:endParaRPr lang="en-GB" sz="1100" dirty="0">
              <a:solidFill>
                <a:srgbClr val="466044"/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466044"/>
                </a:solidFill>
              </a:rPr>
              <a:t>t</a:t>
            </a:r>
            <a:r>
              <a:rPr lang="en-GB" dirty="0" smtClean="0">
                <a:solidFill>
                  <a:srgbClr val="466044"/>
                </a:solidFill>
              </a:rPr>
              <a:t>he researcher </a:t>
            </a:r>
          </a:p>
          <a:p>
            <a:pPr marL="269875" indent="0">
              <a:buClr>
                <a:schemeClr val="accent5">
                  <a:lumMod val="50000"/>
                </a:schemeClr>
              </a:buClr>
              <a:buNone/>
            </a:pPr>
            <a:r>
              <a:rPr lang="en-GB" sz="2000" dirty="0" smtClean="0">
                <a:solidFill>
                  <a:srgbClr val="466044"/>
                </a:solidFill>
              </a:rPr>
              <a:t>(intellectual property issues)</a:t>
            </a: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466044"/>
                </a:solidFill>
              </a:rPr>
              <a:t>t</a:t>
            </a:r>
            <a:r>
              <a:rPr lang="en-GB" dirty="0" smtClean="0">
                <a:solidFill>
                  <a:srgbClr val="466044"/>
                </a:solidFill>
              </a:rPr>
              <a:t>he institution </a:t>
            </a:r>
          </a:p>
          <a:p>
            <a:pPr marL="269875" indent="0">
              <a:buClr>
                <a:schemeClr val="accent5">
                  <a:lumMod val="50000"/>
                </a:schemeClr>
              </a:buClr>
              <a:buNone/>
            </a:pPr>
            <a:r>
              <a:rPr lang="en-GB" sz="2000" dirty="0" smtClean="0">
                <a:solidFill>
                  <a:srgbClr val="466044"/>
                </a:solidFill>
              </a:rPr>
              <a:t>(commercial value)</a:t>
            </a: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466044"/>
                </a:solidFill>
              </a:rPr>
              <a:t>t</a:t>
            </a:r>
            <a:r>
              <a:rPr lang="en-GB" dirty="0" smtClean="0">
                <a:solidFill>
                  <a:srgbClr val="466044"/>
                </a:solidFill>
              </a:rPr>
              <a:t>he subject</a:t>
            </a:r>
          </a:p>
          <a:p>
            <a:pPr marL="274320" lvl="1" indent="0">
              <a:buClr>
                <a:srgbClr val="FF0000"/>
              </a:buClr>
              <a:buNone/>
            </a:pPr>
            <a:r>
              <a:rPr lang="en-GB" sz="2000" dirty="0" smtClean="0">
                <a:solidFill>
                  <a:srgbClr val="466044"/>
                </a:solidFill>
              </a:rPr>
              <a:t>(confidentiality, data protection)</a:t>
            </a:r>
            <a:endParaRPr lang="en-GB" sz="2000" dirty="0">
              <a:solidFill>
                <a:srgbClr val="466044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80837">
            <a:off x="708734" y="4825009"/>
            <a:ext cx="3581398" cy="604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905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dirty="0" smtClean="0"/>
              <a:t>Planning for sharing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628775"/>
            <a:ext cx="4032696" cy="46817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GB" sz="1900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87313" indent="0">
              <a:buNone/>
            </a:pPr>
            <a:r>
              <a:rPr lang="en-GB" sz="1900" i="1" dirty="0" smtClean="0">
                <a:solidFill>
                  <a:schemeClr val="accent5">
                    <a:lumMod val="50000"/>
                  </a:schemeClr>
                </a:solidFill>
              </a:rPr>
              <a:t>“</a:t>
            </a:r>
            <a:r>
              <a:rPr lang="en-GB" sz="1900" i="1" dirty="0" smtClean="0">
                <a:solidFill>
                  <a:srgbClr val="466044"/>
                </a:solidFill>
              </a:rPr>
              <a:t>Everyone in a research team should have a clear sense of their responsibilities in ensuring that … research data are of the highest quality; … are well documented so that other researchers can access, understand, use and add value to them … independently of the original investigators.”</a:t>
            </a:r>
          </a:p>
          <a:p>
            <a:pPr marL="0" indent="0">
              <a:buNone/>
            </a:pPr>
            <a:endParaRPr lang="en-GB" sz="2000" dirty="0">
              <a:solidFill>
                <a:srgbClr val="466044"/>
              </a:solidFill>
            </a:endParaRPr>
          </a:p>
          <a:p>
            <a:pPr marL="0" indent="0" algn="r">
              <a:buNone/>
            </a:pPr>
            <a:r>
              <a:rPr lang="en-GB" sz="1400" dirty="0" smtClean="0">
                <a:solidFill>
                  <a:srgbClr val="466044"/>
                </a:solidFill>
              </a:rPr>
              <a:t>MRC Guidance on Data </a:t>
            </a:r>
            <a:r>
              <a:rPr lang="en-GB" sz="1400" dirty="0" smtClean="0">
                <a:solidFill>
                  <a:schemeClr val="accent5">
                    <a:lumMod val="50000"/>
                  </a:schemeClr>
                </a:solidFill>
              </a:rPr>
              <a:t>Management Plans</a:t>
            </a:r>
            <a:endParaRPr lang="en-GB" sz="1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628774"/>
            <a:ext cx="4038600" cy="4752554"/>
          </a:xfrm>
        </p:spPr>
        <p:txBody>
          <a:bodyPr>
            <a:normAutofit/>
          </a:bodyPr>
          <a:lstStyle/>
          <a:p>
            <a:pPr marL="0" indent="0">
              <a:buClr>
                <a:srgbClr val="4C6A4A"/>
              </a:buClr>
              <a:buNone/>
            </a:pPr>
            <a:r>
              <a:rPr lang="en-GB" sz="3000" dirty="0" smtClean="0">
                <a:solidFill>
                  <a:schemeClr val="accent5">
                    <a:lumMod val="50000"/>
                  </a:schemeClr>
                </a:solidFill>
              </a:rPr>
              <a:t>Issues to consider</a:t>
            </a:r>
          </a:p>
          <a:p>
            <a:pPr marL="0" indent="0">
              <a:buClr>
                <a:srgbClr val="4C6A4A"/>
              </a:buClr>
              <a:buNone/>
            </a:pPr>
            <a:endParaRPr lang="en-GB" sz="1300" dirty="0">
              <a:solidFill>
                <a:srgbClr val="4C6A4A"/>
              </a:solidFill>
            </a:endParaRPr>
          </a:p>
          <a:p>
            <a:pPr>
              <a:buClr>
                <a:srgbClr val="4C6A4A"/>
              </a:buClr>
              <a:buFont typeface="Wingdings" panose="05000000000000000000" pitchFamily="2" charset="2"/>
              <a:buChar char="§"/>
            </a:pPr>
            <a:r>
              <a:rPr lang="en-GB" sz="1900" dirty="0" smtClean="0">
                <a:solidFill>
                  <a:srgbClr val="4C6A4A"/>
                </a:solidFill>
              </a:rPr>
              <a:t>Future ‘share-ability’ of the data</a:t>
            </a:r>
          </a:p>
          <a:p>
            <a:pPr lvl="1">
              <a:buClr>
                <a:srgbClr val="4C6A4A"/>
              </a:buClr>
              <a:buSzPct val="750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4C6A4A"/>
                </a:solidFill>
              </a:rPr>
              <a:t>f</a:t>
            </a:r>
            <a:r>
              <a:rPr lang="en-GB" sz="1600" dirty="0" smtClean="0">
                <a:solidFill>
                  <a:srgbClr val="4C6A4A"/>
                </a:solidFill>
              </a:rPr>
              <a:t>ormat</a:t>
            </a:r>
          </a:p>
          <a:p>
            <a:pPr lvl="1">
              <a:buClr>
                <a:srgbClr val="4C6A4A"/>
              </a:buClr>
              <a:buSzPct val="750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4C6A4A"/>
                </a:solidFill>
              </a:rPr>
              <a:t>s</a:t>
            </a:r>
            <a:r>
              <a:rPr lang="en-GB" sz="1600" dirty="0" smtClean="0">
                <a:solidFill>
                  <a:srgbClr val="4C6A4A"/>
                </a:solidFill>
              </a:rPr>
              <a:t>oftware</a:t>
            </a:r>
          </a:p>
          <a:p>
            <a:pPr lvl="1">
              <a:buClr>
                <a:srgbClr val="4C6A4A"/>
              </a:buClr>
              <a:buSzPct val="75000"/>
              <a:buFont typeface="Arial" panose="020B0604020202020204" pitchFamily="34" charset="0"/>
              <a:buChar char="•"/>
            </a:pPr>
            <a:r>
              <a:rPr lang="en-GB" sz="1600" dirty="0" err="1">
                <a:solidFill>
                  <a:srgbClr val="4C6A4A"/>
                </a:solidFill>
              </a:rPr>
              <a:t>a</a:t>
            </a:r>
            <a:r>
              <a:rPr lang="en-GB" sz="1600" dirty="0" err="1" smtClean="0">
                <a:solidFill>
                  <a:srgbClr val="4C6A4A"/>
                </a:solidFill>
              </a:rPr>
              <a:t>nonymisation</a:t>
            </a:r>
            <a:endParaRPr lang="en-GB" sz="1600" dirty="0" smtClean="0">
              <a:solidFill>
                <a:srgbClr val="4C6A4A"/>
              </a:solidFill>
            </a:endParaRPr>
          </a:p>
          <a:p>
            <a:pPr lvl="1">
              <a:buClr>
                <a:srgbClr val="4C6A4A"/>
              </a:buClr>
              <a:buSzPct val="750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4C6A4A"/>
                </a:solidFill>
              </a:rPr>
              <a:t>d</a:t>
            </a:r>
            <a:r>
              <a:rPr lang="en-GB" sz="1600" dirty="0" smtClean="0">
                <a:solidFill>
                  <a:srgbClr val="4C6A4A"/>
                </a:solidFill>
              </a:rPr>
              <a:t>ocumentation</a:t>
            </a:r>
          </a:p>
          <a:p>
            <a:pPr lvl="1">
              <a:buClr>
                <a:srgbClr val="4C6A4A"/>
              </a:buClr>
              <a:buSzPct val="750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4C6A4A"/>
                </a:solidFill>
              </a:rPr>
              <a:t>e</a:t>
            </a:r>
            <a:r>
              <a:rPr lang="en-GB" sz="1600" dirty="0" smtClean="0">
                <a:solidFill>
                  <a:srgbClr val="4C6A4A"/>
                </a:solidFill>
              </a:rPr>
              <a:t>thics</a:t>
            </a:r>
          </a:p>
          <a:p>
            <a:pPr lvl="1">
              <a:buClr>
                <a:srgbClr val="4C6A4A"/>
              </a:buClr>
              <a:buSzPct val="750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4C6A4A"/>
                </a:solidFill>
              </a:rPr>
              <a:t>c</a:t>
            </a:r>
            <a:r>
              <a:rPr lang="en-GB" sz="1600" dirty="0" smtClean="0">
                <a:solidFill>
                  <a:srgbClr val="4C6A4A"/>
                </a:solidFill>
              </a:rPr>
              <a:t>onsent &amp; confidentiality</a:t>
            </a:r>
          </a:p>
          <a:p>
            <a:pPr marL="274320" lvl="1" indent="0">
              <a:buClr>
                <a:srgbClr val="4C6A4A"/>
              </a:buClr>
              <a:buSzPct val="75000"/>
              <a:buNone/>
            </a:pPr>
            <a:endParaRPr lang="en-GB" sz="1600" dirty="0" smtClean="0">
              <a:solidFill>
                <a:srgbClr val="4C6A4A"/>
              </a:solidFill>
            </a:endParaRPr>
          </a:p>
          <a:p>
            <a:pPr>
              <a:buClr>
                <a:srgbClr val="4C6A4A"/>
              </a:buClr>
              <a:buFont typeface="Wingdings" panose="05000000000000000000" pitchFamily="2" charset="2"/>
              <a:buChar char="§"/>
            </a:pPr>
            <a:r>
              <a:rPr lang="en-GB" sz="1900" dirty="0" smtClean="0">
                <a:solidFill>
                  <a:srgbClr val="4C6A4A"/>
                </a:solidFill>
              </a:rPr>
              <a:t>Timescale for release (embargo)</a:t>
            </a:r>
          </a:p>
          <a:p>
            <a:pPr>
              <a:buClr>
                <a:srgbClr val="4C6A4A"/>
              </a:buClr>
              <a:buFont typeface="Wingdings" panose="05000000000000000000" pitchFamily="2" charset="2"/>
              <a:buChar char="§"/>
            </a:pPr>
            <a:r>
              <a:rPr lang="en-GB" sz="1900" dirty="0" smtClean="0">
                <a:solidFill>
                  <a:srgbClr val="4C6A4A"/>
                </a:solidFill>
              </a:rPr>
              <a:t>Infrastructure for sharing</a:t>
            </a:r>
          </a:p>
          <a:p>
            <a:pPr>
              <a:buClr>
                <a:srgbClr val="4C6A4A"/>
              </a:buClr>
              <a:buFont typeface="Wingdings" panose="05000000000000000000" pitchFamily="2" charset="2"/>
              <a:buChar char="§"/>
            </a:pPr>
            <a:r>
              <a:rPr lang="en-GB" sz="1900" dirty="0" smtClean="0">
                <a:solidFill>
                  <a:srgbClr val="4C6A4A"/>
                </a:solidFill>
              </a:rPr>
              <a:t>Rights </a:t>
            </a:r>
            <a:r>
              <a:rPr lang="en-GB" sz="1900" dirty="0">
                <a:solidFill>
                  <a:srgbClr val="4C6A4A"/>
                </a:solidFill>
              </a:rPr>
              <a:t>management &amp; </a:t>
            </a:r>
            <a:r>
              <a:rPr lang="en-GB" sz="1900" dirty="0" smtClean="0">
                <a:solidFill>
                  <a:srgbClr val="4C6A4A"/>
                </a:solidFill>
              </a:rPr>
              <a:t>licensing</a:t>
            </a:r>
            <a:endParaRPr lang="en-GB" sz="1900" dirty="0">
              <a:solidFill>
                <a:srgbClr val="4C6A4A"/>
              </a:solidFill>
            </a:endParaRPr>
          </a:p>
          <a:p>
            <a:pPr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en-GB" sz="19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77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Data licensing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628774"/>
            <a:ext cx="3960688" cy="4393721"/>
          </a:xfrm>
        </p:spPr>
        <p:txBody>
          <a:bodyPr>
            <a:norm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Why?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GB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000" dirty="0" smtClean="0">
                <a:solidFill>
                  <a:schemeClr val="accent5">
                    <a:lumMod val="50000"/>
                  </a:schemeClr>
                </a:solidFill>
              </a:rPr>
              <a:t>The license 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</a:rPr>
              <a:t>explicitly states how your data may be </a:t>
            </a:r>
            <a:r>
              <a:rPr lang="en-GB" sz="2000" dirty="0" smtClean="0">
                <a:solidFill>
                  <a:schemeClr val="accent5">
                    <a:lumMod val="50000"/>
                  </a:schemeClr>
                </a:solidFill>
              </a:rPr>
              <a:t>used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en-GB" sz="20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000" dirty="0" smtClean="0">
                <a:solidFill>
                  <a:schemeClr val="accent5">
                    <a:lumMod val="50000"/>
                  </a:schemeClr>
                </a:solidFill>
              </a:rPr>
              <a:t>Makes them available to others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en-GB" sz="20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000" dirty="0" smtClean="0">
                <a:solidFill>
                  <a:schemeClr val="accent5">
                    <a:lumMod val="50000"/>
                  </a:schemeClr>
                </a:solidFill>
              </a:rPr>
              <a:t>Ensures your data are open!</a:t>
            </a:r>
            <a:endParaRPr lang="en-GB" sz="2000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572000" y="1628774"/>
            <a:ext cx="4344426" cy="47525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How?</a:t>
            </a:r>
          </a:p>
          <a:p>
            <a:pPr marL="0" indent="0">
              <a:buNone/>
            </a:pPr>
            <a:endParaRPr lang="en-GB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000" dirty="0" smtClean="0">
                <a:solidFill>
                  <a:srgbClr val="466044"/>
                </a:solidFill>
              </a:rPr>
              <a:t>Repository rights statement’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000" dirty="0" smtClean="0">
                <a:solidFill>
                  <a:srgbClr val="4C6A4A"/>
                </a:solidFill>
              </a:rPr>
              <a:t>Creative Commons (CC) </a:t>
            </a:r>
            <a:r>
              <a:rPr lang="en-GB" sz="2000" dirty="0" smtClean="0">
                <a:solidFill>
                  <a:srgbClr val="4C6A4A"/>
                </a:solidFill>
                <a:hlinkClick r:id="rId2"/>
              </a:rPr>
              <a:t>http</a:t>
            </a:r>
            <a:r>
              <a:rPr lang="en-GB" sz="2000" dirty="0">
                <a:solidFill>
                  <a:srgbClr val="4C6A4A"/>
                </a:solidFill>
                <a:hlinkClick r:id="rId2"/>
              </a:rPr>
              <a:t>://</a:t>
            </a:r>
            <a:r>
              <a:rPr lang="en-GB" sz="2000" dirty="0" smtClean="0">
                <a:solidFill>
                  <a:srgbClr val="4C6A4A"/>
                </a:solidFill>
                <a:hlinkClick r:id="rId2"/>
              </a:rPr>
              <a:t>wiki.creativecommons.org</a:t>
            </a:r>
            <a:r>
              <a:rPr lang="en-GB" sz="2000" dirty="0" smtClean="0">
                <a:solidFill>
                  <a:srgbClr val="4C6A4A"/>
                </a:solidFill>
              </a:rPr>
              <a:t> 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GB" sz="2000" dirty="0" smtClean="0">
                <a:solidFill>
                  <a:srgbClr val="4C6A4A"/>
                </a:solidFill>
              </a:rPr>
              <a:t>Open Data Commons (ODC) </a:t>
            </a:r>
            <a:r>
              <a:rPr lang="en-GB" sz="2000" dirty="0" smtClean="0">
                <a:solidFill>
                  <a:srgbClr val="4C6A4A"/>
                </a:solidFill>
                <a:hlinkClick r:id="rId3"/>
              </a:rPr>
              <a:t>http</a:t>
            </a:r>
            <a:r>
              <a:rPr lang="en-GB" sz="2000" dirty="0">
                <a:solidFill>
                  <a:srgbClr val="4C6A4A"/>
                </a:solidFill>
                <a:hlinkClick r:id="rId3"/>
              </a:rPr>
              <a:t>://opendatacommons.org</a:t>
            </a:r>
            <a:r>
              <a:rPr lang="en-GB" sz="2000" dirty="0" smtClean="0">
                <a:solidFill>
                  <a:srgbClr val="4C6A4A"/>
                </a:solidFill>
                <a:hlinkClick r:id="rId3"/>
              </a:rPr>
              <a:t>/</a:t>
            </a:r>
            <a:r>
              <a:rPr lang="en-GB" sz="2000" dirty="0" smtClean="0">
                <a:solidFill>
                  <a:srgbClr val="4C6A4A"/>
                </a:solidFill>
              </a:rPr>
              <a:t>    *Recommended for data*</a:t>
            </a:r>
          </a:p>
        </p:txBody>
      </p:sp>
    </p:spTree>
    <p:extLst>
      <p:ext uri="{BB962C8B-B14F-4D97-AF65-F5344CB8AC3E}">
        <p14:creationId xmlns:p14="http://schemas.microsoft.com/office/powerpoint/2010/main" val="423217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Supporting you for RDM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733256"/>
            <a:ext cx="3587453" cy="57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99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RDM support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190800" indent="0">
              <a:lnSpc>
                <a:spcPct val="110000"/>
              </a:lnSpc>
              <a:spcBef>
                <a:spcPts val="600"/>
              </a:spcBef>
              <a:buNone/>
            </a:pPr>
            <a:r>
              <a:rPr lang="en-GB" sz="3200" dirty="0" smtClean="0">
                <a:solidFill>
                  <a:srgbClr val="4C6A4A"/>
                </a:solidFill>
                <a:cs typeface="Arial" pitchFamily="34" charset="0"/>
              </a:rPr>
              <a:t>Make the most of local support!</a:t>
            </a:r>
            <a:endParaRPr lang="en-GB" sz="3200" dirty="0">
              <a:solidFill>
                <a:srgbClr val="4C6A4A"/>
              </a:solidFill>
              <a:cs typeface="Arial" pitchFamily="34" charset="0"/>
            </a:endParaRPr>
          </a:p>
          <a:p>
            <a:pPr marL="532800" indent="-342000">
              <a:spcBef>
                <a:spcPts val="600"/>
              </a:spcBef>
            </a:pPr>
            <a:r>
              <a:rPr lang="en-GB" sz="2400" dirty="0" smtClean="0">
                <a:solidFill>
                  <a:srgbClr val="4C6A4A"/>
                </a:solidFill>
                <a:cs typeface="Arial" pitchFamily="34" charset="0"/>
              </a:rPr>
              <a:t>Postgraduate Research Administrators in your School</a:t>
            </a:r>
          </a:p>
          <a:p>
            <a:pPr marL="532800" indent="-342000">
              <a:spcBef>
                <a:spcPts val="600"/>
              </a:spcBef>
            </a:pPr>
            <a:r>
              <a:rPr lang="en-GB" sz="2400" dirty="0" smtClean="0">
                <a:solidFill>
                  <a:srgbClr val="4C6A4A"/>
                </a:solidFill>
                <a:cs typeface="Arial" pitchFamily="34" charset="0"/>
              </a:rPr>
              <a:t>Your Academic Support Librarian</a:t>
            </a:r>
          </a:p>
          <a:p>
            <a:pPr marL="532800" indent="-342000">
              <a:spcBef>
                <a:spcPts val="600"/>
              </a:spcBef>
            </a:pPr>
            <a:r>
              <a:rPr lang="en-GB" sz="2400" dirty="0" smtClean="0">
                <a:solidFill>
                  <a:srgbClr val="4C6A4A"/>
                </a:solidFill>
                <a:cs typeface="Arial" pitchFamily="34" charset="0"/>
              </a:rPr>
              <a:t>Data Library staff </a:t>
            </a:r>
          </a:p>
          <a:p>
            <a:pPr marL="532800" indent="-342000">
              <a:spcBef>
                <a:spcPts val="600"/>
              </a:spcBef>
            </a:pPr>
            <a:r>
              <a:rPr lang="en-GB" sz="2400" dirty="0" smtClean="0">
                <a:solidFill>
                  <a:srgbClr val="4C6A4A"/>
                </a:solidFill>
                <a:cs typeface="Arial" pitchFamily="34" charset="0"/>
              </a:rPr>
              <a:t>IT staff in your School </a:t>
            </a:r>
          </a:p>
          <a:p>
            <a:pPr marL="534035" indent="-342900">
              <a:spcBef>
                <a:spcPts val="600"/>
              </a:spcBef>
            </a:pPr>
            <a:r>
              <a:rPr lang="en-GB" sz="2400" dirty="0" smtClean="0">
                <a:solidFill>
                  <a:srgbClr val="4C6A4A"/>
                </a:solidFill>
                <a:cs typeface="Arial" pitchFamily="34" charset="0"/>
              </a:rPr>
              <a:t>Your School’s Ethics Committee</a:t>
            </a:r>
          </a:p>
          <a:p>
            <a:pPr marL="534035" indent="-342900">
              <a:spcBef>
                <a:spcPts val="600"/>
              </a:spcBef>
            </a:pPr>
            <a:r>
              <a:rPr lang="en-GB" sz="2400" dirty="0" smtClean="0">
                <a:solidFill>
                  <a:srgbClr val="4C6A4A"/>
                </a:solidFill>
                <a:cs typeface="Arial" pitchFamily="34" charset="0"/>
              </a:rPr>
              <a:t>Check out what facilities are in your school/centre</a:t>
            </a:r>
          </a:p>
          <a:p>
            <a:pPr marL="534035" indent="-342900">
              <a:spcBef>
                <a:spcPts val="600"/>
              </a:spcBef>
            </a:pPr>
            <a:r>
              <a:rPr lang="en-GB" sz="2400" dirty="0" smtClean="0">
                <a:solidFill>
                  <a:srgbClr val="4C6A4A"/>
                </a:solidFill>
                <a:cs typeface="Arial" pitchFamily="34" charset="0"/>
              </a:rPr>
              <a:t>Ask your supervisor for advice</a:t>
            </a:r>
          </a:p>
          <a:p>
            <a:pPr marL="534035" indent="-342900">
              <a:spcBef>
                <a:spcPts val="600"/>
              </a:spcBef>
            </a:pPr>
            <a:r>
              <a:rPr lang="en-US" altLang="en-US" sz="2400" dirty="0">
                <a:solidFill>
                  <a:srgbClr val="4C6A4A"/>
                </a:solidFill>
                <a:cs typeface="Arial" charset="0"/>
              </a:rPr>
              <a:t>General RDM queries can be sent to the Helpline who will direct them as </a:t>
            </a:r>
            <a:r>
              <a:rPr lang="en-US" altLang="en-US" sz="2400" dirty="0" smtClean="0">
                <a:solidFill>
                  <a:srgbClr val="4C6A4A"/>
                </a:solidFill>
                <a:cs typeface="Arial" charset="0"/>
              </a:rPr>
              <a:t>appropriate</a:t>
            </a:r>
            <a:endParaRPr lang="en-GB" sz="2400" dirty="0">
              <a:solidFill>
                <a:srgbClr val="4C6A4A"/>
              </a:solidFill>
              <a:cs typeface="Arial" pitchFamily="34" charset="0"/>
            </a:endParaRPr>
          </a:p>
          <a:p>
            <a:pPr marL="362585" indent="-171450">
              <a:lnSpc>
                <a:spcPct val="110000"/>
              </a:lnSpc>
              <a:spcBef>
                <a:spcPts val="600"/>
              </a:spcBef>
            </a:pPr>
            <a:endParaRPr lang="en-GB" sz="1700" dirty="0">
              <a:solidFill>
                <a:srgbClr val="4C6A4A"/>
              </a:solidFill>
              <a:cs typeface="Arial" pitchFamily="34" charset="0"/>
            </a:endParaRPr>
          </a:p>
          <a:p>
            <a:pPr marL="534035" indent="-342900">
              <a:lnSpc>
                <a:spcPct val="110000"/>
              </a:lnSpc>
              <a:spcBef>
                <a:spcPts val="600"/>
              </a:spcBef>
            </a:pPr>
            <a:endParaRPr lang="en-GB" sz="2900" dirty="0">
              <a:solidFill>
                <a:srgbClr val="4C6A4A"/>
              </a:solidFill>
              <a:cs typeface="Arial" pitchFamily="34" charset="0"/>
            </a:endParaRPr>
          </a:p>
          <a:p>
            <a:pPr marL="669290">
              <a:spcBef>
                <a:spcPts val="600"/>
              </a:spcBef>
            </a:pPr>
            <a:endParaRPr lang="en-GB" dirty="0">
              <a:solidFill>
                <a:srgbClr val="4C6A4A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55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Useful links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782272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1600" dirty="0" smtClean="0">
              <a:solidFill>
                <a:srgbClr val="4C6A4A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>
                <a:solidFill>
                  <a:srgbClr val="4C6A4A"/>
                </a:solidFill>
              </a:rPr>
              <a:t>Record </a:t>
            </a:r>
            <a:r>
              <a:rPr lang="en-GB" sz="1800" dirty="0">
                <a:solidFill>
                  <a:srgbClr val="4C6A4A"/>
                </a:solidFill>
              </a:rPr>
              <a:t>Management: Taking sensitive information and personal data  outside the University’s computing </a:t>
            </a:r>
            <a:r>
              <a:rPr lang="en-GB" sz="1800" dirty="0" smtClean="0">
                <a:solidFill>
                  <a:srgbClr val="4C6A4A"/>
                </a:solidFill>
              </a:rPr>
              <a:t>environment</a:t>
            </a:r>
            <a:r>
              <a:rPr lang="en-GB" sz="1800" dirty="0">
                <a:solidFill>
                  <a:srgbClr val="4C6A4A"/>
                </a:solidFill>
              </a:rPr>
              <a:t/>
            </a:r>
            <a:br>
              <a:rPr lang="en-GB" sz="1800" dirty="0">
                <a:solidFill>
                  <a:srgbClr val="4C6A4A"/>
                </a:solidFill>
              </a:rPr>
            </a:br>
            <a:r>
              <a:rPr lang="en-GB" sz="1400" dirty="0">
                <a:solidFill>
                  <a:srgbClr val="4C6A4A"/>
                </a:solidFill>
                <a:hlinkClick r:id="rId2"/>
              </a:rPr>
              <a:t>http://edin.ac/1hZaL07</a:t>
            </a:r>
            <a:r>
              <a:rPr lang="en-GB" sz="1400" dirty="0">
                <a:solidFill>
                  <a:srgbClr val="4C6A4A"/>
                </a:solidFill>
              </a:rPr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>
                <a:solidFill>
                  <a:srgbClr val="4C6A4A"/>
                </a:solidFill>
              </a:rPr>
              <a:t>UK Data Archive: </a:t>
            </a:r>
            <a:r>
              <a:rPr lang="en-GB" sz="2000" dirty="0" err="1" smtClean="0">
                <a:solidFill>
                  <a:srgbClr val="4C6A4A"/>
                </a:solidFill>
              </a:rPr>
              <a:t>Anonymisation</a:t>
            </a:r>
            <a:r>
              <a:rPr lang="en-GB" sz="1800" dirty="0">
                <a:solidFill>
                  <a:srgbClr val="4C6A4A"/>
                </a:solidFill>
              </a:rPr>
              <a:t/>
            </a:r>
            <a:br>
              <a:rPr lang="en-GB" sz="1800" dirty="0">
                <a:solidFill>
                  <a:srgbClr val="4C6A4A"/>
                </a:solidFill>
              </a:rPr>
            </a:br>
            <a:r>
              <a:rPr lang="en-GB" sz="1400" dirty="0">
                <a:solidFill>
                  <a:srgbClr val="4C6A4A"/>
                </a:solidFill>
                <a:hlinkClick r:id="rId3"/>
              </a:rPr>
              <a:t>http://</a:t>
            </a:r>
            <a:r>
              <a:rPr lang="en-GB" sz="1400" dirty="0" smtClean="0">
                <a:solidFill>
                  <a:srgbClr val="4C6A4A"/>
                </a:solidFill>
                <a:hlinkClick r:id="rId3"/>
              </a:rPr>
              <a:t>www.data-archive.ac.uk/create-manage/consent-ethics/anonymisation</a:t>
            </a:r>
            <a:r>
              <a:rPr lang="en-GB" sz="1400" dirty="0" smtClean="0">
                <a:solidFill>
                  <a:srgbClr val="4C6A4A"/>
                </a:solidFill>
              </a:rPr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>
                <a:solidFill>
                  <a:srgbClr val="4C6A4A"/>
                </a:solidFill>
              </a:rPr>
              <a:t>UK Data Archive</a:t>
            </a:r>
            <a:r>
              <a:rPr lang="en-GB" sz="2000" dirty="0">
                <a:solidFill>
                  <a:srgbClr val="4C6A4A"/>
                </a:solidFill>
              </a:rPr>
              <a:t>: Ethical/Legal</a:t>
            </a:r>
            <a:r>
              <a:rPr lang="en-GB" sz="1800" dirty="0">
                <a:solidFill>
                  <a:srgbClr val="4C6A4A"/>
                </a:solidFill>
              </a:rPr>
              <a:t/>
            </a:r>
            <a:br>
              <a:rPr lang="en-GB" sz="1800" dirty="0">
                <a:solidFill>
                  <a:srgbClr val="4C6A4A"/>
                </a:solidFill>
              </a:rPr>
            </a:br>
            <a:r>
              <a:rPr lang="en-GB" sz="1400" dirty="0">
                <a:solidFill>
                  <a:srgbClr val="4C6A4A"/>
                </a:solidFill>
                <a:hlinkClick r:id="rId4"/>
              </a:rPr>
              <a:t>http://</a:t>
            </a:r>
            <a:r>
              <a:rPr lang="en-GB" sz="1400" dirty="0" smtClean="0">
                <a:solidFill>
                  <a:srgbClr val="4C6A4A"/>
                </a:solidFill>
                <a:hlinkClick r:id="rId4"/>
              </a:rPr>
              <a:t>www.data-archive.ac.uk/create-manage/consent-ethics/legal</a:t>
            </a:r>
            <a:endParaRPr lang="en-GB" sz="1400" dirty="0" smtClean="0">
              <a:solidFill>
                <a:srgbClr val="4C6A4A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>
                <a:solidFill>
                  <a:srgbClr val="4C6A4A"/>
                </a:solidFill>
              </a:rPr>
              <a:t>Dublin Core metadata creator</a:t>
            </a:r>
            <a:r>
              <a:rPr lang="en-GB" sz="1400" dirty="0" smtClean="0">
                <a:solidFill>
                  <a:srgbClr val="4C6A4A"/>
                </a:solidFill>
              </a:rPr>
              <a:t/>
            </a:r>
            <a:br>
              <a:rPr lang="en-GB" sz="1400" dirty="0" smtClean="0">
                <a:solidFill>
                  <a:srgbClr val="4C6A4A"/>
                </a:solidFill>
              </a:rPr>
            </a:br>
            <a:r>
              <a:rPr lang="en-GB" sz="1400" u="sng" dirty="0">
                <a:hlinkClick r:id="rId5"/>
              </a:rPr>
              <a:t>http://</a:t>
            </a:r>
            <a:r>
              <a:rPr lang="en-GB" sz="1400" u="sng" dirty="0" smtClean="0">
                <a:hlinkClick r:id="rId5"/>
              </a:rPr>
              <a:t>www.dublincoregenerator.com/generator_nq.html</a:t>
            </a:r>
            <a:r>
              <a:rPr lang="en-GB" sz="1400" u="sng" dirty="0" smtClean="0"/>
              <a:t> </a:t>
            </a:r>
            <a:endParaRPr lang="en-GB" sz="1400" dirty="0" smtClean="0">
              <a:solidFill>
                <a:srgbClr val="4C6A4A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>
                <a:solidFill>
                  <a:srgbClr val="4C6A4A"/>
                </a:solidFill>
              </a:rPr>
              <a:t>Digital Curation Centre (DCC): </a:t>
            </a:r>
            <a:r>
              <a:rPr lang="en-GB" sz="2000" dirty="0">
                <a:solidFill>
                  <a:srgbClr val="4C6A4A"/>
                </a:solidFill>
              </a:rPr>
              <a:t>Data management plans</a:t>
            </a:r>
            <a:r>
              <a:rPr lang="en-GB" sz="1400" dirty="0">
                <a:solidFill>
                  <a:srgbClr val="4C6A4A"/>
                </a:solidFill>
              </a:rPr>
              <a:t/>
            </a:r>
            <a:br>
              <a:rPr lang="en-GB" sz="1400" dirty="0">
                <a:solidFill>
                  <a:srgbClr val="4C6A4A"/>
                </a:solidFill>
              </a:rPr>
            </a:br>
            <a:r>
              <a:rPr lang="en-GB" sz="1400" dirty="0">
                <a:solidFill>
                  <a:srgbClr val="4C6A4A"/>
                </a:solidFill>
                <a:hlinkClick r:id="rId6"/>
              </a:rPr>
              <a:t>http://</a:t>
            </a:r>
            <a:r>
              <a:rPr lang="en-GB" sz="1400" dirty="0" smtClean="0">
                <a:solidFill>
                  <a:srgbClr val="4C6A4A"/>
                </a:solidFill>
                <a:hlinkClick r:id="rId6"/>
              </a:rPr>
              <a:t>www.dcc.ac.uk/resources/data-management-plans</a:t>
            </a:r>
            <a:r>
              <a:rPr lang="en-GB" sz="1400" dirty="0" smtClean="0">
                <a:solidFill>
                  <a:srgbClr val="4C6A4A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1640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1720" y="2348880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rgbClr val="4C6A4A"/>
                </a:solidFill>
              </a:rPr>
              <a:t>Thank You!</a:t>
            </a:r>
          </a:p>
          <a:p>
            <a:pPr algn="ctr"/>
            <a:endParaRPr lang="en-GB" sz="4000" dirty="0" smtClean="0">
              <a:solidFill>
                <a:srgbClr val="4C6A4A"/>
              </a:solidFill>
            </a:endParaRPr>
          </a:p>
          <a:p>
            <a:pPr algn="ctr"/>
            <a:r>
              <a:rPr lang="en-GB" sz="4000" dirty="0" smtClean="0">
                <a:solidFill>
                  <a:srgbClr val="4C6A4A"/>
                </a:solidFill>
              </a:rPr>
              <a:t>Any </a:t>
            </a:r>
            <a:r>
              <a:rPr lang="en-GB" sz="4000" dirty="0" smtClean="0">
                <a:solidFill>
                  <a:srgbClr val="4C6A4A"/>
                </a:solidFill>
              </a:rPr>
              <a:t>questions?</a:t>
            </a:r>
            <a:endParaRPr lang="en-GB" sz="4000" dirty="0">
              <a:solidFill>
                <a:srgbClr val="4C6A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06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2700</TotalTime>
  <Words>2684</Words>
  <Application>Microsoft Office PowerPoint</Application>
  <PresentationFormat>On-screen Show (4:3)</PresentationFormat>
  <Paragraphs>558</Paragraphs>
  <Slides>62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3" baseType="lpstr">
      <vt:lpstr>Civic</vt:lpstr>
      <vt:lpstr>Good Practice in Research Data Management</vt:lpstr>
      <vt:lpstr>Running order</vt:lpstr>
      <vt:lpstr>Research data</vt:lpstr>
      <vt:lpstr>Defining research data</vt:lpstr>
      <vt:lpstr>PowerPoint Presentation</vt:lpstr>
      <vt:lpstr>Types of research data</vt:lpstr>
      <vt:lpstr>Research data management &amp; data management plans (DMPs)</vt:lpstr>
      <vt:lpstr>Research data management </vt:lpstr>
      <vt:lpstr>Activities involved in RDM</vt:lpstr>
      <vt:lpstr>Why manage your data well?</vt:lpstr>
      <vt:lpstr>Drivers</vt:lpstr>
      <vt:lpstr>Funder policies</vt:lpstr>
      <vt:lpstr>University’s RDM Policy</vt:lpstr>
      <vt:lpstr>What is a DMP</vt:lpstr>
      <vt:lpstr>DMPonline</vt:lpstr>
      <vt:lpstr>Tips to share</vt:lpstr>
      <vt:lpstr>Organising data</vt:lpstr>
      <vt:lpstr>Why?</vt:lpstr>
      <vt:lpstr>How?</vt:lpstr>
      <vt:lpstr>File naming </vt:lpstr>
      <vt:lpstr>Version control</vt:lpstr>
      <vt:lpstr>File formats &amp; transformation</vt:lpstr>
      <vt:lpstr>File formats </vt:lpstr>
      <vt:lpstr>Recommended formats</vt:lpstr>
      <vt:lpstr>File format migration </vt:lpstr>
      <vt:lpstr>Data normalisation </vt:lpstr>
      <vt:lpstr>Data compression </vt:lpstr>
      <vt:lpstr>Data transformation </vt:lpstr>
      <vt:lpstr>Documentation &amp; metadata</vt:lpstr>
      <vt:lpstr>What it is</vt:lpstr>
      <vt:lpstr>What it does</vt:lpstr>
      <vt:lpstr>Why it is necessary</vt:lpstr>
      <vt:lpstr>Types of documentation</vt:lpstr>
      <vt:lpstr>Types of metadata</vt:lpstr>
      <vt:lpstr>Storage &amp; security</vt:lpstr>
      <vt:lpstr>Basic Principles</vt:lpstr>
      <vt:lpstr>Secure storage &amp; regular backup</vt:lpstr>
      <vt:lpstr>Keeping Sensitive Data Secure</vt:lpstr>
      <vt:lpstr>Data Disposal </vt:lpstr>
      <vt:lpstr>Data protection, rights &amp; access</vt:lpstr>
      <vt:lpstr>Things to think about</vt:lpstr>
      <vt:lpstr>Ethics</vt:lpstr>
      <vt:lpstr>Privacy, confidentiality &amp; disclosure</vt:lpstr>
      <vt:lpstr>Data protection</vt:lpstr>
      <vt:lpstr>Intellectual property rights (IPR)</vt:lpstr>
      <vt:lpstr>Copyright</vt:lpstr>
      <vt:lpstr>Freedom of information</vt:lpstr>
      <vt:lpstr>Sharing, preservation &amp; licensing of data</vt:lpstr>
      <vt:lpstr>Data preservation</vt:lpstr>
      <vt:lpstr>Data preservation</vt:lpstr>
      <vt:lpstr>Data preservation …</vt:lpstr>
      <vt:lpstr>Data sharing</vt:lpstr>
      <vt:lpstr>Benefits of sharing for …</vt:lpstr>
      <vt:lpstr>Informal drivers for sharing</vt:lpstr>
      <vt:lpstr>Formal drivers for sharing</vt:lpstr>
      <vt:lpstr>Barriers to sharing</vt:lpstr>
      <vt:lpstr>Planning for sharing</vt:lpstr>
      <vt:lpstr>Data licensing</vt:lpstr>
      <vt:lpstr>Supporting you for RDM</vt:lpstr>
      <vt:lpstr>RDM support</vt:lpstr>
      <vt:lpstr>Useful links</vt:lpstr>
      <vt:lpstr>PowerPoint Presentation</vt:lpstr>
    </vt:vector>
  </TitlesOfParts>
  <Company>University of Edinburgh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EKMEKCIOGLU Cuna</dc:creator>
  <cp:lastModifiedBy>Stuart</cp:lastModifiedBy>
  <cp:revision>233</cp:revision>
  <dcterms:created xsi:type="dcterms:W3CDTF">2014-04-03T16:28:01Z</dcterms:created>
  <dcterms:modified xsi:type="dcterms:W3CDTF">2014-10-02T16:08:04Z</dcterms:modified>
</cp:coreProperties>
</file>