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1"/>
  </p:notesMasterIdLst>
  <p:sldIdLst>
    <p:sldId id="256" r:id="rId2"/>
    <p:sldId id="265" r:id="rId3"/>
    <p:sldId id="260" r:id="rId4"/>
    <p:sldId id="266" r:id="rId5"/>
    <p:sldId id="261" r:id="rId6"/>
    <p:sldId id="263" r:id="rId7"/>
    <p:sldId id="268" r:id="rId8"/>
    <p:sldId id="258" r:id="rId9"/>
    <p:sldId id="284" r:id="rId10"/>
    <p:sldId id="269" r:id="rId11"/>
    <p:sldId id="270" r:id="rId12"/>
    <p:sldId id="279" r:id="rId13"/>
    <p:sldId id="276" r:id="rId14"/>
    <p:sldId id="267" r:id="rId15"/>
    <p:sldId id="257" r:id="rId16"/>
    <p:sldId id="277" r:id="rId17"/>
    <p:sldId id="282" r:id="rId18"/>
    <p:sldId id="280" r:id="rId19"/>
    <p:sldId id="281" r:id="rId20"/>
    <p:sldId id="278" r:id="rId21"/>
    <p:sldId id="271" r:id="rId22"/>
    <p:sldId id="273" r:id="rId23"/>
    <p:sldId id="274" r:id="rId24"/>
    <p:sldId id="287" r:id="rId25"/>
    <p:sldId id="285" r:id="rId26"/>
    <p:sldId id="275" r:id="rId27"/>
    <p:sldId id="264" r:id="rId28"/>
    <p:sldId id="286" r:id="rId29"/>
    <p:sldId id="288" r:id="rId30"/>
  </p:sldIdLst>
  <p:sldSz cx="9144000" cy="6858000" type="screen4x3"/>
  <p:notesSz cx="6858000" cy="9144000"/>
  <p:defaultTextStyle>
    <a:defPPr>
      <a:defRPr lang="et-E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Keskmine laad 2 – rõhk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äise kohatäid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t-EE"/>
          </a:p>
        </p:txBody>
      </p:sp>
      <p:sp>
        <p:nvSpPr>
          <p:cNvPr id="3" name="Kuupäeva kohatäid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092E062-E5C8-40E2-93E9-CAB0FD4BB0B0}" type="datetimeFigureOut">
              <a:rPr lang="et-EE" smtClean="0"/>
              <a:t>3.03.2015</a:t>
            </a:fld>
            <a:endParaRPr lang="et-EE"/>
          </a:p>
        </p:txBody>
      </p:sp>
      <p:sp>
        <p:nvSpPr>
          <p:cNvPr id="4" name="Slaidi pildi kohatä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t-EE"/>
          </a:p>
        </p:txBody>
      </p:sp>
      <p:sp>
        <p:nvSpPr>
          <p:cNvPr id="5" name="Märkmete kohatäid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t-EE" smtClean="0"/>
              <a:t>Muutke teksti laade</a:t>
            </a:r>
          </a:p>
          <a:p>
            <a:pPr lvl="1"/>
            <a:r>
              <a:rPr lang="et-EE" smtClean="0"/>
              <a:t>Teine tase</a:t>
            </a:r>
          </a:p>
          <a:p>
            <a:pPr lvl="2"/>
            <a:r>
              <a:rPr lang="et-EE" smtClean="0"/>
              <a:t>Kolmas tase</a:t>
            </a:r>
          </a:p>
          <a:p>
            <a:pPr lvl="3"/>
            <a:r>
              <a:rPr lang="et-EE" smtClean="0"/>
              <a:t>Neljas tase</a:t>
            </a:r>
          </a:p>
          <a:p>
            <a:pPr lvl="4"/>
            <a:r>
              <a:rPr lang="et-EE" smtClean="0"/>
              <a:t>Viies tase</a:t>
            </a:r>
            <a:endParaRPr lang="et-EE"/>
          </a:p>
        </p:txBody>
      </p:sp>
      <p:sp>
        <p:nvSpPr>
          <p:cNvPr id="6" name="Jaluse kohatäid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t-EE"/>
          </a:p>
        </p:txBody>
      </p:sp>
      <p:sp>
        <p:nvSpPr>
          <p:cNvPr id="7" name="Slaidinumbri kohatä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10F19B6-7C12-48F7-8B48-1624B7355008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161669806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1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87043" name="Rectangle 2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numCol="1" anchor="ctr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t-EE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1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588" y="0"/>
            <a:ext cx="1587" cy="158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92163" name="Rectangle 2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numCol="1" anchor="ctr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t-EE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itlislai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t-EE" smtClean="0"/>
              <a:t>Muutke tiitli laadi</a:t>
            </a:r>
            <a:endParaRPr lang="et-EE"/>
          </a:p>
        </p:txBody>
      </p:sp>
      <p:sp>
        <p:nvSpPr>
          <p:cNvPr id="3" name="Alapealkiri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t-EE" smtClean="0"/>
              <a:t>Klõpsake laadi muutmiseks</a:t>
            </a:r>
            <a:endParaRPr lang="et-EE"/>
          </a:p>
        </p:txBody>
      </p:sp>
      <p:sp>
        <p:nvSpPr>
          <p:cNvPr id="4" name="Kuupäeva kohatäid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384411-4E94-4E3D-9F49-16040EF990A2}" type="datetimeFigureOut">
              <a:rPr lang="et-EE" smtClean="0"/>
              <a:t>3.03.2015</a:t>
            </a:fld>
            <a:endParaRPr lang="et-EE"/>
          </a:p>
        </p:txBody>
      </p:sp>
      <p:sp>
        <p:nvSpPr>
          <p:cNvPr id="5" name="Jaluse kohatäid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6" name="Slaidinumbri kohatä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9A4FA3-628B-424D-992B-FC8D1180ECAB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14175122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itel ja sis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smtClean="0"/>
              <a:t>Muutke tiitli laadi</a:t>
            </a:r>
            <a:endParaRPr lang="et-EE"/>
          </a:p>
        </p:txBody>
      </p:sp>
      <p:sp>
        <p:nvSpPr>
          <p:cNvPr id="3" name="Sisu kohatäid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t-EE" smtClean="0"/>
              <a:t>Muutke teksti laade</a:t>
            </a:r>
          </a:p>
          <a:p>
            <a:pPr lvl="1"/>
            <a:r>
              <a:rPr lang="et-EE" smtClean="0"/>
              <a:t>Teine tase</a:t>
            </a:r>
          </a:p>
          <a:p>
            <a:pPr lvl="2"/>
            <a:r>
              <a:rPr lang="et-EE" smtClean="0"/>
              <a:t>Kolmas tase</a:t>
            </a:r>
          </a:p>
          <a:p>
            <a:pPr lvl="3"/>
            <a:r>
              <a:rPr lang="et-EE" smtClean="0"/>
              <a:t>Neljas tase</a:t>
            </a:r>
          </a:p>
          <a:p>
            <a:pPr lvl="4"/>
            <a:r>
              <a:rPr lang="et-EE" smtClean="0"/>
              <a:t>Viies tase</a:t>
            </a:r>
            <a:endParaRPr lang="et-EE"/>
          </a:p>
        </p:txBody>
      </p:sp>
      <p:sp>
        <p:nvSpPr>
          <p:cNvPr id="4" name="Kuupäeva kohatäid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384411-4E94-4E3D-9F49-16040EF990A2}" type="datetimeFigureOut">
              <a:rPr lang="et-EE" smtClean="0"/>
              <a:t>3.03.2015</a:t>
            </a:fld>
            <a:endParaRPr lang="et-EE"/>
          </a:p>
        </p:txBody>
      </p:sp>
      <p:sp>
        <p:nvSpPr>
          <p:cNvPr id="5" name="Jaluse kohatäid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6" name="Slaidinumbri kohatä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9A4FA3-628B-424D-992B-FC8D1180ECAB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27397113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Jaotise pä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t-EE" smtClean="0"/>
              <a:t>Muutke tiitli laadi</a:t>
            </a:r>
            <a:endParaRPr lang="et-EE"/>
          </a:p>
        </p:txBody>
      </p:sp>
      <p:sp>
        <p:nvSpPr>
          <p:cNvPr id="3" name="Teksti kohatäid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t-EE" smtClean="0"/>
              <a:t>Muutke teksti laade</a:t>
            </a:r>
          </a:p>
        </p:txBody>
      </p:sp>
      <p:sp>
        <p:nvSpPr>
          <p:cNvPr id="4" name="Kuupäeva kohatäid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384411-4E94-4E3D-9F49-16040EF990A2}" type="datetimeFigureOut">
              <a:rPr lang="et-EE" smtClean="0"/>
              <a:t>3.03.2015</a:t>
            </a:fld>
            <a:endParaRPr lang="et-EE"/>
          </a:p>
        </p:txBody>
      </p:sp>
      <p:sp>
        <p:nvSpPr>
          <p:cNvPr id="5" name="Jaluse kohatäid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6" name="Slaidinumbri kohatä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9A4FA3-628B-424D-992B-FC8D1180ECAB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35064447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Kaks sis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smtClean="0"/>
              <a:t>Muutke tiitli laadi</a:t>
            </a:r>
            <a:endParaRPr lang="et-EE"/>
          </a:p>
        </p:txBody>
      </p:sp>
      <p:sp>
        <p:nvSpPr>
          <p:cNvPr id="3" name="Sisu kohatäid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t-EE" smtClean="0"/>
              <a:t>Muutke teksti laade</a:t>
            </a:r>
          </a:p>
          <a:p>
            <a:pPr lvl="1"/>
            <a:r>
              <a:rPr lang="et-EE" smtClean="0"/>
              <a:t>Teine tase</a:t>
            </a:r>
          </a:p>
          <a:p>
            <a:pPr lvl="2"/>
            <a:r>
              <a:rPr lang="et-EE" smtClean="0"/>
              <a:t>Kolmas tase</a:t>
            </a:r>
          </a:p>
          <a:p>
            <a:pPr lvl="3"/>
            <a:r>
              <a:rPr lang="et-EE" smtClean="0"/>
              <a:t>Neljas tase</a:t>
            </a:r>
          </a:p>
          <a:p>
            <a:pPr lvl="4"/>
            <a:r>
              <a:rPr lang="et-EE" smtClean="0"/>
              <a:t>Viies tase</a:t>
            </a:r>
            <a:endParaRPr lang="et-EE"/>
          </a:p>
        </p:txBody>
      </p:sp>
      <p:sp>
        <p:nvSpPr>
          <p:cNvPr id="4" name="Sisu kohatäid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t-EE" smtClean="0"/>
              <a:t>Muutke teksti laade</a:t>
            </a:r>
          </a:p>
          <a:p>
            <a:pPr lvl="1"/>
            <a:r>
              <a:rPr lang="et-EE" smtClean="0"/>
              <a:t>Teine tase</a:t>
            </a:r>
          </a:p>
          <a:p>
            <a:pPr lvl="2"/>
            <a:r>
              <a:rPr lang="et-EE" smtClean="0"/>
              <a:t>Kolmas tase</a:t>
            </a:r>
          </a:p>
          <a:p>
            <a:pPr lvl="3"/>
            <a:r>
              <a:rPr lang="et-EE" smtClean="0"/>
              <a:t>Neljas tase</a:t>
            </a:r>
          </a:p>
          <a:p>
            <a:pPr lvl="4"/>
            <a:r>
              <a:rPr lang="et-EE" smtClean="0"/>
              <a:t>Viies tase</a:t>
            </a:r>
            <a:endParaRPr lang="et-EE"/>
          </a:p>
        </p:txBody>
      </p:sp>
      <p:sp>
        <p:nvSpPr>
          <p:cNvPr id="5" name="Kuupäeva kohatäid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384411-4E94-4E3D-9F49-16040EF990A2}" type="datetimeFigureOut">
              <a:rPr lang="et-EE" smtClean="0"/>
              <a:t>3.03.2015</a:t>
            </a:fld>
            <a:endParaRPr lang="et-EE"/>
          </a:p>
        </p:txBody>
      </p:sp>
      <p:sp>
        <p:nvSpPr>
          <p:cNvPr id="6" name="Jaluse kohatäid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7" name="Slaidinumbri kohatä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9A4FA3-628B-424D-992B-FC8D1180ECAB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26078840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õrdl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t-EE" smtClean="0"/>
              <a:t>Muutke tiitli laadi</a:t>
            </a:r>
            <a:endParaRPr lang="et-EE"/>
          </a:p>
        </p:txBody>
      </p:sp>
      <p:sp>
        <p:nvSpPr>
          <p:cNvPr id="3" name="Teksti kohatäid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t-EE" smtClean="0"/>
              <a:t>Muutke teksti laade</a:t>
            </a:r>
          </a:p>
        </p:txBody>
      </p:sp>
      <p:sp>
        <p:nvSpPr>
          <p:cNvPr id="4" name="Sisu kohatäid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t-EE" smtClean="0"/>
              <a:t>Muutke teksti laade</a:t>
            </a:r>
          </a:p>
          <a:p>
            <a:pPr lvl="1"/>
            <a:r>
              <a:rPr lang="et-EE" smtClean="0"/>
              <a:t>Teine tase</a:t>
            </a:r>
          </a:p>
          <a:p>
            <a:pPr lvl="2"/>
            <a:r>
              <a:rPr lang="et-EE" smtClean="0"/>
              <a:t>Kolmas tase</a:t>
            </a:r>
          </a:p>
          <a:p>
            <a:pPr lvl="3"/>
            <a:r>
              <a:rPr lang="et-EE" smtClean="0"/>
              <a:t>Neljas tase</a:t>
            </a:r>
          </a:p>
          <a:p>
            <a:pPr lvl="4"/>
            <a:r>
              <a:rPr lang="et-EE" smtClean="0"/>
              <a:t>Viies tase</a:t>
            </a:r>
            <a:endParaRPr lang="et-EE"/>
          </a:p>
        </p:txBody>
      </p:sp>
      <p:sp>
        <p:nvSpPr>
          <p:cNvPr id="5" name="Teksti kohatäid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t-EE" smtClean="0"/>
              <a:t>Muutke teksti laade</a:t>
            </a:r>
          </a:p>
        </p:txBody>
      </p:sp>
      <p:sp>
        <p:nvSpPr>
          <p:cNvPr id="6" name="Sisu kohatäid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t-EE" smtClean="0"/>
              <a:t>Muutke teksti laade</a:t>
            </a:r>
          </a:p>
          <a:p>
            <a:pPr lvl="1"/>
            <a:r>
              <a:rPr lang="et-EE" smtClean="0"/>
              <a:t>Teine tase</a:t>
            </a:r>
          </a:p>
          <a:p>
            <a:pPr lvl="2"/>
            <a:r>
              <a:rPr lang="et-EE" smtClean="0"/>
              <a:t>Kolmas tase</a:t>
            </a:r>
          </a:p>
          <a:p>
            <a:pPr lvl="3"/>
            <a:r>
              <a:rPr lang="et-EE" smtClean="0"/>
              <a:t>Neljas tase</a:t>
            </a:r>
          </a:p>
          <a:p>
            <a:pPr lvl="4"/>
            <a:r>
              <a:rPr lang="et-EE" smtClean="0"/>
              <a:t>Viies tase</a:t>
            </a:r>
            <a:endParaRPr lang="et-EE"/>
          </a:p>
        </p:txBody>
      </p:sp>
      <p:sp>
        <p:nvSpPr>
          <p:cNvPr id="7" name="Kuupäeva kohatäid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384411-4E94-4E3D-9F49-16040EF990A2}" type="datetimeFigureOut">
              <a:rPr lang="et-EE" smtClean="0"/>
              <a:t>3.03.2015</a:t>
            </a:fld>
            <a:endParaRPr lang="et-EE"/>
          </a:p>
        </p:txBody>
      </p:sp>
      <p:sp>
        <p:nvSpPr>
          <p:cNvPr id="8" name="Jaluse kohatäid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9" name="Slaidinumbri kohatä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9A4FA3-628B-424D-992B-FC8D1180ECAB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31066542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inult pealkir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smtClean="0"/>
              <a:t>Muutke tiitli laadi</a:t>
            </a:r>
            <a:endParaRPr lang="et-EE"/>
          </a:p>
        </p:txBody>
      </p:sp>
      <p:sp>
        <p:nvSpPr>
          <p:cNvPr id="3" name="Kuupäeva kohatäid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384411-4E94-4E3D-9F49-16040EF990A2}" type="datetimeFigureOut">
              <a:rPr lang="et-EE" smtClean="0"/>
              <a:t>3.03.2015</a:t>
            </a:fld>
            <a:endParaRPr lang="et-EE"/>
          </a:p>
        </p:txBody>
      </p:sp>
      <p:sp>
        <p:nvSpPr>
          <p:cNvPr id="4" name="Jaluse kohatäid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5" name="Slaidinumbri kohatä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9A4FA3-628B-424D-992B-FC8D1180ECAB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31918194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üh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uupäeva kohatäid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384411-4E94-4E3D-9F49-16040EF990A2}" type="datetimeFigureOut">
              <a:rPr lang="et-EE" smtClean="0"/>
              <a:t>3.03.2015</a:t>
            </a:fld>
            <a:endParaRPr lang="et-EE"/>
          </a:p>
        </p:txBody>
      </p:sp>
      <p:sp>
        <p:nvSpPr>
          <p:cNvPr id="3" name="Jaluse kohatäid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4" name="Slaidinumbri kohatä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9A4FA3-628B-424D-992B-FC8D1180ECAB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29008542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Pealdisega sis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t-EE" smtClean="0"/>
              <a:t>Muutke tiitli laadi</a:t>
            </a:r>
            <a:endParaRPr lang="et-EE"/>
          </a:p>
        </p:txBody>
      </p:sp>
      <p:sp>
        <p:nvSpPr>
          <p:cNvPr id="3" name="Sisu kohatäid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t-EE" smtClean="0"/>
              <a:t>Muutke teksti laade</a:t>
            </a:r>
          </a:p>
          <a:p>
            <a:pPr lvl="1"/>
            <a:r>
              <a:rPr lang="et-EE" smtClean="0"/>
              <a:t>Teine tase</a:t>
            </a:r>
          </a:p>
          <a:p>
            <a:pPr lvl="2"/>
            <a:r>
              <a:rPr lang="et-EE" smtClean="0"/>
              <a:t>Kolmas tase</a:t>
            </a:r>
          </a:p>
          <a:p>
            <a:pPr lvl="3"/>
            <a:r>
              <a:rPr lang="et-EE" smtClean="0"/>
              <a:t>Neljas tase</a:t>
            </a:r>
          </a:p>
          <a:p>
            <a:pPr lvl="4"/>
            <a:r>
              <a:rPr lang="et-EE" smtClean="0"/>
              <a:t>Viies tase</a:t>
            </a:r>
            <a:endParaRPr lang="et-EE"/>
          </a:p>
        </p:txBody>
      </p:sp>
      <p:sp>
        <p:nvSpPr>
          <p:cNvPr id="4" name="Teksti kohatäid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t-EE" smtClean="0"/>
              <a:t>Muutke teksti laade</a:t>
            </a:r>
          </a:p>
        </p:txBody>
      </p:sp>
      <p:sp>
        <p:nvSpPr>
          <p:cNvPr id="5" name="Kuupäeva kohatäid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384411-4E94-4E3D-9F49-16040EF990A2}" type="datetimeFigureOut">
              <a:rPr lang="et-EE" smtClean="0"/>
              <a:t>3.03.2015</a:t>
            </a:fld>
            <a:endParaRPr lang="et-EE"/>
          </a:p>
        </p:txBody>
      </p:sp>
      <p:sp>
        <p:nvSpPr>
          <p:cNvPr id="6" name="Jaluse kohatäid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7" name="Slaidinumbri kohatä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9A4FA3-628B-424D-992B-FC8D1180ECAB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5253262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ldiallkirjaga pi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t-EE" smtClean="0"/>
              <a:t>Muutke tiitli laadi</a:t>
            </a:r>
            <a:endParaRPr lang="et-EE"/>
          </a:p>
        </p:txBody>
      </p:sp>
      <p:sp>
        <p:nvSpPr>
          <p:cNvPr id="3" name="Pildi kohatäid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t-EE"/>
          </a:p>
        </p:txBody>
      </p:sp>
      <p:sp>
        <p:nvSpPr>
          <p:cNvPr id="4" name="Teksti kohatäid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t-EE" smtClean="0"/>
              <a:t>Muutke teksti laade</a:t>
            </a:r>
          </a:p>
        </p:txBody>
      </p:sp>
      <p:sp>
        <p:nvSpPr>
          <p:cNvPr id="5" name="Kuupäeva kohatäid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384411-4E94-4E3D-9F49-16040EF990A2}" type="datetimeFigureOut">
              <a:rPr lang="et-EE" smtClean="0"/>
              <a:t>3.03.2015</a:t>
            </a:fld>
            <a:endParaRPr lang="et-EE"/>
          </a:p>
        </p:txBody>
      </p:sp>
      <p:sp>
        <p:nvSpPr>
          <p:cNvPr id="6" name="Jaluse kohatäid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7" name="Slaidinumbri kohatä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9A4FA3-628B-424D-992B-FC8D1180ECAB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41147363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itel ja vertikaal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smtClean="0"/>
              <a:t>Muutke tiitli laadi</a:t>
            </a:r>
            <a:endParaRPr lang="et-EE"/>
          </a:p>
        </p:txBody>
      </p:sp>
      <p:sp>
        <p:nvSpPr>
          <p:cNvPr id="3" name="Vertikaalteksti kohatäid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t-EE" smtClean="0"/>
              <a:t>Muutke teksti laade</a:t>
            </a:r>
          </a:p>
          <a:p>
            <a:pPr lvl="1"/>
            <a:r>
              <a:rPr lang="et-EE" smtClean="0"/>
              <a:t>Teine tase</a:t>
            </a:r>
          </a:p>
          <a:p>
            <a:pPr lvl="2"/>
            <a:r>
              <a:rPr lang="et-EE" smtClean="0"/>
              <a:t>Kolmas tase</a:t>
            </a:r>
          </a:p>
          <a:p>
            <a:pPr lvl="3"/>
            <a:r>
              <a:rPr lang="et-EE" smtClean="0"/>
              <a:t>Neljas tase</a:t>
            </a:r>
          </a:p>
          <a:p>
            <a:pPr lvl="4"/>
            <a:r>
              <a:rPr lang="et-EE" smtClean="0"/>
              <a:t>Viies tase</a:t>
            </a:r>
            <a:endParaRPr lang="et-EE"/>
          </a:p>
        </p:txBody>
      </p:sp>
      <p:sp>
        <p:nvSpPr>
          <p:cNvPr id="4" name="Kuupäeva kohatäid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384411-4E94-4E3D-9F49-16040EF990A2}" type="datetimeFigureOut">
              <a:rPr lang="et-EE" smtClean="0"/>
              <a:t>3.03.2015</a:t>
            </a:fld>
            <a:endParaRPr lang="et-EE"/>
          </a:p>
        </p:txBody>
      </p:sp>
      <p:sp>
        <p:nvSpPr>
          <p:cNvPr id="5" name="Jaluse kohatäid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6" name="Slaidinumbri kohatä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9A4FA3-628B-424D-992B-FC8D1180ECAB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4486275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altiitel ja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alti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t-EE" smtClean="0"/>
              <a:t>Muutke tiitli laadi</a:t>
            </a:r>
            <a:endParaRPr lang="et-EE"/>
          </a:p>
        </p:txBody>
      </p:sp>
      <p:sp>
        <p:nvSpPr>
          <p:cNvPr id="3" name="Vertikaalteksti kohatäid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t-EE" smtClean="0"/>
              <a:t>Muutke teksti laade</a:t>
            </a:r>
          </a:p>
          <a:p>
            <a:pPr lvl="1"/>
            <a:r>
              <a:rPr lang="et-EE" smtClean="0"/>
              <a:t>Teine tase</a:t>
            </a:r>
          </a:p>
          <a:p>
            <a:pPr lvl="2"/>
            <a:r>
              <a:rPr lang="et-EE" smtClean="0"/>
              <a:t>Kolmas tase</a:t>
            </a:r>
          </a:p>
          <a:p>
            <a:pPr lvl="3"/>
            <a:r>
              <a:rPr lang="et-EE" smtClean="0"/>
              <a:t>Neljas tase</a:t>
            </a:r>
          </a:p>
          <a:p>
            <a:pPr lvl="4"/>
            <a:r>
              <a:rPr lang="et-EE" smtClean="0"/>
              <a:t>Viies tase</a:t>
            </a:r>
            <a:endParaRPr lang="et-EE"/>
          </a:p>
        </p:txBody>
      </p:sp>
      <p:sp>
        <p:nvSpPr>
          <p:cNvPr id="4" name="Kuupäeva kohatäid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384411-4E94-4E3D-9F49-16040EF990A2}" type="datetimeFigureOut">
              <a:rPr lang="et-EE" smtClean="0"/>
              <a:t>3.03.2015</a:t>
            </a:fld>
            <a:endParaRPr lang="et-EE"/>
          </a:p>
        </p:txBody>
      </p:sp>
      <p:sp>
        <p:nvSpPr>
          <p:cNvPr id="5" name="Jaluse kohatäid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6" name="Slaidinumbri kohatä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9A4FA3-628B-424D-992B-FC8D1180ECAB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336853904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itel, tekst ja sis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t-EE" smtClean="0"/>
              <a:t>Muutke tiitli laadi</a:t>
            </a:r>
            <a:endParaRPr lang="et-EE"/>
          </a:p>
        </p:txBody>
      </p:sp>
      <p:sp>
        <p:nvSpPr>
          <p:cNvPr id="3" name="Teksti kohatäide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t-EE" smtClean="0"/>
              <a:t>Muutke teksti laade</a:t>
            </a:r>
          </a:p>
          <a:p>
            <a:pPr lvl="1"/>
            <a:r>
              <a:rPr lang="et-EE" smtClean="0"/>
              <a:t>Teine tase</a:t>
            </a:r>
          </a:p>
          <a:p>
            <a:pPr lvl="2"/>
            <a:r>
              <a:rPr lang="et-EE" smtClean="0"/>
              <a:t>Kolmas tase</a:t>
            </a:r>
          </a:p>
          <a:p>
            <a:pPr lvl="3"/>
            <a:r>
              <a:rPr lang="et-EE" smtClean="0"/>
              <a:t>Neljas tase</a:t>
            </a:r>
          </a:p>
          <a:p>
            <a:pPr lvl="4"/>
            <a:r>
              <a:rPr lang="et-EE" smtClean="0"/>
              <a:t>Viies tase</a:t>
            </a:r>
            <a:endParaRPr lang="et-EE"/>
          </a:p>
        </p:txBody>
      </p:sp>
      <p:sp>
        <p:nvSpPr>
          <p:cNvPr id="4" name="Sisu kohatäid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t-EE" smtClean="0"/>
              <a:t>Muutke teksti laade</a:t>
            </a:r>
          </a:p>
          <a:p>
            <a:pPr lvl="1"/>
            <a:r>
              <a:rPr lang="et-EE" smtClean="0"/>
              <a:t>Teine tase</a:t>
            </a:r>
          </a:p>
          <a:p>
            <a:pPr lvl="2"/>
            <a:r>
              <a:rPr lang="et-EE" smtClean="0"/>
              <a:t>Kolmas tase</a:t>
            </a:r>
          </a:p>
          <a:p>
            <a:pPr lvl="3"/>
            <a:r>
              <a:rPr lang="et-EE" smtClean="0"/>
              <a:t>Neljas tase</a:t>
            </a:r>
          </a:p>
          <a:p>
            <a:pPr lvl="4"/>
            <a:r>
              <a:rPr lang="et-EE" smtClean="0"/>
              <a:t>Viies tase</a:t>
            </a:r>
            <a:endParaRPr lang="et-EE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t-EE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t-EE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4ACB303-63F2-47BF-B35D-B71524AEF2AE}" type="slidenum">
              <a:rPr lang="et-EE"/>
              <a:pPr>
                <a:defRPr/>
              </a:pPr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45524230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>
  <p:cSld name="Tiitel, sisu ja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t-EE" smtClean="0"/>
              <a:t>Muutke tiitli laadi</a:t>
            </a:r>
            <a:endParaRPr lang="et-EE"/>
          </a:p>
        </p:txBody>
      </p:sp>
      <p:sp>
        <p:nvSpPr>
          <p:cNvPr id="3" name="Sisu kohatäid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t-EE" smtClean="0"/>
              <a:t>Muutke teksti laade</a:t>
            </a:r>
          </a:p>
          <a:p>
            <a:pPr lvl="1"/>
            <a:r>
              <a:rPr lang="et-EE" smtClean="0"/>
              <a:t>Teine tase</a:t>
            </a:r>
          </a:p>
          <a:p>
            <a:pPr lvl="2"/>
            <a:r>
              <a:rPr lang="et-EE" smtClean="0"/>
              <a:t>Kolmas tase</a:t>
            </a:r>
          </a:p>
          <a:p>
            <a:pPr lvl="3"/>
            <a:r>
              <a:rPr lang="et-EE" smtClean="0"/>
              <a:t>Neljas tase</a:t>
            </a:r>
          </a:p>
          <a:p>
            <a:pPr lvl="4"/>
            <a:r>
              <a:rPr lang="et-EE" smtClean="0"/>
              <a:t>Viies tase</a:t>
            </a:r>
            <a:endParaRPr lang="et-EE"/>
          </a:p>
        </p:txBody>
      </p:sp>
      <p:sp>
        <p:nvSpPr>
          <p:cNvPr id="4" name="Teksti kohatäide 3"/>
          <p:cNvSpPr>
            <a:spLocks noGrp="1"/>
          </p:cNvSpPr>
          <p:nvPr>
            <p:ph type="body"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t-EE" smtClean="0"/>
              <a:t>Muutke teksti laade</a:t>
            </a:r>
          </a:p>
          <a:p>
            <a:pPr lvl="1"/>
            <a:r>
              <a:rPr lang="et-EE" smtClean="0"/>
              <a:t>Teine tase</a:t>
            </a:r>
          </a:p>
          <a:p>
            <a:pPr lvl="2"/>
            <a:r>
              <a:rPr lang="et-EE" smtClean="0"/>
              <a:t>Kolmas tase</a:t>
            </a:r>
          </a:p>
          <a:p>
            <a:pPr lvl="3"/>
            <a:r>
              <a:rPr lang="et-EE" smtClean="0"/>
              <a:t>Neljas tase</a:t>
            </a:r>
          </a:p>
          <a:p>
            <a:pPr lvl="4"/>
            <a:r>
              <a:rPr lang="et-EE" smtClean="0"/>
              <a:t>Viies tase</a:t>
            </a:r>
            <a:endParaRPr lang="et-EE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t-EE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t-EE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6A10424-CFBC-459C-8A36-3EEBCBC34CF2}" type="slidenum">
              <a:rPr lang="et-EE"/>
              <a:pPr>
                <a:defRPr/>
              </a:pPr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315719295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t-EE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t-EE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46529D-339D-4984-AD05-5F53D05F3528}" type="slidenum">
              <a:rPr lang="et-EE"/>
              <a:pPr>
                <a:defRPr/>
              </a:pPr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27738163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ja kohatäid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t-EE" smtClean="0"/>
              <a:t>Muutke tiitli laadi</a:t>
            </a:r>
            <a:endParaRPr lang="et-EE"/>
          </a:p>
        </p:txBody>
      </p:sp>
      <p:sp>
        <p:nvSpPr>
          <p:cNvPr id="3" name="Teksti kohatäid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t-EE" smtClean="0"/>
              <a:t>Muutke teksti laade</a:t>
            </a:r>
          </a:p>
          <a:p>
            <a:pPr lvl="1"/>
            <a:r>
              <a:rPr lang="et-EE" smtClean="0"/>
              <a:t>Teine tase</a:t>
            </a:r>
          </a:p>
          <a:p>
            <a:pPr lvl="2"/>
            <a:r>
              <a:rPr lang="et-EE" smtClean="0"/>
              <a:t>Kolmas tase</a:t>
            </a:r>
          </a:p>
          <a:p>
            <a:pPr lvl="3"/>
            <a:r>
              <a:rPr lang="et-EE" smtClean="0"/>
              <a:t>Neljas tase</a:t>
            </a:r>
          </a:p>
          <a:p>
            <a:pPr lvl="4"/>
            <a:r>
              <a:rPr lang="et-EE" smtClean="0"/>
              <a:t>Viies tase</a:t>
            </a:r>
            <a:endParaRPr lang="et-EE"/>
          </a:p>
        </p:txBody>
      </p:sp>
      <p:sp>
        <p:nvSpPr>
          <p:cNvPr id="4" name="Kuupäeva kohatäid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384411-4E94-4E3D-9F49-16040EF990A2}" type="datetimeFigureOut">
              <a:rPr lang="et-EE" smtClean="0"/>
              <a:t>3.03.2015</a:t>
            </a:fld>
            <a:endParaRPr lang="et-EE"/>
          </a:p>
        </p:txBody>
      </p:sp>
      <p:sp>
        <p:nvSpPr>
          <p:cNvPr id="5" name="Jaluse kohatäid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t-EE"/>
          </a:p>
        </p:txBody>
      </p:sp>
      <p:sp>
        <p:nvSpPr>
          <p:cNvPr id="6" name="Slaidinumbri kohatä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9A4FA3-628B-424D-992B-FC8D1180ECAB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16939170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t-E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archives.gov/citizen-archivist/" TargetMode="External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4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hyperlink" Target="http://www.ra.ee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ctrTitle"/>
          </p:nvPr>
        </p:nvSpPr>
        <p:spPr>
          <a:xfrm>
            <a:off x="467544" y="836712"/>
            <a:ext cx="8136904" cy="3528391"/>
          </a:xfrm>
        </p:spPr>
        <p:txBody>
          <a:bodyPr>
            <a:normAutofit fontScale="90000"/>
          </a:bodyPr>
          <a:lstStyle/>
          <a:p>
            <a:r>
              <a:rPr lang="et-EE" sz="5300" b="1" dirty="0" smtClean="0"/>
              <a:t>Arhiivikasutusest</a:t>
            </a:r>
            <a:r>
              <a:rPr lang="fi-FI" sz="5300" b="1" dirty="0" smtClean="0"/>
              <a:t> ja -</a:t>
            </a:r>
            <a:r>
              <a:rPr lang="et-EE" sz="5300" b="1" dirty="0" smtClean="0"/>
              <a:t>kasutajast</a:t>
            </a:r>
            <a:r>
              <a:rPr lang="fi-FI" sz="5300" b="1" dirty="0" smtClean="0"/>
              <a:t> </a:t>
            </a:r>
            <a:r>
              <a:rPr lang="et-EE" sz="5300" b="1" dirty="0" smtClean="0"/>
              <a:t>Rahvusarhiivis</a:t>
            </a:r>
            <a:r>
              <a:rPr lang="et-EE" sz="5300" dirty="0"/>
              <a:t/>
            </a:r>
            <a:br>
              <a:rPr lang="et-EE" sz="5300" dirty="0"/>
            </a:br>
            <a:r>
              <a:rPr lang="et-EE" sz="3600" dirty="0" smtClean="0"/>
              <a:t>ehk</a:t>
            </a:r>
            <a:r>
              <a:rPr lang="et-EE" dirty="0"/>
              <a:t/>
            </a:r>
            <a:br>
              <a:rPr lang="et-EE" dirty="0"/>
            </a:br>
            <a:r>
              <a:rPr lang="et-EE" dirty="0" smtClean="0"/>
              <a:t>mis</a:t>
            </a:r>
            <a:r>
              <a:rPr lang="fi-FI" dirty="0" smtClean="0"/>
              <a:t> </a:t>
            </a:r>
            <a:r>
              <a:rPr lang="et-EE" dirty="0" smtClean="0"/>
              <a:t>saab</a:t>
            </a:r>
            <a:r>
              <a:rPr lang="fi-FI" dirty="0" smtClean="0"/>
              <a:t> siis, </a:t>
            </a:r>
            <a:r>
              <a:rPr lang="et-EE" dirty="0" smtClean="0"/>
              <a:t>kui</a:t>
            </a:r>
            <a:r>
              <a:rPr lang="fi-FI" dirty="0" smtClean="0"/>
              <a:t> </a:t>
            </a:r>
            <a:r>
              <a:rPr lang="et-EE" dirty="0" smtClean="0"/>
              <a:t>sugupuud</a:t>
            </a:r>
            <a:r>
              <a:rPr lang="fi-FI" dirty="0" smtClean="0"/>
              <a:t> valmis </a:t>
            </a:r>
            <a:r>
              <a:rPr lang="et-EE" dirty="0" smtClean="0"/>
              <a:t>saavad</a:t>
            </a:r>
            <a:r>
              <a:rPr lang="fi-FI" dirty="0" smtClean="0"/>
              <a:t>?</a:t>
            </a:r>
            <a:endParaRPr lang="et-EE" dirty="0"/>
          </a:p>
        </p:txBody>
      </p:sp>
      <p:sp>
        <p:nvSpPr>
          <p:cNvPr id="3" name="Alapealkiri 2"/>
          <p:cNvSpPr>
            <a:spLocks noGrp="1"/>
          </p:cNvSpPr>
          <p:nvPr>
            <p:ph type="subTitle" idx="1"/>
          </p:nvPr>
        </p:nvSpPr>
        <p:spPr>
          <a:xfrm>
            <a:off x="1403648" y="4653136"/>
            <a:ext cx="6400800" cy="1752600"/>
          </a:xfrm>
        </p:spPr>
        <p:txBody>
          <a:bodyPr/>
          <a:lstStyle/>
          <a:p>
            <a:r>
              <a:rPr lang="et-EE" sz="2400" dirty="0" smtClean="0"/>
              <a:t>Tõnis </a:t>
            </a:r>
            <a:r>
              <a:rPr lang="et-EE" sz="2400" dirty="0" err="1" smtClean="0"/>
              <a:t>Türna</a:t>
            </a:r>
            <a:r>
              <a:rPr lang="et-EE" sz="2400" dirty="0" smtClean="0"/>
              <a:t>, Rahvusarhiiv</a:t>
            </a:r>
          </a:p>
          <a:p>
            <a:r>
              <a:rPr lang="et-EE" dirty="0" smtClean="0"/>
              <a:t>Käärikul, 3. märtsil 2015</a:t>
            </a:r>
            <a:endParaRPr lang="et-EE" dirty="0"/>
          </a:p>
        </p:txBody>
      </p:sp>
    </p:spTree>
    <p:extLst>
      <p:ext uri="{BB962C8B-B14F-4D97-AF65-F5344CB8AC3E}">
        <p14:creationId xmlns:p14="http://schemas.microsoft.com/office/powerpoint/2010/main" val="455038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title"/>
          </p:nvPr>
        </p:nvSpPr>
        <p:spPr>
          <a:xfrm>
            <a:off x="467544" y="2348880"/>
            <a:ext cx="8229600" cy="1143000"/>
          </a:xfrm>
        </p:spPr>
        <p:txBody>
          <a:bodyPr/>
          <a:lstStyle/>
          <a:p>
            <a:r>
              <a:rPr lang="et-EE" dirty="0" smtClean="0"/>
              <a:t>Arhiiv?</a:t>
            </a:r>
            <a:endParaRPr lang="et-EE" dirty="0"/>
          </a:p>
        </p:txBody>
      </p:sp>
    </p:spTree>
    <p:extLst>
      <p:ext uri="{BB962C8B-B14F-4D97-AF65-F5344CB8AC3E}">
        <p14:creationId xmlns:p14="http://schemas.microsoft.com/office/powerpoint/2010/main" val="259273969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t-EE" sz="4000" dirty="0" smtClean="0"/>
              <a:t>Tartu Postimees 5. jaanuar 2015</a:t>
            </a:r>
          </a:p>
        </p:txBody>
      </p:sp>
      <p:sp>
        <p:nvSpPr>
          <p:cNvPr id="36868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644008" y="1700808"/>
            <a:ext cx="4038600" cy="4525963"/>
          </a:xfrm>
        </p:spPr>
        <p:txBody>
          <a:bodyPr>
            <a:normAutofit fontScale="92500" lnSpcReduction="10000"/>
          </a:bodyPr>
          <a:lstStyle/>
          <a:p>
            <a:r>
              <a:rPr lang="et-EE" sz="2400" b="1" dirty="0" smtClean="0">
                <a:effectLst/>
              </a:rPr>
              <a:t>Rahvusarhiivi </a:t>
            </a:r>
            <a:r>
              <a:rPr lang="et-EE" sz="2400" dirty="0" smtClean="0">
                <a:effectLst/>
              </a:rPr>
              <a:t>uue hoone projekt valmis Asum Arhitektide, Arhitekt11 ja </a:t>
            </a:r>
            <a:r>
              <a:rPr lang="et-EE" sz="2400" dirty="0" err="1" smtClean="0">
                <a:effectLst/>
              </a:rPr>
              <a:t>Vaikla</a:t>
            </a:r>
            <a:r>
              <a:rPr lang="et-EE" sz="2400" dirty="0" smtClean="0">
                <a:effectLst/>
              </a:rPr>
              <a:t> Stuudio koostöös. Kuuekorruselise hoone suuruseks on kavandatud ligi 11 000 ruutmeetrit.</a:t>
            </a:r>
          </a:p>
          <a:p>
            <a:r>
              <a:rPr lang="et-EE" sz="2400" dirty="0" smtClean="0">
                <a:effectLst/>
              </a:rPr>
              <a:t>Riigiarhivaar Priit </a:t>
            </a:r>
            <a:r>
              <a:rPr lang="et-EE" sz="2400" dirty="0" err="1" smtClean="0">
                <a:effectLst/>
              </a:rPr>
              <a:t>Pirsko</a:t>
            </a:r>
            <a:r>
              <a:rPr lang="et-EE" sz="2400" dirty="0" smtClean="0">
                <a:effectLst/>
              </a:rPr>
              <a:t> on varem öelnud Tartu Postimehele, et praegune Liivi tänava maja ei vasta enam </a:t>
            </a:r>
            <a:r>
              <a:rPr lang="et-EE" sz="2400" b="1" dirty="0" smtClean="0">
                <a:effectLst/>
              </a:rPr>
              <a:t>riigiarhiivi</a:t>
            </a:r>
            <a:r>
              <a:rPr lang="et-EE" sz="2400" dirty="0" smtClean="0">
                <a:effectLst/>
              </a:rPr>
              <a:t> nõuetele ning samuti pole vana maja hoidlates enam ruumi.</a:t>
            </a:r>
          </a:p>
          <a:p>
            <a:endParaRPr lang="et-EE" sz="2400" dirty="0" smtClean="0"/>
          </a:p>
        </p:txBody>
      </p:sp>
      <p:pic>
        <p:nvPicPr>
          <p:cNvPr id="3" name="Sisu kohatäide 2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1772816"/>
            <a:ext cx="4832145" cy="4256713"/>
          </a:xfrm>
        </p:spPr>
      </p:pic>
    </p:spTree>
    <p:extLst>
      <p:ext uri="{BB962C8B-B14F-4D97-AF65-F5344CB8AC3E}">
        <p14:creationId xmlns:p14="http://schemas.microsoft.com/office/powerpoint/2010/main" val="1169476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title"/>
          </p:nvPr>
        </p:nvSpPr>
        <p:spPr>
          <a:xfrm>
            <a:off x="539552" y="2708920"/>
            <a:ext cx="8229600" cy="1143000"/>
          </a:xfrm>
        </p:spPr>
        <p:txBody>
          <a:bodyPr/>
          <a:lstStyle/>
          <a:p>
            <a:r>
              <a:rPr lang="et-EE" dirty="0" smtClean="0"/>
              <a:t>Kasutamine?</a:t>
            </a:r>
            <a:endParaRPr lang="et-EE" dirty="0"/>
          </a:p>
        </p:txBody>
      </p:sp>
    </p:spTree>
    <p:extLst>
      <p:ext uri="{BB962C8B-B14F-4D97-AF65-F5344CB8AC3E}">
        <p14:creationId xmlns:p14="http://schemas.microsoft.com/office/powerpoint/2010/main" val="341218402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5" descr="ica-uda-image1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4851400" cy="6858000"/>
          </a:xfrm>
        </p:spPr>
      </p:pic>
      <p:sp>
        <p:nvSpPr>
          <p:cNvPr id="17411" name="Rectangle 7"/>
          <p:cNvSpPr>
            <a:spLocks noGrp="1" noChangeArrowheads="1"/>
          </p:cNvSpPr>
          <p:nvPr>
            <p:ph type="body" sz="half" idx="2"/>
          </p:nvPr>
        </p:nvSpPr>
        <p:spPr>
          <a:xfrm>
            <a:off x="5076825" y="549275"/>
            <a:ext cx="3609975" cy="6048375"/>
          </a:xfrm>
        </p:spPr>
        <p:txBody>
          <a:bodyPr>
            <a:normAutofit fontScale="70000" lnSpcReduction="20000"/>
          </a:bodyPr>
          <a:lstStyle/>
          <a:p>
            <a:pPr>
              <a:lnSpc>
                <a:spcPct val="90000"/>
              </a:lnSpc>
            </a:pPr>
            <a:r>
              <a:rPr lang="en-GB" sz="4600" b="1" dirty="0" smtClean="0"/>
              <a:t>Universal Declaration on Archives (2011)</a:t>
            </a:r>
          </a:p>
          <a:p>
            <a:r>
              <a:rPr lang="en-GB" sz="3600" dirty="0" smtClean="0"/>
              <a:t>Open access to archives enriches our </a:t>
            </a:r>
            <a:r>
              <a:rPr lang="en-GB" sz="3600" b="1" dirty="0" smtClean="0"/>
              <a:t>knowledge </a:t>
            </a:r>
            <a:r>
              <a:rPr lang="en-GB" sz="3600" dirty="0" smtClean="0"/>
              <a:t>of human society, promotes </a:t>
            </a:r>
            <a:r>
              <a:rPr lang="en-GB" sz="3600" b="1" dirty="0" smtClean="0"/>
              <a:t>democracy</a:t>
            </a:r>
            <a:r>
              <a:rPr lang="en-GB" sz="3600" dirty="0" smtClean="0"/>
              <a:t>, protects citizens’ </a:t>
            </a:r>
            <a:r>
              <a:rPr lang="en-GB" sz="3600" b="1" dirty="0" smtClean="0"/>
              <a:t>rights </a:t>
            </a:r>
            <a:r>
              <a:rPr lang="en-GB" sz="3600" dirty="0" smtClean="0"/>
              <a:t>and enhances the </a:t>
            </a:r>
            <a:r>
              <a:rPr lang="en-GB" sz="3600" b="1" dirty="0" smtClean="0"/>
              <a:t>quality </a:t>
            </a:r>
            <a:r>
              <a:rPr lang="en-GB" sz="3600" dirty="0" smtClean="0"/>
              <a:t>of life</a:t>
            </a:r>
          </a:p>
          <a:p>
            <a:r>
              <a:rPr lang="en-GB" sz="3600" b="1" dirty="0" smtClean="0"/>
              <a:t>Archives are made accessible to everyone</a:t>
            </a:r>
            <a:r>
              <a:rPr lang="en-GB" sz="3600" dirty="0" smtClean="0"/>
              <a:t>, while respecting the pertinent laws and the rights of individuals, creators, owners and users</a:t>
            </a:r>
          </a:p>
          <a:p>
            <a:pPr>
              <a:lnSpc>
                <a:spcPct val="90000"/>
              </a:lnSpc>
            </a:pPr>
            <a:endParaRPr lang="en-GB" sz="3600" b="1" dirty="0" smtClean="0"/>
          </a:p>
        </p:txBody>
      </p:sp>
    </p:spTree>
    <p:extLst>
      <p:ext uri="{BB962C8B-B14F-4D97-AF65-F5344CB8AC3E}">
        <p14:creationId xmlns:p14="http://schemas.microsoft.com/office/powerpoint/2010/main" val="9109374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51520" y="476672"/>
            <a:ext cx="4032448" cy="5832648"/>
          </a:xfrm>
        </p:spPr>
        <p:txBody>
          <a:bodyPr>
            <a:normAutofit fontScale="92500" lnSpcReduction="10000"/>
          </a:bodyPr>
          <a:lstStyle/>
          <a:p>
            <a:pPr>
              <a:lnSpc>
                <a:spcPct val="90000"/>
              </a:lnSpc>
            </a:pPr>
            <a:endParaRPr lang="et-EE" sz="2400" b="1" dirty="0" smtClean="0"/>
          </a:p>
          <a:p>
            <a:pPr>
              <a:lnSpc>
                <a:spcPct val="90000"/>
              </a:lnSpc>
            </a:pPr>
            <a:r>
              <a:rPr lang="et-EE" b="1" dirty="0"/>
              <a:t>ICA PRINCIPLES OF ACCESS TO ARCHIVES (2012)</a:t>
            </a:r>
            <a:endParaRPr lang="et-EE" dirty="0" smtClean="0"/>
          </a:p>
          <a:p>
            <a:pPr>
              <a:lnSpc>
                <a:spcPct val="90000"/>
              </a:lnSpc>
            </a:pPr>
            <a:r>
              <a:rPr lang="en-GB" dirty="0" smtClean="0"/>
              <a:t>Archives are preserved for </a:t>
            </a:r>
            <a:r>
              <a:rPr lang="et-EE" b="1" dirty="0" err="1" smtClean="0"/>
              <a:t>use</a:t>
            </a:r>
            <a:r>
              <a:rPr lang="et-EE" dirty="0" smtClean="0"/>
              <a:t> </a:t>
            </a:r>
            <a:r>
              <a:rPr lang="en-GB" dirty="0" smtClean="0"/>
              <a:t>by present and future generations.</a:t>
            </a:r>
          </a:p>
          <a:p>
            <a:pPr>
              <a:lnSpc>
                <a:spcPct val="90000"/>
              </a:lnSpc>
            </a:pPr>
            <a:r>
              <a:rPr lang="en-GB" dirty="0" smtClean="0"/>
              <a:t>Archivists support a culture of openness, but accept restrictions as required by laws and other authorities, ethics, or donor requirements.</a:t>
            </a:r>
          </a:p>
        </p:txBody>
      </p:sp>
      <p:pic>
        <p:nvPicPr>
          <p:cNvPr id="2" name="Pilt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9992" y="116631"/>
            <a:ext cx="4464230" cy="63058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61826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title"/>
          </p:nvPr>
        </p:nvSpPr>
        <p:spPr>
          <a:xfrm>
            <a:off x="539552" y="2564904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t-EE" dirty="0" smtClean="0"/>
              <a:t>Kas arhiivi kasutatakse palju või vähe?</a:t>
            </a:r>
            <a:endParaRPr lang="et-EE" dirty="0"/>
          </a:p>
        </p:txBody>
      </p:sp>
    </p:spTree>
    <p:extLst>
      <p:ext uri="{BB962C8B-B14F-4D97-AF65-F5344CB8AC3E}">
        <p14:creationId xmlns:p14="http://schemas.microsoft.com/office/powerpoint/2010/main" val="140720663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ext Box 1"/>
          <p:cNvSpPr txBox="1">
            <a:spLocks noChangeArrowheads="1"/>
          </p:cNvSpPr>
          <p:nvPr/>
        </p:nvSpPr>
        <p:spPr bwMode="auto">
          <a:xfrm>
            <a:off x="457200" y="274638"/>
            <a:ext cx="8229600" cy="5851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>
            <a:lvl1pPr defTabSz="44926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defTabSz="44926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defTabSz="44926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defTabSz="44926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defTabSz="44926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et-EE">
              <a:solidFill>
                <a:srgbClr val="FFFFFF"/>
              </a:solidFill>
            </a:endParaRPr>
          </a:p>
        </p:txBody>
      </p:sp>
      <p:pic>
        <p:nvPicPr>
          <p:cNvPr id="6147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827" y="174480"/>
            <a:ext cx="9144000" cy="6626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17780539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lt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9279" y="3356992"/>
            <a:ext cx="6643523" cy="2859042"/>
          </a:xfrm>
          <a:prstGeom prst="rect">
            <a:avLst/>
          </a:prstGeom>
        </p:spPr>
      </p:pic>
      <p:sp>
        <p:nvSpPr>
          <p:cNvPr id="41986" name="Rectangle 7"/>
          <p:cNvSpPr>
            <a:spLocks noGrp="1" noChangeArrowheads="1"/>
          </p:cNvSpPr>
          <p:nvPr>
            <p:ph type="body" sz="half" idx="1"/>
          </p:nvPr>
        </p:nvSpPr>
        <p:spPr>
          <a:xfrm>
            <a:off x="107504" y="3212976"/>
            <a:ext cx="2412776" cy="3384376"/>
          </a:xfrm>
          <a:noFill/>
        </p:spPr>
        <p:txBody>
          <a:bodyPr>
            <a:normAutofit fontScale="92500" lnSpcReduction="10000"/>
          </a:bodyPr>
          <a:lstStyle/>
          <a:p>
            <a:r>
              <a:rPr lang="et-EE" sz="2800" b="1" dirty="0" smtClean="0"/>
              <a:t>13 748 398</a:t>
            </a:r>
            <a:r>
              <a:rPr lang="et-EE" sz="2800" dirty="0" smtClean="0"/>
              <a:t> digipilti</a:t>
            </a:r>
          </a:p>
          <a:p>
            <a:r>
              <a:rPr lang="et-EE" sz="2800" b="1" dirty="0" smtClean="0"/>
              <a:t>17 843</a:t>
            </a:r>
            <a:r>
              <a:rPr lang="et-EE" sz="2800" dirty="0" smtClean="0"/>
              <a:t> GB</a:t>
            </a:r>
          </a:p>
          <a:p>
            <a:r>
              <a:rPr lang="et-EE" sz="2800" b="1" dirty="0" smtClean="0"/>
              <a:t>39 224</a:t>
            </a:r>
            <a:r>
              <a:rPr lang="et-EE" sz="2800" dirty="0" smtClean="0"/>
              <a:t> kaarti</a:t>
            </a:r>
          </a:p>
          <a:p>
            <a:r>
              <a:rPr lang="et-EE" sz="2800" b="1" dirty="0" smtClean="0"/>
              <a:t>511 592</a:t>
            </a:r>
            <a:r>
              <a:rPr lang="et-EE" sz="2800" dirty="0" smtClean="0"/>
              <a:t> </a:t>
            </a:r>
            <a:r>
              <a:rPr lang="et-EE" sz="2800" dirty="0"/>
              <a:t>f</a:t>
            </a:r>
            <a:r>
              <a:rPr lang="et-EE" sz="2800" dirty="0" smtClean="0"/>
              <a:t>otot</a:t>
            </a:r>
          </a:p>
          <a:p>
            <a:r>
              <a:rPr lang="et-EE" sz="2800" b="1" dirty="0" smtClean="0"/>
              <a:t>3488</a:t>
            </a:r>
            <a:r>
              <a:rPr lang="et-EE" sz="2800" dirty="0" smtClean="0"/>
              <a:t> pärgamenti</a:t>
            </a:r>
          </a:p>
          <a:p>
            <a:r>
              <a:rPr lang="et-EE" sz="2800" dirty="0" smtClean="0"/>
              <a:t>jpm</a:t>
            </a:r>
          </a:p>
        </p:txBody>
      </p:sp>
      <p:pic>
        <p:nvPicPr>
          <p:cNvPr id="7" name="Pilt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16632"/>
            <a:ext cx="6729103" cy="3096344"/>
          </a:xfrm>
          <a:prstGeom prst="rect">
            <a:avLst/>
          </a:prstGeom>
        </p:spPr>
      </p:pic>
      <p:sp>
        <p:nvSpPr>
          <p:cNvPr id="6" name="Pealkiri 1"/>
          <p:cNvSpPr>
            <a:spLocks noGrp="1"/>
          </p:cNvSpPr>
          <p:nvPr>
            <p:ph type="title"/>
          </p:nvPr>
        </p:nvSpPr>
        <p:spPr>
          <a:xfrm>
            <a:off x="5220072" y="836712"/>
            <a:ext cx="3914653" cy="2016224"/>
          </a:xfrm>
        </p:spPr>
        <p:txBody>
          <a:bodyPr>
            <a:normAutofit fontScale="90000"/>
          </a:bodyPr>
          <a:lstStyle/>
          <a:p>
            <a:r>
              <a:rPr lang="et-EE" b="1" dirty="0" smtClean="0"/>
              <a:t>SAAGA</a:t>
            </a:r>
            <a:br>
              <a:rPr lang="et-EE" b="1" dirty="0" smtClean="0"/>
            </a:br>
            <a:r>
              <a:rPr lang="et-EE" b="1" dirty="0" smtClean="0"/>
              <a:t>www.ra.ee/saaga</a:t>
            </a:r>
            <a:endParaRPr lang="et-EE" b="1" dirty="0"/>
          </a:p>
        </p:txBody>
      </p:sp>
    </p:spTree>
    <p:extLst>
      <p:ext uri="{BB962C8B-B14F-4D97-AF65-F5344CB8AC3E}">
        <p14:creationId xmlns:p14="http://schemas.microsoft.com/office/powerpoint/2010/main" val="395046171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dirty="0" smtClean="0"/>
              <a:t>Saaga 2010-2015</a:t>
            </a:r>
            <a:endParaRPr lang="et-EE" dirty="0"/>
          </a:p>
        </p:txBody>
      </p:sp>
      <p:pic>
        <p:nvPicPr>
          <p:cNvPr id="4" name="Sisu kohatäide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688" y="1772816"/>
            <a:ext cx="9038416" cy="4248472"/>
          </a:xfrm>
        </p:spPr>
      </p:pic>
    </p:spTree>
    <p:extLst>
      <p:ext uri="{BB962C8B-B14F-4D97-AF65-F5344CB8AC3E}">
        <p14:creationId xmlns:p14="http://schemas.microsoft.com/office/powerpoint/2010/main" val="155307999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dirty="0" smtClean="0"/>
              <a:t>Külastused 2011-2014</a:t>
            </a:r>
            <a:endParaRPr lang="et-EE" dirty="0"/>
          </a:p>
        </p:txBody>
      </p:sp>
      <p:graphicFrame>
        <p:nvGraphicFramePr>
          <p:cNvPr id="5" name="Sisu kohatäide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33060377"/>
              </p:ext>
            </p:extLst>
          </p:nvPr>
        </p:nvGraphicFramePr>
        <p:xfrm>
          <a:off x="467544" y="2636912"/>
          <a:ext cx="8229600" cy="1854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43200"/>
                <a:gridCol w="2743200"/>
                <a:gridCol w="2743200"/>
              </a:tblGrid>
              <a:tr h="370840">
                <a:tc>
                  <a:txBody>
                    <a:bodyPr/>
                    <a:lstStyle/>
                    <a:p>
                      <a:endParaRPr lang="et-E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t-EE" dirty="0" smtClean="0"/>
                        <a:t>ONLINE</a:t>
                      </a:r>
                      <a:endParaRPr lang="et-E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t-EE" dirty="0" smtClean="0"/>
                        <a:t>OFFLINE</a:t>
                      </a:r>
                      <a:endParaRPr lang="et-EE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t-EE" dirty="0" smtClean="0"/>
                        <a:t>2011</a:t>
                      </a:r>
                      <a:endParaRPr lang="et-E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t-EE" dirty="0" smtClean="0"/>
                        <a:t>   405 351</a:t>
                      </a:r>
                      <a:endParaRPr lang="et-E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t-EE" dirty="0" smtClean="0"/>
                        <a:t>11 531</a:t>
                      </a:r>
                      <a:endParaRPr lang="et-EE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t-EE" dirty="0" smtClean="0"/>
                        <a:t>2012</a:t>
                      </a:r>
                      <a:endParaRPr lang="et-E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t-EE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1 227 183</a:t>
                      </a:r>
                      <a:endParaRPr lang="et-E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t-EE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9 997</a:t>
                      </a:r>
                      <a:endParaRPr lang="et-EE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t-EE" dirty="0" smtClean="0"/>
                        <a:t>2013</a:t>
                      </a:r>
                      <a:endParaRPr lang="et-E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t-EE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1 416 382</a:t>
                      </a:r>
                      <a:endParaRPr lang="et-EE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t-EE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9890</a:t>
                      </a:r>
                      <a:endParaRPr lang="et-EE" b="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t-EE" dirty="0" smtClean="0"/>
                        <a:t>2014</a:t>
                      </a:r>
                      <a:endParaRPr lang="et-E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t-EE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1 274 346	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t-EE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9589	</a:t>
                      </a: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924468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dirty="0" smtClean="0"/>
              <a:t>Virtuaalne uurimissaal VAU</a:t>
            </a:r>
            <a:endParaRPr lang="et-EE" dirty="0"/>
          </a:p>
        </p:txBody>
      </p:sp>
      <p:pic>
        <p:nvPicPr>
          <p:cNvPr id="4" name="Sisu kohatäide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628800"/>
            <a:ext cx="8763629" cy="4824536"/>
          </a:xfrm>
        </p:spPr>
      </p:pic>
    </p:spTree>
    <p:extLst>
      <p:ext uri="{BB962C8B-B14F-4D97-AF65-F5344CB8AC3E}">
        <p14:creationId xmlns:p14="http://schemas.microsoft.com/office/powerpoint/2010/main" val="167725951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dirty="0" smtClean="0"/>
              <a:t>See kõik on väga tore, aga …</a:t>
            </a:r>
            <a:endParaRPr lang="et-EE" dirty="0"/>
          </a:p>
        </p:txBody>
      </p:sp>
      <p:sp>
        <p:nvSpPr>
          <p:cNvPr id="3" name="Sisu kohatäide 2"/>
          <p:cNvSpPr>
            <a:spLocks noGrp="1"/>
          </p:cNvSpPr>
          <p:nvPr>
            <p:ph idx="1"/>
          </p:nvPr>
        </p:nvSpPr>
        <p:spPr>
          <a:xfrm>
            <a:off x="467544" y="1988840"/>
            <a:ext cx="8229600" cy="4525963"/>
          </a:xfrm>
        </p:spPr>
        <p:txBody>
          <a:bodyPr/>
          <a:lstStyle/>
          <a:p>
            <a:r>
              <a:rPr lang="et-EE" dirty="0" smtClean="0"/>
              <a:t>VAU ajastul kasutatud uurimissaalides 121 044 erinevat säilikut ehk 1,3% kogudest</a:t>
            </a:r>
          </a:p>
          <a:p>
            <a:r>
              <a:rPr lang="et-EE" dirty="0" smtClean="0"/>
              <a:t>Saagas kättesaadav 153 630 säilikut ehk 1,7% kogudest</a:t>
            </a:r>
          </a:p>
          <a:p>
            <a:r>
              <a:rPr lang="et-EE" dirty="0" smtClean="0"/>
              <a:t>Parimal juhul on seega kasutuses </a:t>
            </a:r>
            <a:r>
              <a:rPr lang="et-EE" b="1" dirty="0" smtClean="0"/>
              <a:t>3% kogudest</a:t>
            </a:r>
          </a:p>
          <a:p>
            <a:r>
              <a:rPr lang="et-EE" dirty="0" smtClean="0"/>
              <a:t>Potentsiaal on üüratu!</a:t>
            </a:r>
            <a:endParaRPr lang="et-EE" dirty="0"/>
          </a:p>
        </p:txBody>
      </p:sp>
    </p:spTree>
    <p:extLst>
      <p:ext uri="{BB962C8B-B14F-4D97-AF65-F5344CB8AC3E}">
        <p14:creationId xmlns:p14="http://schemas.microsoft.com/office/powerpoint/2010/main" val="133204288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title"/>
          </p:nvPr>
        </p:nvSpPr>
        <p:spPr>
          <a:xfrm>
            <a:off x="539552" y="2420888"/>
            <a:ext cx="8229600" cy="1143000"/>
          </a:xfrm>
        </p:spPr>
        <p:txBody>
          <a:bodyPr/>
          <a:lstStyle/>
          <a:p>
            <a:r>
              <a:rPr lang="et-EE" dirty="0" smtClean="0"/>
              <a:t>Kes on arhiivikasutaja?</a:t>
            </a:r>
            <a:endParaRPr lang="et-EE" dirty="0"/>
          </a:p>
        </p:txBody>
      </p:sp>
    </p:spTree>
    <p:extLst>
      <p:ext uri="{BB962C8B-B14F-4D97-AF65-F5344CB8AC3E}">
        <p14:creationId xmlns:p14="http://schemas.microsoft.com/office/powerpoint/2010/main" val="93637992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t-EE" dirty="0" err="1" smtClean="0"/>
              <a:t>APEx-i</a:t>
            </a:r>
            <a:r>
              <a:rPr lang="et-EE" dirty="0" smtClean="0"/>
              <a:t> küsitlus 2012 (22 Euroopa Rahvusarhiivi)</a:t>
            </a:r>
            <a:endParaRPr lang="et-EE" dirty="0"/>
          </a:p>
        </p:txBody>
      </p:sp>
      <p:pic>
        <p:nvPicPr>
          <p:cNvPr id="4" name="Sisu kohatäide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809" y="1556792"/>
            <a:ext cx="9060534" cy="4896544"/>
          </a:xfrm>
        </p:spPr>
      </p:pic>
    </p:spTree>
    <p:extLst>
      <p:ext uri="{BB962C8B-B14F-4D97-AF65-F5344CB8AC3E}">
        <p14:creationId xmlns:p14="http://schemas.microsoft.com/office/powerpoint/2010/main" val="12795365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dirty="0" smtClean="0"/>
              <a:t>Rahvusarhiivi uurijad kokku …</a:t>
            </a:r>
            <a:endParaRPr lang="et-EE" dirty="0"/>
          </a:p>
        </p:txBody>
      </p:sp>
      <p:pic>
        <p:nvPicPr>
          <p:cNvPr id="4" name="Sisu kohatäide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339" y="1988840"/>
            <a:ext cx="9129675" cy="3384376"/>
          </a:xfrm>
        </p:spPr>
      </p:pic>
    </p:spTree>
    <p:extLst>
      <p:ext uri="{BB962C8B-B14F-4D97-AF65-F5344CB8AC3E}">
        <p14:creationId xmlns:p14="http://schemas.microsoft.com/office/powerpoint/2010/main" val="387480403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dirty="0" smtClean="0"/>
              <a:t>… ja uurimissaalides</a:t>
            </a:r>
            <a:endParaRPr lang="et-EE" dirty="0"/>
          </a:p>
        </p:txBody>
      </p:sp>
      <p:pic>
        <p:nvPicPr>
          <p:cNvPr id="4" name="Sisu kohatäide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988840"/>
            <a:ext cx="8818376" cy="3180955"/>
          </a:xfrm>
        </p:spPr>
      </p:pic>
    </p:spTree>
    <p:extLst>
      <p:ext uri="{BB962C8B-B14F-4D97-AF65-F5344CB8AC3E}">
        <p14:creationId xmlns:p14="http://schemas.microsoft.com/office/powerpoint/2010/main" val="386492226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dirty="0" smtClean="0"/>
              <a:t>Saaga TOP</a:t>
            </a:r>
            <a:endParaRPr lang="et-EE" dirty="0"/>
          </a:p>
        </p:txBody>
      </p:sp>
      <p:pic>
        <p:nvPicPr>
          <p:cNvPr id="4" name="Sisu kohatäide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1700808"/>
            <a:ext cx="9084077" cy="4104456"/>
          </a:xfrm>
        </p:spPr>
      </p:pic>
    </p:spTree>
    <p:extLst>
      <p:ext uri="{BB962C8B-B14F-4D97-AF65-F5344CB8AC3E}">
        <p14:creationId xmlns:p14="http://schemas.microsoft.com/office/powerpoint/2010/main" val="10656834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dirty="0" smtClean="0"/>
              <a:t>Kust tullakse?</a:t>
            </a:r>
            <a:endParaRPr lang="et-EE" dirty="0"/>
          </a:p>
        </p:txBody>
      </p:sp>
      <p:pic>
        <p:nvPicPr>
          <p:cNvPr id="4" name="Sisu kohatäide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700808"/>
            <a:ext cx="8865229" cy="4608512"/>
          </a:xfrm>
        </p:spPr>
      </p:pic>
    </p:spTree>
    <p:extLst>
      <p:ext uri="{BB962C8B-B14F-4D97-AF65-F5344CB8AC3E}">
        <p14:creationId xmlns:p14="http://schemas.microsoft.com/office/powerpoint/2010/main" val="7108815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dirty="0" smtClean="0"/>
              <a:t>Siit järeldub, et …</a:t>
            </a:r>
            <a:endParaRPr lang="et-EE" dirty="0"/>
          </a:p>
        </p:txBody>
      </p:sp>
      <p:sp>
        <p:nvSpPr>
          <p:cNvPr id="3" name="Sisu kohatäide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65104"/>
          </a:xfrm>
        </p:spPr>
        <p:txBody>
          <a:bodyPr/>
          <a:lstStyle/>
          <a:p>
            <a:r>
              <a:rPr lang="et-EE" dirty="0" smtClean="0"/>
              <a:t>Uurimissaalides tegutsevad teadlased on vaid köömes veebis toimetavate suguvõsauurijate ja koduloolaste kõrval, sest</a:t>
            </a:r>
          </a:p>
          <a:p>
            <a:r>
              <a:rPr lang="et-EE" dirty="0"/>
              <a:t>1 274 </a:t>
            </a:r>
            <a:r>
              <a:rPr lang="et-EE" dirty="0" smtClean="0"/>
              <a:t>346 &gt; 9589 			</a:t>
            </a:r>
            <a:r>
              <a:rPr lang="et-EE" b="1" dirty="0" smtClean="0"/>
              <a:t>133 korda</a:t>
            </a:r>
          </a:p>
          <a:p>
            <a:pPr marL="0" indent="0">
              <a:buNone/>
            </a:pPr>
            <a:r>
              <a:rPr lang="et-EE" dirty="0" smtClean="0"/>
              <a:t>	ehk</a:t>
            </a:r>
          </a:p>
          <a:p>
            <a:r>
              <a:rPr lang="et-EE" dirty="0" smtClean="0"/>
              <a:t>465 967 &gt; 9589			</a:t>
            </a:r>
            <a:r>
              <a:rPr lang="et-EE" b="1" dirty="0" smtClean="0"/>
              <a:t>49 korda</a:t>
            </a:r>
          </a:p>
          <a:p>
            <a:pPr marL="457200" lvl="1" indent="0">
              <a:buNone/>
            </a:pPr>
            <a:r>
              <a:rPr lang="et-EE" dirty="0" smtClean="0"/>
              <a:t>	ja</a:t>
            </a:r>
            <a:endParaRPr lang="et-EE" dirty="0"/>
          </a:p>
          <a:p>
            <a:r>
              <a:rPr lang="et-EE" dirty="0" smtClean="0"/>
              <a:t>3491 &gt; 32				</a:t>
            </a:r>
            <a:r>
              <a:rPr lang="et-EE" b="1" dirty="0" smtClean="0"/>
              <a:t>109 korda</a:t>
            </a:r>
          </a:p>
          <a:p>
            <a:pPr marL="0" indent="0">
              <a:buNone/>
            </a:pPr>
            <a:endParaRPr lang="et-EE" dirty="0" smtClean="0"/>
          </a:p>
          <a:p>
            <a:endParaRPr lang="et-EE" dirty="0" smtClean="0"/>
          </a:p>
          <a:p>
            <a:endParaRPr lang="et-EE" dirty="0" smtClean="0"/>
          </a:p>
          <a:p>
            <a:pPr marL="0" indent="0">
              <a:buNone/>
            </a:pPr>
            <a:endParaRPr lang="et-EE" dirty="0"/>
          </a:p>
        </p:txBody>
      </p:sp>
    </p:spTree>
    <p:extLst>
      <p:ext uri="{BB962C8B-B14F-4D97-AF65-F5344CB8AC3E}">
        <p14:creationId xmlns:p14="http://schemas.microsoft.com/office/powerpoint/2010/main" val="259169814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title"/>
          </p:nvPr>
        </p:nvSpPr>
        <p:spPr>
          <a:xfrm>
            <a:off x="467544" y="2636912"/>
            <a:ext cx="8229600" cy="1143000"/>
          </a:xfrm>
        </p:spPr>
        <p:txBody>
          <a:bodyPr/>
          <a:lstStyle/>
          <a:p>
            <a:r>
              <a:rPr lang="et-EE" dirty="0" smtClean="0"/>
              <a:t>Mis saab edasi?</a:t>
            </a:r>
            <a:endParaRPr lang="et-EE" dirty="0"/>
          </a:p>
        </p:txBody>
      </p:sp>
    </p:spTree>
    <p:extLst>
      <p:ext uri="{BB962C8B-B14F-4D97-AF65-F5344CB8AC3E}">
        <p14:creationId xmlns:p14="http://schemas.microsoft.com/office/powerpoint/2010/main" val="257716531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t-EE" dirty="0" smtClean="0"/>
              <a:t>Pere- ja kohauurijad on küll meie tähtsaim sihtrühm, kuid …</a:t>
            </a:r>
            <a:endParaRPr lang="et-EE" dirty="0"/>
          </a:p>
        </p:txBody>
      </p:sp>
      <p:sp>
        <p:nvSpPr>
          <p:cNvPr id="3" name="Sisu kohatäide 2"/>
          <p:cNvSpPr>
            <a:spLocks noGrp="1"/>
          </p:cNvSpPr>
          <p:nvPr>
            <p:ph idx="1"/>
          </p:nvPr>
        </p:nvSpPr>
        <p:spPr>
          <a:xfrm>
            <a:off x="467544" y="1844824"/>
            <a:ext cx="8229600" cy="4669979"/>
          </a:xfrm>
        </p:spPr>
        <p:txBody>
          <a:bodyPr/>
          <a:lstStyle/>
          <a:p>
            <a:r>
              <a:rPr lang="et-EE" dirty="0" smtClean="0"/>
              <a:t>Kõik nende põhiallikad on juba </a:t>
            </a:r>
            <a:r>
              <a:rPr lang="et-EE" dirty="0" err="1" smtClean="0"/>
              <a:t>digiteeritud</a:t>
            </a:r>
            <a:r>
              <a:rPr lang="et-EE" dirty="0" smtClean="0"/>
              <a:t> ja veebis kättesaadavad</a:t>
            </a:r>
          </a:p>
          <a:p>
            <a:r>
              <a:rPr lang="et-EE" dirty="0" smtClean="0"/>
              <a:t>Vajadus arhiivi kohale tulla on kadumas</a:t>
            </a:r>
          </a:p>
          <a:p>
            <a:r>
              <a:rPr lang="et-EE" dirty="0" smtClean="0"/>
              <a:t>Sugupuud saavad kunagi valmis!</a:t>
            </a:r>
          </a:p>
          <a:p>
            <a:r>
              <a:rPr lang="et-EE" dirty="0" smtClean="0"/>
              <a:t>Vanaisa kohta on AISis ainult 3 tulemust ja need on juba läbi vaadatud, </a:t>
            </a:r>
            <a:r>
              <a:rPr lang="et-EE" dirty="0" err="1" smtClean="0"/>
              <a:t>aga…</a:t>
            </a:r>
            <a:endParaRPr lang="et-EE" dirty="0" smtClean="0"/>
          </a:p>
          <a:p>
            <a:r>
              <a:rPr lang="et-EE" dirty="0" smtClean="0"/>
              <a:t>… see pole kaugeltki kõik!</a:t>
            </a:r>
            <a:endParaRPr lang="et-EE" dirty="0"/>
          </a:p>
        </p:txBody>
      </p:sp>
    </p:spTree>
    <p:extLst>
      <p:ext uri="{BB962C8B-B14F-4D97-AF65-F5344CB8AC3E}">
        <p14:creationId xmlns:p14="http://schemas.microsoft.com/office/powerpoint/2010/main" val="427180238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dirty="0" smtClean="0"/>
              <a:t>Tegelikult on nii, et</a:t>
            </a:r>
            <a:endParaRPr lang="et-EE" dirty="0"/>
          </a:p>
        </p:txBody>
      </p:sp>
      <p:sp>
        <p:nvSpPr>
          <p:cNvPr id="3" name="Sisu kohatäid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t-EE" dirty="0" smtClean="0"/>
              <a:t>Inimesed jäävad ikka arhiivist otsima</a:t>
            </a:r>
          </a:p>
          <a:p>
            <a:pPr lvl="1"/>
            <a:r>
              <a:rPr lang="et-EE" dirty="0" smtClean="0"/>
              <a:t>Isikuid</a:t>
            </a:r>
          </a:p>
          <a:p>
            <a:pPr lvl="1"/>
            <a:r>
              <a:rPr lang="et-EE" dirty="0" smtClean="0"/>
              <a:t>Kohti</a:t>
            </a:r>
          </a:p>
          <a:p>
            <a:pPr lvl="1"/>
            <a:r>
              <a:rPr lang="et-EE" dirty="0" smtClean="0"/>
              <a:t>Sündmusi, eluvaldkondi</a:t>
            </a:r>
          </a:p>
          <a:p>
            <a:r>
              <a:rPr lang="et-EE" dirty="0" smtClean="0"/>
              <a:t>Ja säilikud kubisevad neist, ehkki pealkirjad seda enamasti ei reeda</a:t>
            </a:r>
          </a:p>
          <a:p>
            <a:r>
              <a:rPr lang="et-EE" dirty="0" smtClean="0"/>
              <a:t>Parimal juhul on vanaisa kohta kümneid ja kümneid dokumente, mis on aga täna varjul</a:t>
            </a:r>
          </a:p>
          <a:p>
            <a:pPr lvl="1"/>
            <a:endParaRPr lang="et-EE" dirty="0"/>
          </a:p>
        </p:txBody>
      </p:sp>
    </p:spTree>
    <p:extLst>
      <p:ext uri="{BB962C8B-B14F-4D97-AF65-F5344CB8AC3E}">
        <p14:creationId xmlns:p14="http://schemas.microsoft.com/office/powerpoint/2010/main" val="407361181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t-EE" sz="3600" dirty="0" smtClean="0"/>
              <a:t>Nn protokolliraamatu sündroom</a:t>
            </a:r>
            <a:endParaRPr lang="et-EE" sz="3600" dirty="0"/>
          </a:p>
        </p:txBody>
      </p:sp>
      <p:pic>
        <p:nvPicPr>
          <p:cNvPr id="4" name="Sisu kohatäide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85" y="1844824"/>
            <a:ext cx="9082522" cy="3888432"/>
          </a:xfrm>
        </p:spPr>
      </p:pic>
    </p:spTree>
    <p:extLst>
      <p:ext uri="{BB962C8B-B14F-4D97-AF65-F5344CB8AC3E}">
        <p14:creationId xmlns:p14="http://schemas.microsoft.com/office/powerpoint/2010/main" val="163356959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title"/>
          </p:nvPr>
        </p:nvSpPr>
        <p:spPr>
          <a:xfrm>
            <a:off x="467544" y="2708920"/>
            <a:ext cx="8229600" cy="1143000"/>
          </a:xfrm>
        </p:spPr>
        <p:txBody>
          <a:bodyPr/>
          <a:lstStyle/>
          <a:p>
            <a:r>
              <a:rPr lang="et-EE" dirty="0" smtClean="0"/>
              <a:t>Millal maksad arhiivi vaeva?</a:t>
            </a:r>
            <a:endParaRPr lang="et-EE" dirty="0"/>
          </a:p>
        </p:txBody>
      </p:sp>
    </p:spTree>
    <p:extLst>
      <p:ext uri="{BB962C8B-B14F-4D97-AF65-F5344CB8AC3E}">
        <p14:creationId xmlns:p14="http://schemas.microsoft.com/office/powerpoint/2010/main" val="224382666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4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8063" y="431800"/>
            <a:ext cx="7632700" cy="5975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08691758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cityzenarchivist"/>
          <p:cNvPicPr>
            <a:picLocks noGrp="1"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333375"/>
            <a:ext cx="9144000" cy="5888038"/>
          </a:xfrm>
          <a:noFill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44035" name="Rectangle 3"/>
          <p:cNvSpPr>
            <a:spLocks noChangeArrowheads="1"/>
          </p:cNvSpPr>
          <p:nvPr/>
        </p:nvSpPr>
        <p:spPr bwMode="auto">
          <a:xfrm>
            <a:off x="1403350" y="188913"/>
            <a:ext cx="42862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t-EE">
                <a:hlinkClick r:id="rId3"/>
              </a:rPr>
              <a:t>http://www.archives.gov/citizen-archivist/</a:t>
            </a:r>
            <a:endParaRPr lang="et-EE"/>
          </a:p>
          <a:p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11231215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isu kohatäide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033" y="620688"/>
            <a:ext cx="8980896" cy="5616624"/>
          </a:xfrm>
        </p:spPr>
      </p:pic>
    </p:spTree>
    <p:extLst>
      <p:ext uri="{BB962C8B-B14F-4D97-AF65-F5344CB8AC3E}">
        <p14:creationId xmlns:p14="http://schemas.microsoft.com/office/powerpoint/2010/main" val="113010677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title"/>
          </p:nvPr>
        </p:nvSpPr>
        <p:spPr>
          <a:xfrm>
            <a:off x="539552" y="2636912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t-EE" dirty="0" smtClean="0"/>
              <a:t>Aitäh!</a:t>
            </a:r>
            <a:br>
              <a:rPr lang="et-EE" dirty="0" smtClean="0"/>
            </a:br>
            <a:r>
              <a:rPr lang="et-EE" dirty="0" smtClean="0">
                <a:hlinkClick r:id="rId2"/>
              </a:rPr>
              <a:t>www.ra.ee</a:t>
            </a:r>
            <a:r>
              <a:rPr lang="et-EE" dirty="0" smtClean="0"/>
              <a:t> </a:t>
            </a:r>
            <a:endParaRPr lang="et-EE" dirty="0"/>
          </a:p>
        </p:txBody>
      </p:sp>
    </p:spTree>
    <p:extLst>
      <p:ext uri="{BB962C8B-B14F-4D97-AF65-F5344CB8AC3E}">
        <p14:creationId xmlns:p14="http://schemas.microsoft.com/office/powerpoint/2010/main" val="3358295466"/>
      </p:ext>
    </p:extLst>
  </p:cSld>
  <p:clrMapOvr>
    <a:masterClrMapping/>
  </p:clrMapOvr>
</p:sld>
</file>

<file path=ppt/theme/theme1.xml><?xml version="1.0" encoding="utf-8"?>
<a:theme xmlns:a="http://schemas.openxmlformats.org/drawingml/2006/main" name="Tarkvarakomplekti Office kujundu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arkvarakomplekti Office kujundu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449</TotalTime>
  <Words>434</Words>
  <Application>Microsoft Office PowerPoint</Application>
  <PresentationFormat>Ekraaniseanss (4:3)</PresentationFormat>
  <Paragraphs>78</Paragraphs>
  <Slides>29</Slides>
  <Notes>2</Notes>
  <HiddenSlides>0</HiddenSlides>
  <MMClips>0</MMClips>
  <ScaleCrop>false</ScaleCrop>
  <HeadingPairs>
    <vt:vector size="4" baseType="variant">
      <vt:variant>
        <vt:lpstr>Kujundus</vt:lpstr>
      </vt:variant>
      <vt:variant>
        <vt:i4>1</vt:i4>
      </vt:variant>
      <vt:variant>
        <vt:lpstr>Slaidipealkirjad</vt:lpstr>
      </vt:variant>
      <vt:variant>
        <vt:i4>29</vt:i4>
      </vt:variant>
    </vt:vector>
  </HeadingPairs>
  <TitlesOfParts>
    <vt:vector size="30" baseType="lpstr">
      <vt:lpstr>Tarkvarakomplekti Office kujundus</vt:lpstr>
      <vt:lpstr>Arhiivikasutusest ja -kasutajast Rahvusarhiivis ehk mis saab siis, kui sugupuud valmis saavad?</vt:lpstr>
      <vt:lpstr>Arhiiv?</vt:lpstr>
      <vt:lpstr>Tartu Postimees 5. jaanuar 2015</vt:lpstr>
      <vt:lpstr>Kasutamine?</vt:lpstr>
      <vt:lpstr>PowerPointi esitlus</vt:lpstr>
      <vt:lpstr>PowerPointi esitlus</vt:lpstr>
      <vt:lpstr>Kas arhiivi kasutatakse palju või vähe?</vt:lpstr>
      <vt:lpstr>PowerPointi esitlus</vt:lpstr>
      <vt:lpstr>SAAGA www.ra.ee/saaga</vt:lpstr>
      <vt:lpstr>Saaga 2010-2015</vt:lpstr>
      <vt:lpstr>Külastused 2011-2014</vt:lpstr>
      <vt:lpstr>Virtuaalne uurimissaal VAU</vt:lpstr>
      <vt:lpstr>See kõik on väga tore, aga …</vt:lpstr>
      <vt:lpstr>Kes on arhiivikasutaja?</vt:lpstr>
      <vt:lpstr>APEx-i küsitlus 2012 (22 Euroopa Rahvusarhiivi)</vt:lpstr>
      <vt:lpstr>Rahvusarhiivi uurijad kokku …</vt:lpstr>
      <vt:lpstr>… ja uurimissaalides</vt:lpstr>
      <vt:lpstr>Saaga TOP</vt:lpstr>
      <vt:lpstr>Kust tullakse?</vt:lpstr>
      <vt:lpstr>Siit järeldub, et …</vt:lpstr>
      <vt:lpstr>Mis saab edasi?</vt:lpstr>
      <vt:lpstr>Pere- ja kohauurijad on küll meie tähtsaim sihtrühm, kuid …</vt:lpstr>
      <vt:lpstr>Tegelikult on nii, et</vt:lpstr>
      <vt:lpstr>Nn protokolliraamatu sündroom</vt:lpstr>
      <vt:lpstr>Millal maksad arhiivi vaeva?</vt:lpstr>
      <vt:lpstr>PowerPointi esitlus</vt:lpstr>
      <vt:lpstr>PowerPointi esitlus</vt:lpstr>
      <vt:lpstr>PowerPointi esitlus</vt:lpstr>
      <vt:lpstr>Aitäh! www.ra.ee 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PowerPointi esitlus</dc:title>
  <dc:creator>Tõnis Türna</dc:creator>
  <cp:lastModifiedBy>Tõnis Türna</cp:lastModifiedBy>
  <cp:revision>34</cp:revision>
  <dcterms:created xsi:type="dcterms:W3CDTF">2015-02-27T16:53:47Z</dcterms:created>
  <dcterms:modified xsi:type="dcterms:W3CDTF">2015-03-03T08:42:03Z</dcterms:modified>
</cp:coreProperties>
</file>