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5" r:id="rId3"/>
    <p:sldId id="271" r:id="rId4"/>
    <p:sldId id="269" r:id="rId5"/>
    <p:sldId id="268" r:id="rId6"/>
    <p:sldId id="264" r:id="rId7"/>
    <p:sldId id="266" r:id="rId8"/>
    <p:sldId id="263" r:id="rId9"/>
    <p:sldId id="270" r:id="rId10"/>
    <p:sldId id="272" r:id="rId11"/>
    <p:sldId id="273" r:id="rId12"/>
    <p:sldId id="274" r:id="rId13"/>
    <p:sldId id="267" r:id="rId14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9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-96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904894-C749-4269-9E87-685CCC8ED977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D504CD02-A318-4C84-BC0B-79CCCC2C6B39}">
      <dgm:prSet phldrT="[Text]" custT="1"/>
      <dgm:spPr/>
      <dgm:t>
        <a:bodyPr/>
        <a:lstStyle/>
        <a:p>
          <a:r>
            <a:rPr lang="et-EE" sz="2000" b="1" dirty="0" smtClean="0"/>
            <a:t>Sõlmiti leping Fraunhofer </a:t>
          </a:r>
          <a:r>
            <a:rPr lang="et-EE" sz="2000" b="1" dirty="0" err="1" smtClean="0"/>
            <a:t>IAIS-ga</a:t>
          </a:r>
          <a:endParaRPr lang="et-EE" sz="2000" b="1" dirty="0"/>
        </a:p>
      </dgm:t>
    </dgm:pt>
    <dgm:pt modelId="{D6C5269A-A1EC-4DC7-BF8D-E05B58FCD71B}" type="parTrans" cxnId="{E65A7B99-FFFE-4843-9BDA-F89660CD1FCD}">
      <dgm:prSet/>
      <dgm:spPr/>
      <dgm:t>
        <a:bodyPr/>
        <a:lstStyle/>
        <a:p>
          <a:endParaRPr lang="et-EE"/>
        </a:p>
      </dgm:t>
    </dgm:pt>
    <dgm:pt modelId="{F2FE91F9-4E0A-4A0C-B28A-EAABB1912768}" type="sibTrans" cxnId="{E65A7B99-FFFE-4843-9BDA-F89660CD1FCD}">
      <dgm:prSet/>
      <dgm:spPr/>
      <dgm:t>
        <a:bodyPr/>
        <a:lstStyle/>
        <a:p>
          <a:endParaRPr lang="et-EE"/>
        </a:p>
      </dgm:t>
    </dgm:pt>
    <dgm:pt modelId="{0AAD271F-4EC6-497C-84C0-F1F7AA321A8D}">
      <dgm:prSet phldrT="[Text]" custT="1"/>
      <dgm:spPr/>
      <dgm:t>
        <a:bodyPr/>
        <a:lstStyle/>
        <a:p>
          <a:r>
            <a:rPr lang="et-EE" sz="2000" b="1" dirty="0" smtClean="0"/>
            <a:t>Prototüüp</a:t>
          </a:r>
          <a:endParaRPr lang="et-EE" sz="2000" b="1" dirty="0"/>
        </a:p>
      </dgm:t>
    </dgm:pt>
    <dgm:pt modelId="{162BAA75-E8DE-4F22-96E6-1A518025BFE5}" type="parTrans" cxnId="{448456F0-465E-4D57-A287-176C66B694DA}">
      <dgm:prSet/>
      <dgm:spPr/>
      <dgm:t>
        <a:bodyPr/>
        <a:lstStyle/>
        <a:p>
          <a:endParaRPr lang="et-EE"/>
        </a:p>
      </dgm:t>
    </dgm:pt>
    <dgm:pt modelId="{84D43308-96AF-4356-B2D0-ECCC80561404}" type="sibTrans" cxnId="{448456F0-465E-4D57-A287-176C66B694DA}">
      <dgm:prSet/>
      <dgm:spPr/>
      <dgm:t>
        <a:bodyPr/>
        <a:lstStyle/>
        <a:p>
          <a:endParaRPr lang="et-EE"/>
        </a:p>
      </dgm:t>
    </dgm:pt>
    <dgm:pt modelId="{3D5A4A33-6465-499E-8F91-B92F5604383A}">
      <dgm:prSet phldrT="[Text]" custT="1"/>
      <dgm:spPr/>
      <dgm:t>
        <a:bodyPr/>
        <a:lstStyle/>
        <a:p>
          <a:r>
            <a:rPr lang="et-EE" sz="2000" b="1" dirty="0" smtClean="0"/>
            <a:t>Versioon 2</a:t>
          </a:r>
          <a:endParaRPr lang="et-EE" sz="2000" b="1" dirty="0"/>
        </a:p>
      </dgm:t>
    </dgm:pt>
    <dgm:pt modelId="{7FBA4A3E-B62D-4770-9892-B33261124426}" type="parTrans" cxnId="{958F29B4-058A-4DC8-95B7-E4FB25F93848}">
      <dgm:prSet/>
      <dgm:spPr/>
      <dgm:t>
        <a:bodyPr/>
        <a:lstStyle/>
        <a:p>
          <a:endParaRPr lang="et-EE"/>
        </a:p>
      </dgm:t>
    </dgm:pt>
    <dgm:pt modelId="{F3B29F66-CD8D-49F2-A170-6964CF934BF5}" type="sibTrans" cxnId="{958F29B4-058A-4DC8-95B7-E4FB25F93848}">
      <dgm:prSet/>
      <dgm:spPr/>
      <dgm:t>
        <a:bodyPr/>
        <a:lstStyle/>
        <a:p>
          <a:endParaRPr lang="et-EE"/>
        </a:p>
      </dgm:t>
    </dgm:pt>
    <dgm:pt modelId="{012B9F68-62F5-4FF6-BEF0-3999E0E99CB5}">
      <dgm:prSet phldrT="[Text]" custT="1"/>
      <dgm:spPr/>
      <dgm:t>
        <a:bodyPr/>
        <a:lstStyle/>
        <a:p>
          <a:r>
            <a:rPr lang="et-EE" sz="2000" b="1" dirty="0" smtClean="0"/>
            <a:t>Versioon 1</a:t>
          </a:r>
          <a:endParaRPr lang="et-EE" sz="2000" b="1" dirty="0"/>
        </a:p>
      </dgm:t>
    </dgm:pt>
    <dgm:pt modelId="{0BCF3ED2-466C-4173-B046-66BEADF3E168}" type="parTrans" cxnId="{81657A61-37C7-4D02-9B4D-1148E1DA94ED}">
      <dgm:prSet/>
      <dgm:spPr/>
      <dgm:t>
        <a:bodyPr/>
        <a:lstStyle/>
        <a:p>
          <a:endParaRPr lang="et-EE"/>
        </a:p>
      </dgm:t>
    </dgm:pt>
    <dgm:pt modelId="{F39E960D-2A56-4B96-970F-E5B04FF73D38}" type="sibTrans" cxnId="{81657A61-37C7-4D02-9B4D-1148E1DA94ED}">
      <dgm:prSet/>
      <dgm:spPr/>
      <dgm:t>
        <a:bodyPr/>
        <a:lstStyle/>
        <a:p>
          <a:endParaRPr lang="et-EE"/>
        </a:p>
      </dgm:t>
    </dgm:pt>
    <dgm:pt modelId="{A59CFB7B-34A2-4C0B-8ABC-2433434CDDDE}" type="pres">
      <dgm:prSet presAssocID="{68904894-C749-4269-9E87-685CCC8ED977}" presName="Name0" presStyleCnt="0">
        <dgm:presLayoutVars>
          <dgm:dir/>
          <dgm:resizeHandles val="exact"/>
        </dgm:presLayoutVars>
      </dgm:prSet>
      <dgm:spPr/>
    </dgm:pt>
    <dgm:pt modelId="{2BF89CAA-8E9A-42E5-AC36-46223A2926DC}" type="pres">
      <dgm:prSet presAssocID="{68904894-C749-4269-9E87-685CCC8ED977}" presName="arrow" presStyleLbl="bgShp" presStyleIdx="0" presStyleCn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</dgm:pt>
    <dgm:pt modelId="{32649B84-A625-4FDB-B02E-CD6B7762175D}" type="pres">
      <dgm:prSet presAssocID="{68904894-C749-4269-9E87-685CCC8ED977}" presName="points" presStyleCnt="0"/>
      <dgm:spPr/>
    </dgm:pt>
    <dgm:pt modelId="{72637D71-7B85-438A-A00F-2B76FA3F8E64}" type="pres">
      <dgm:prSet presAssocID="{D504CD02-A318-4C84-BC0B-79CCCC2C6B39}" presName="compositeA" presStyleCnt="0"/>
      <dgm:spPr/>
    </dgm:pt>
    <dgm:pt modelId="{DDD0286F-A9FC-4863-A632-943FFF5C90F8}" type="pres">
      <dgm:prSet presAssocID="{D504CD02-A318-4C84-BC0B-79CCCC2C6B39}" presName="textA" presStyleLbl="revTx" presStyleIdx="0" presStyleCnt="4" custFlipVert="0" custScaleX="183902" custScaleY="55754" custLinFactY="80350" custLinFactNeighborX="33965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691F99-170E-4ACB-9E9F-5CA198728ED7}" type="pres">
      <dgm:prSet presAssocID="{D504CD02-A318-4C84-BC0B-79CCCC2C6B39}" presName="circleA" presStyleLbl="node1" presStyleIdx="0" presStyleCnt="4" custLinFactX="66004" custLinFactNeighborX="100000" custLinFactNeighborY="45425"/>
      <dgm:spPr/>
    </dgm:pt>
    <dgm:pt modelId="{030090FA-B79E-40B9-B1E2-396FC8FBA1AA}" type="pres">
      <dgm:prSet presAssocID="{D504CD02-A318-4C84-BC0B-79CCCC2C6B39}" presName="spaceA" presStyleCnt="0"/>
      <dgm:spPr/>
    </dgm:pt>
    <dgm:pt modelId="{50DA538A-4CD7-435E-8FE5-ED442283886C}" type="pres">
      <dgm:prSet presAssocID="{F2FE91F9-4E0A-4A0C-B28A-EAABB1912768}" presName="space" presStyleCnt="0"/>
      <dgm:spPr/>
    </dgm:pt>
    <dgm:pt modelId="{7F3E2671-3151-4B8E-B5D1-4F6AACBBC3BE}" type="pres">
      <dgm:prSet presAssocID="{0AAD271F-4EC6-497C-84C0-F1F7AA321A8D}" presName="compositeB" presStyleCnt="0"/>
      <dgm:spPr/>
    </dgm:pt>
    <dgm:pt modelId="{2950235B-4767-40DB-90A3-54867BE66A25}" type="pres">
      <dgm:prSet presAssocID="{0AAD271F-4EC6-497C-84C0-F1F7AA321A8D}" presName="textB" presStyleLbl="revTx" presStyleIdx="1" presStyleCnt="4" custScaleX="160650" custScaleY="59748" custLinFactNeighborX="59934" custLinFactNeighborY="-297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E7945A-A475-47E5-B82D-874D68AD4E8A}" type="pres">
      <dgm:prSet presAssocID="{0AAD271F-4EC6-497C-84C0-F1F7AA321A8D}" presName="circleB" presStyleLbl="node1" presStyleIdx="1" presStyleCnt="4" custLinFactX="100000" custLinFactNeighborX="158002" custLinFactNeighborY="-39610"/>
      <dgm:spPr/>
      <dgm:t>
        <a:bodyPr/>
        <a:lstStyle/>
        <a:p>
          <a:endParaRPr lang="et-EE"/>
        </a:p>
      </dgm:t>
    </dgm:pt>
    <dgm:pt modelId="{58FB73B2-9F93-48DC-B57E-7BE94247458E}" type="pres">
      <dgm:prSet presAssocID="{0AAD271F-4EC6-497C-84C0-F1F7AA321A8D}" presName="spaceB" presStyleCnt="0"/>
      <dgm:spPr/>
    </dgm:pt>
    <dgm:pt modelId="{86D30503-E43F-4456-B7FA-DB064C18F420}" type="pres">
      <dgm:prSet presAssocID="{84D43308-96AF-4356-B2D0-ECCC80561404}" presName="space" presStyleCnt="0"/>
      <dgm:spPr/>
    </dgm:pt>
    <dgm:pt modelId="{8CE00903-51C9-4A83-BFD1-5364C8BE7EC2}" type="pres">
      <dgm:prSet presAssocID="{012B9F68-62F5-4FF6-BEF0-3999E0E99CB5}" presName="compositeA" presStyleCnt="0"/>
      <dgm:spPr/>
    </dgm:pt>
    <dgm:pt modelId="{CE88C5C1-40D9-46B1-BD7D-2DEF4E3259AB}" type="pres">
      <dgm:prSet presAssocID="{012B9F68-62F5-4FF6-BEF0-3999E0E99CB5}" presName="textA" presStyleLbl="revTx" presStyleIdx="2" presStyleCnt="4" custScaleX="151200" custScaleY="36959" custLinFactY="53528" custLinFactNeighborX="54885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0427D8-C7DB-48F0-B07A-DD60E51B82CF}" type="pres">
      <dgm:prSet presAssocID="{012B9F68-62F5-4FF6-BEF0-3999E0E99CB5}" presName="circleA" presStyleLbl="node1" presStyleIdx="2" presStyleCnt="4" custLinFactX="100000" custLinFactNeighborX="135244" custLinFactNeighborY="64899"/>
      <dgm:spPr/>
    </dgm:pt>
    <dgm:pt modelId="{F1B6BB4E-0B0C-4D91-809E-07BFC9F655FB}" type="pres">
      <dgm:prSet presAssocID="{012B9F68-62F5-4FF6-BEF0-3999E0E99CB5}" presName="spaceA" presStyleCnt="0"/>
      <dgm:spPr/>
    </dgm:pt>
    <dgm:pt modelId="{D4F07AE5-DED3-4065-B281-CF5D5C4FFC85}" type="pres">
      <dgm:prSet presAssocID="{F39E960D-2A56-4B96-970F-E5B04FF73D38}" presName="space" presStyleCnt="0"/>
      <dgm:spPr/>
    </dgm:pt>
    <dgm:pt modelId="{6470964A-A051-4E8D-B0CB-9B51C623DE31}" type="pres">
      <dgm:prSet presAssocID="{3D5A4A33-6465-499E-8F91-B92F5604383A}" presName="compositeB" presStyleCnt="0"/>
      <dgm:spPr/>
    </dgm:pt>
    <dgm:pt modelId="{47E62428-E2FC-42E4-85D4-98CBD5238CB9}" type="pres">
      <dgm:prSet presAssocID="{3D5A4A33-6465-499E-8F91-B92F5604383A}" presName="textB" presStyleLbl="revTx" presStyleIdx="3" presStyleCnt="4" custScaleX="161560" custScaleY="41968" custLinFactNeighborX="51161" custLinFactNeighborY="-413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559FBA-87F5-43E5-A13B-B23252AD9C02}" type="pres">
      <dgm:prSet presAssocID="{3D5A4A33-6465-499E-8F91-B92F5604383A}" presName="circleB" presStyleLbl="node1" presStyleIdx="3" presStyleCnt="4" custLinFactX="100000" custLinFactNeighborX="152652" custLinFactNeighborY="-60127"/>
      <dgm:spPr/>
    </dgm:pt>
    <dgm:pt modelId="{5C56FF9D-CAC0-4F1C-A856-83B09CDDFBDE}" type="pres">
      <dgm:prSet presAssocID="{3D5A4A33-6465-499E-8F91-B92F5604383A}" presName="spaceB" presStyleCnt="0"/>
      <dgm:spPr/>
    </dgm:pt>
  </dgm:ptLst>
  <dgm:cxnLst>
    <dgm:cxn modelId="{1ECDC6F7-1BFA-41CD-920F-723A620FDA09}" type="presOf" srcId="{68904894-C749-4269-9E87-685CCC8ED977}" destId="{A59CFB7B-34A2-4C0B-8ABC-2433434CDDDE}" srcOrd="0" destOrd="0" presId="urn:microsoft.com/office/officeart/2005/8/layout/hProcess11"/>
    <dgm:cxn modelId="{448456F0-465E-4D57-A287-176C66B694DA}" srcId="{68904894-C749-4269-9E87-685CCC8ED977}" destId="{0AAD271F-4EC6-497C-84C0-F1F7AA321A8D}" srcOrd="1" destOrd="0" parTransId="{162BAA75-E8DE-4F22-96E6-1A518025BFE5}" sibTransId="{84D43308-96AF-4356-B2D0-ECCC80561404}"/>
    <dgm:cxn modelId="{1CE81EB9-15A8-4732-9C65-8C11500F7B57}" type="presOf" srcId="{0AAD271F-4EC6-497C-84C0-F1F7AA321A8D}" destId="{2950235B-4767-40DB-90A3-54867BE66A25}" srcOrd="0" destOrd="0" presId="urn:microsoft.com/office/officeart/2005/8/layout/hProcess11"/>
    <dgm:cxn modelId="{E65A7B99-FFFE-4843-9BDA-F89660CD1FCD}" srcId="{68904894-C749-4269-9E87-685CCC8ED977}" destId="{D504CD02-A318-4C84-BC0B-79CCCC2C6B39}" srcOrd="0" destOrd="0" parTransId="{D6C5269A-A1EC-4DC7-BF8D-E05B58FCD71B}" sibTransId="{F2FE91F9-4E0A-4A0C-B28A-EAABB1912768}"/>
    <dgm:cxn modelId="{3011C076-0C42-4055-BECF-76C75EE84398}" type="presOf" srcId="{D504CD02-A318-4C84-BC0B-79CCCC2C6B39}" destId="{DDD0286F-A9FC-4863-A632-943FFF5C90F8}" srcOrd="0" destOrd="0" presId="urn:microsoft.com/office/officeart/2005/8/layout/hProcess11"/>
    <dgm:cxn modelId="{8E99DDB2-8ECA-4917-BE63-B0F9D567903D}" type="presOf" srcId="{012B9F68-62F5-4FF6-BEF0-3999E0E99CB5}" destId="{CE88C5C1-40D9-46B1-BD7D-2DEF4E3259AB}" srcOrd="0" destOrd="0" presId="urn:microsoft.com/office/officeart/2005/8/layout/hProcess11"/>
    <dgm:cxn modelId="{958F29B4-058A-4DC8-95B7-E4FB25F93848}" srcId="{68904894-C749-4269-9E87-685CCC8ED977}" destId="{3D5A4A33-6465-499E-8F91-B92F5604383A}" srcOrd="3" destOrd="0" parTransId="{7FBA4A3E-B62D-4770-9892-B33261124426}" sibTransId="{F3B29F66-CD8D-49F2-A170-6964CF934BF5}"/>
    <dgm:cxn modelId="{D90843F4-E05A-49F2-A9C7-5F83723F2AF8}" type="presOf" srcId="{3D5A4A33-6465-499E-8F91-B92F5604383A}" destId="{47E62428-E2FC-42E4-85D4-98CBD5238CB9}" srcOrd="0" destOrd="0" presId="urn:microsoft.com/office/officeart/2005/8/layout/hProcess11"/>
    <dgm:cxn modelId="{81657A61-37C7-4D02-9B4D-1148E1DA94ED}" srcId="{68904894-C749-4269-9E87-685CCC8ED977}" destId="{012B9F68-62F5-4FF6-BEF0-3999E0E99CB5}" srcOrd="2" destOrd="0" parTransId="{0BCF3ED2-466C-4173-B046-66BEADF3E168}" sibTransId="{F39E960D-2A56-4B96-970F-E5B04FF73D38}"/>
    <dgm:cxn modelId="{C4356379-2BCB-460A-B638-2E73FA673463}" type="presParOf" srcId="{A59CFB7B-34A2-4C0B-8ABC-2433434CDDDE}" destId="{2BF89CAA-8E9A-42E5-AC36-46223A2926DC}" srcOrd="0" destOrd="0" presId="urn:microsoft.com/office/officeart/2005/8/layout/hProcess11"/>
    <dgm:cxn modelId="{18CE4BF0-2EE1-4546-B9B3-CB59490ACB1C}" type="presParOf" srcId="{A59CFB7B-34A2-4C0B-8ABC-2433434CDDDE}" destId="{32649B84-A625-4FDB-B02E-CD6B7762175D}" srcOrd="1" destOrd="0" presId="urn:microsoft.com/office/officeart/2005/8/layout/hProcess11"/>
    <dgm:cxn modelId="{D05B7D5A-9ECA-45B0-93D4-F53F1EA89163}" type="presParOf" srcId="{32649B84-A625-4FDB-B02E-CD6B7762175D}" destId="{72637D71-7B85-438A-A00F-2B76FA3F8E64}" srcOrd="0" destOrd="0" presId="urn:microsoft.com/office/officeart/2005/8/layout/hProcess11"/>
    <dgm:cxn modelId="{DBA4E4A8-1653-4D33-A549-A7C7B2572285}" type="presParOf" srcId="{72637D71-7B85-438A-A00F-2B76FA3F8E64}" destId="{DDD0286F-A9FC-4863-A632-943FFF5C90F8}" srcOrd="0" destOrd="0" presId="urn:microsoft.com/office/officeart/2005/8/layout/hProcess11"/>
    <dgm:cxn modelId="{45BC75EB-AF90-4E72-A9EB-26D859F60D42}" type="presParOf" srcId="{72637D71-7B85-438A-A00F-2B76FA3F8E64}" destId="{67691F99-170E-4ACB-9E9F-5CA198728ED7}" srcOrd="1" destOrd="0" presId="urn:microsoft.com/office/officeart/2005/8/layout/hProcess11"/>
    <dgm:cxn modelId="{6AE33F4E-AA7F-4383-96E5-43B6F595E989}" type="presParOf" srcId="{72637D71-7B85-438A-A00F-2B76FA3F8E64}" destId="{030090FA-B79E-40B9-B1E2-396FC8FBA1AA}" srcOrd="2" destOrd="0" presId="urn:microsoft.com/office/officeart/2005/8/layout/hProcess11"/>
    <dgm:cxn modelId="{4C973E0E-71B5-470B-BD67-4A0CD17CB1C0}" type="presParOf" srcId="{32649B84-A625-4FDB-B02E-CD6B7762175D}" destId="{50DA538A-4CD7-435E-8FE5-ED442283886C}" srcOrd="1" destOrd="0" presId="urn:microsoft.com/office/officeart/2005/8/layout/hProcess11"/>
    <dgm:cxn modelId="{0D48BA19-A2D8-47A9-91C7-2D3202C5561F}" type="presParOf" srcId="{32649B84-A625-4FDB-B02E-CD6B7762175D}" destId="{7F3E2671-3151-4B8E-B5D1-4F6AACBBC3BE}" srcOrd="2" destOrd="0" presId="urn:microsoft.com/office/officeart/2005/8/layout/hProcess11"/>
    <dgm:cxn modelId="{E24E10C9-0FB9-4F73-8610-1028C627A19E}" type="presParOf" srcId="{7F3E2671-3151-4B8E-B5D1-4F6AACBBC3BE}" destId="{2950235B-4767-40DB-90A3-54867BE66A25}" srcOrd="0" destOrd="0" presId="urn:microsoft.com/office/officeart/2005/8/layout/hProcess11"/>
    <dgm:cxn modelId="{361A9B73-7001-40B6-9BBF-FB7AC1E5AF0A}" type="presParOf" srcId="{7F3E2671-3151-4B8E-B5D1-4F6AACBBC3BE}" destId="{90E7945A-A475-47E5-B82D-874D68AD4E8A}" srcOrd="1" destOrd="0" presId="urn:microsoft.com/office/officeart/2005/8/layout/hProcess11"/>
    <dgm:cxn modelId="{44BBD6CC-8261-4E56-B81B-D30004E3113A}" type="presParOf" srcId="{7F3E2671-3151-4B8E-B5D1-4F6AACBBC3BE}" destId="{58FB73B2-9F93-48DC-B57E-7BE94247458E}" srcOrd="2" destOrd="0" presId="urn:microsoft.com/office/officeart/2005/8/layout/hProcess11"/>
    <dgm:cxn modelId="{DA419AE9-E3F4-4CCD-A1DB-AABB691AFF6A}" type="presParOf" srcId="{32649B84-A625-4FDB-B02E-CD6B7762175D}" destId="{86D30503-E43F-4456-B7FA-DB064C18F420}" srcOrd="3" destOrd="0" presId="urn:microsoft.com/office/officeart/2005/8/layout/hProcess11"/>
    <dgm:cxn modelId="{CD8C326B-462B-405F-B566-53C9A056C04A}" type="presParOf" srcId="{32649B84-A625-4FDB-B02E-CD6B7762175D}" destId="{8CE00903-51C9-4A83-BFD1-5364C8BE7EC2}" srcOrd="4" destOrd="0" presId="urn:microsoft.com/office/officeart/2005/8/layout/hProcess11"/>
    <dgm:cxn modelId="{D08A4E4E-6877-4DAA-88AA-646FAB1020DC}" type="presParOf" srcId="{8CE00903-51C9-4A83-BFD1-5364C8BE7EC2}" destId="{CE88C5C1-40D9-46B1-BD7D-2DEF4E3259AB}" srcOrd="0" destOrd="0" presId="urn:microsoft.com/office/officeart/2005/8/layout/hProcess11"/>
    <dgm:cxn modelId="{22BF0CCD-CCFD-4C78-9D2A-CC2D5D428D80}" type="presParOf" srcId="{8CE00903-51C9-4A83-BFD1-5364C8BE7EC2}" destId="{910427D8-C7DB-48F0-B07A-DD60E51B82CF}" srcOrd="1" destOrd="0" presId="urn:microsoft.com/office/officeart/2005/8/layout/hProcess11"/>
    <dgm:cxn modelId="{04F581FF-4106-4916-922E-6C63143E944F}" type="presParOf" srcId="{8CE00903-51C9-4A83-BFD1-5364C8BE7EC2}" destId="{F1B6BB4E-0B0C-4D91-809E-07BFC9F655FB}" srcOrd="2" destOrd="0" presId="urn:microsoft.com/office/officeart/2005/8/layout/hProcess11"/>
    <dgm:cxn modelId="{CFD10253-6DBC-4BDD-9328-4EA0790DB535}" type="presParOf" srcId="{32649B84-A625-4FDB-B02E-CD6B7762175D}" destId="{D4F07AE5-DED3-4065-B281-CF5D5C4FFC85}" srcOrd="5" destOrd="0" presId="urn:microsoft.com/office/officeart/2005/8/layout/hProcess11"/>
    <dgm:cxn modelId="{5B747B65-1325-4D2E-8A06-E57B4BF58CD4}" type="presParOf" srcId="{32649B84-A625-4FDB-B02E-CD6B7762175D}" destId="{6470964A-A051-4E8D-B0CB-9B51C623DE31}" srcOrd="6" destOrd="0" presId="urn:microsoft.com/office/officeart/2005/8/layout/hProcess11"/>
    <dgm:cxn modelId="{FFF7B1A6-EC08-43CF-8E48-D64404393A8F}" type="presParOf" srcId="{6470964A-A051-4E8D-B0CB-9B51C623DE31}" destId="{47E62428-E2FC-42E4-85D4-98CBD5238CB9}" srcOrd="0" destOrd="0" presId="urn:microsoft.com/office/officeart/2005/8/layout/hProcess11"/>
    <dgm:cxn modelId="{0F1C9DBD-F058-4E3F-B6B2-50CE5C663E16}" type="presParOf" srcId="{6470964A-A051-4E8D-B0CB-9B51C623DE31}" destId="{A3559FBA-87F5-43E5-A13B-B23252AD9C02}" srcOrd="1" destOrd="0" presId="urn:microsoft.com/office/officeart/2005/8/layout/hProcess11"/>
    <dgm:cxn modelId="{AE4F58D3-0E22-4019-8452-A44B4C36658F}" type="presParOf" srcId="{6470964A-A051-4E8D-B0CB-9B51C623DE31}" destId="{5C56FF9D-CAC0-4F1C-A856-83B09CDDFBDE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F89CAA-8E9A-42E5-AC36-46223A2926DC}">
      <dsp:nvSpPr>
        <dsp:cNvPr id="0" name=""/>
        <dsp:cNvSpPr/>
      </dsp:nvSpPr>
      <dsp:spPr>
        <a:xfrm>
          <a:off x="0" y="756482"/>
          <a:ext cx="7949211" cy="1008643"/>
        </a:xfrm>
        <a:prstGeom prst="notchedRightArrow">
          <a:avLst/>
        </a:prstGeom>
        <a:solidFill>
          <a:schemeClr val="accent5"/>
        </a:solidFill>
        <a:ln w="19050" cap="rnd" cmpd="sng" algn="ctr">
          <a:solidFill>
            <a:schemeClr val="accent5">
              <a:shade val="50000"/>
            </a:schemeClr>
          </a:solidFill>
          <a:prstDash val="solid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</dsp:sp>
    <dsp:sp modelId="{DDD0286F-A9FC-4863-A632-943FFF5C90F8}">
      <dsp:nvSpPr>
        <dsp:cNvPr id="0" name=""/>
        <dsp:cNvSpPr/>
      </dsp:nvSpPr>
      <dsp:spPr>
        <a:xfrm>
          <a:off x="362704" y="1930659"/>
          <a:ext cx="1956186" cy="562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/>
            <a:t>Sõlmiti leping Fraunhofer </a:t>
          </a:r>
          <a:r>
            <a:rPr lang="et-EE" sz="2000" b="1" kern="1200" dirty="0" err="1" smtClean="0"/>
            <a:t>IAIS-ga</a:t>
          </a:r>
          <a:endParaRPr lang="et-EE" sz="2000" b="1" kern="1200" dirty="0"/>
        </a:p>
      </dsp:txBody>
      <dsp:txXfrm>
        <a:off x="362704" y="1930659"/>
        <a:ext cx="1956186" cy="562358"/>
      </dsp:txXfrm>
    </dsp:sp>
    <dsp:sp modelId="{67691F99-170E-4ACB-9E9F-5CA198728ED7}">
      <dsp:nvSpPr>
        <dsp:cNvPr id="0" name=""/>
        <dsp:cNvSpPr/>
      </dsp:nvSpPr>
      <dsp:spPr>
        <a:xfrm>
          <a:off x="1272024" y="1137696"/>
          <a:ext cx="252160" cy="2521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0235B-4767-40DB-90A3-54867BE66A25}">
      <dsp:nvSpPr>
        <dsp:cNvPr id="0" name=""/>
        <dsp:cNvSpPr/>
      </dsp:nvSpPr>
      <dsp:spPr>
        <a:xfrm>
          <a:off x="2648312" y="1517564"/>
          <a:ext cx="1708852" cy="602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/>
            <a:t>Prototüüp</a:t>
          </a:r>
          <a:endParaRPr lang="et-EE" sz="2000" b="1" kern="1200" dirty="0"/>
        </a:p>
      </dsp:txBody>
      <dsp:txXfrm>
        <a:off x="2648312" y="1517564"/>
        <a:ext cx="1708852" cy="602644"/>
      </dsp:txXfrm>
    </dsp:sp>
    <dsp:sp modelId="{90E7945A-A475-47E5-B82D-874D68AD4E8A}">
      <dsp:nvSpPr>
        <dsp:cNvPr id="0" name=""/>
        <dsp:cNvSpPr/>
      </dsp:nvSpPr>
      <dsp:spPr>
        <a:xfrm>
          <a:off x="3389712" y="1136342"/>
          <a:ext cx="252160" cy="2521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88C5C1-40D9-46B1-BD7D-2DEF4E3259AB}">
      <dsp:nvSpPr>
        <dsp:cNvPr id="0" name=""/>
        <dsp:cNvSpPr/>
      </dsp:nvSpPr>
      <dsp:spPr>
        <a:xfrm>
          <a:off x="4356643" y="1707514"/>
          <a:ext cx="1608331" cy="3727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/>
            <a:t>Versioon 1</a:t>
          </a:r>
          <a:endParaRPr lang="et-EE" sz="2000" b="1" kern="1200" dirty="0"/>
        </a:p>
      </dsp:txBody>
      <dsp:txXfrm>
        <a:off x="4356643" y="1707514"/>
        <a:ext cx="1608331" cy="372784"/>
      </dsp:txXfrm>
    </dsp:sp>
    <dsp:sp modelId="{910427D8-C7DB-48F0-B07A-DD60E51B82CF}">
      <dsp:nvSpPr>
        <dsp:cNvPr id="0" name=""/>
        <dsp:cNvSpPr/>
      </dsp:nvSpPr>
      <dsp:spPr>
        <a:xfrm>
          <a:off x="5044104" y="1139408"/>
          <a:ext cx="252160" cy="2521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E62428-E2FC-42E4-85D4-98CBD5238CB9}">
      <dsp:nvSpPr>
        <dsp:cNvPr id="0" name=""/>
        <dsp:cNvSpPr/>
      </dsp:nvSpPr>
      <dsp:spPr>
        <a:xfrm>
          <a:off x="5978548" y="1534761"/>
          <a:ext cx="1718532" cy="423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/>
            <a:t>Versioon 2</a:t>
          </a:r>
          <a:endParaRPr lang="et-EE" sz="2000" b="1" kern="1200" dirty="0"/>
        </a:p>
      </dsp:txBody>
      <dsp:txXfrm>
        <a:off x="5978548" y="1534761"/>
        <a:ext cx="1718532" cy="423307"/>
      </dsp:txXfrm>
    </dsp:sp>
    <dsp:sp modelId="{A3559FBA-87F5-43E5-A13B-B23252AD9C02}">
      <dsp:nvSpPr>
        <dsp:cNvPr id="0" name=""/>
        <dsp:cNvSpPr/>
      </dsp:nvSpPr>
      <dsp:spPr>
        <a:xfrm>
          <a:off x="6804617" y="1129440"/>
          <a:ext cx="252160" cy="2521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6104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900582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6464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35101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65210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66636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43526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13850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95254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1519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6438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659435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4578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46503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92695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90916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22DB2-104A-486D-BE94-BAE322E3F7FD}" type="datetimeFigureOut">
              <a:rPr lang="et-EE" smtClean="0"/>
              <a:t>6.03.2015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F8F9F49-1E84-401C-A958-AEB20B2EB7CD}" type="slidenum">
              <a:rPr lang="et-EE" smtClean="0"/>
              <a:t>‹#›</a:t>
            </a:fld>
            <a:endParaRPr lang="et-EE"/>
          </a:p>
        </p:txBody>
      </p:sp>
      <p:pic>
        <p:nvPicPr>
          <p:cNvPr id="18" name="Picture 17" descr="evaramuRGBs 00.png"/>
          <p:cNvPicPr>
            <a:picLocks noChangeAspect="1"/>
          </p:cNvPicPr>
          <p:nvPr userDrawn="1"/>
        </p:nvPicPr>
        <p:blipFill>
          <a:blip r:embed="rId18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49000"/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colorTemperature colorTemp="4761"/>
                    </a14:imgEffect>
                    <a14:imgEffect>
                      <a14:saturation sat="70000"/>
                    </a14:imgEffect>
                    <a14:imgEffect>
                      <a14:brightnessContrast bright="-96000" contras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913" y="6249179"/>
            <a:ext cx="1682805" cy="47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121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hyperlink" Target="https://www.deutsche-digitale-bibliothek.d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gif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k-demo.iais.fraunhofer.de/iais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4697" y="1544192"/>
            <a:ext cx="7616852" cy="1489274"/>
          </a:xfrm>
          <a:noFill/>
        </p:spPr>
        <p:txBody>
          <a:bodyPr>
            <a:noAutofit/>
          </a:bodyPr>
          <a:lstStyle/>
          <a:p>
            <a:pPr algn="ctr"/>
            <a:r>
              <a:rPr lang="et-EE" sz="48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Ühine </a:t>
            </a:r>
            <a:r>
              <a:rPr lang="et-EE" sz="48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E-varamu portaal</a:t>
            </a:r>
            <a:endParaRPr lang="et-EE" sz="4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53881" y="6113745"/>
            <a:ext cx="2979864" cy="475771"/>
          </a:xfrm>
        </p:spPr>
        <p:txBody>
          <a:bodyPr/>
          <a:lstStyle/>
          <a:p>
            <a:pPr algn="ctr"/>
            <a:r>
              <a:rPr lang="et-EE" dirty="0" smtClean="0"/>
              <a:t>03.03.2015</a:t>
            </a:r>
            <a:endParaRPr lang="et-EE" dirty="0"/>
          </a:p>
        </p:txBody>
      </p:sp>
      <p:pic>
        <p:nvPicPr>
          <p:cNvPr id="5" name="Picture 5" descr="fh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821" y="5193947"/>
            <a:ext cx="2900973" cy="631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evaramuRGBs 0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61" y="5068365"/>
            <a:ext cx="3040661" cy="86398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885692" y="3081314"/>
            <a:ext cx="4239163" cy="58348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t-EE" sz="2000" dirty="0" smtClean="0"/>
              <a:t>Peeter </a:t>
            </a:r>
            <a:r>
              <a:rPr lang="et-EE" sz="2000" dirty="0" err="1" smtClean="0"/>
              <a:t>Kondratjev</a:t>
            </a:r>
            <a:endParaRPr lang="et-EE" sz="20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639758" y="4764556"/>
            <a:ext cx="706598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409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EESTI E-VARAMU JA KOGUDE S</a:t>
            </a:r>
            <a:r>
              <a:rPr lang="en-US" b="1" dirty="0"/>
              <a:t>Ä</a:t>
            </a:r>
            <a:r>
              <a:rPr lang="en-US" dirty="0"/>
              <a:t>ILITAMINE </a:t>
            </a:r>
            <a:r>
              <a:rPr lang="en-US" dirty="0" smtClean="0"/>
              <a:t>(</a:t>
            </a:r>
            <a:r>
              <a:rPr lang="en-US" dirty="0" err="1"/>
              <a:t>esimene</a:t>
            </a:r>
            <a:r>
              <a:rPr lang="en-US" dirty="0"/>
              <a:t> </a:t>
            </a:r>
            <a:r>
              <a:rPr lang="en-US" dirty="0" err="1"/>
              <a:t>etapp</a:t>
            </a:r>
            <a:r>
              <a:rPr lang="en-US" dirty="0"/>
              <a:t> 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500" y="2399295"/>
            <a:ext cx="6866973" cy="3138665"/>
          </a:xfrm>
        </p:spPr>
        <p:txBody>
          <a:bodyPr/>
          <a:lstStyle/>
          <a:p>
            <a:r>
              <a:rPr lang="en-US" dirty="0"/>
              <a:t>TÜR - </a:t>
            </a:r>
            <a:r>
              <a:rPr lang="en-US" dirty="0" err="1"/>
              <a:t>neutraliseerimiskeskus</a:t>
            </a:r>
            <a:r>
              <a:rPr lang="en-US" dirty="0"/>
              <a:t> </a:t>
            </a:r>
          </a:p>
          <a:p>
            <a:r>
              <a:rPr lang="en-US" dirty="0"/>
              <a:t>TLÜAR – </a:t>
            </a:r>
            <a:r>
              <a:rPr lang="en-US" dirty="0" err="1"/>
              <a:t>digiteerimiskeskus</a:t>
            </a:r>
            <a:r>
              <a:rPr lang="en-US" dirty="0"/>
              <a:t> </a:t>
            </a:r>
          </a:p>
          <a:p>
            <a:r>
              <a:rPr lang="en-US" b="1" dirty="0"/>
              <a:t>ELNET </a:t>
            </a:r>
            <a:r>
              <a:rPr lang="en-US" b="1" dirty="0" err="1"/>
              <a:t>Konsortsium</a:t>
            </a:r>
            <a:r>
              <a:rPr lang="en-US" b="1" dirty="0"/>
              <a:t> – E-</a:t>
            </a:r>
            <a:r>
              <a:rPr lang="en-US" b="1" dirty="0" err="1"/>
              <a:t>varamu</a:t>
            </a:r>
            <a:r>
              <a:rPr lang="en-US" b="1" dirty="0"/>
              <a:t> </a:t>
            </a:r>
            <a:r>
              <a:rPr lang="en-US" b="1" dirty="0" err="1"/>
              <a:t>portaal</a:t>
            </a:r>
            <a:r>
              <a:rPr lang="en-US" b="1" dirty="0"/>
              <a:t> </a:t>
            </a:r>
          </a:p>
          <a:p>
            <a:r>
              <a:rPr lang="en-US" dirty="0" err="1"/>
              <a:t>Kirjandusmuuseum</a:t>
            </a:r>
            <a:r>
              <a:rPr lang="en-US" dirty="0"/>
              <a:t> - </a:t>
            </a:r>
            <a:r>
              <a:rPr lang="en-US" dirty="0" err="1"/>
              <a:t>auviste</a:t>
            </a:r>
            <a:r>
              <a:rPr lang="en-US" dirty="0"/>
              <a:t> </a:t>
            </a:r>
            <a:r>
              <a:rPr lang="en-US" dirty="0" err="1"/>
              <a:t>digiteerimine</a:t>
            </a:r>
            <a:r>
              <a:rPr lang="en-US" dirty="0"/>
              <a:t> </a:t>
            </a:r>
            <a:r>
              <a:rPr lang="en-US" dirty="0" err="1"/>
              <a:t>ja</a:t>
            </a:r>
            <a:r>
              <a:rPr lang="en-US" dirty="0"/>
              <a:t> </a:t>
            </a:r>
            <a:r>
              <a:rPr lang="en-US" dirty="0" err="1"/>
              <a:t>pikaajaline</a:t>
            </a:r>
            <a:r>
              <a:rPr lang="en-US" dirty="0"/>
              <a:t> </a:t>
            </a:r>
            <a:r>
              <a:rPr lang="en-US" dirty="0" err="1"/>
              <a:t>säilitamine</a:t>
            </a:r>
            <a:r>
              <a:rPr lang="en-US" dirty="0"/>
              <a:t> </a:t>
            </a:r>
          </a:p>
          <a:p>
            <a:r>
              <a:rPr lang="en-US" dirty="0" err="1"/>
              <a:t>Rahvusraamatukogu</a:t>
            </a:r>
            <a:r>
              <a:rPr lang="en-US" dirty="0"/>
              <a:t> – </a:t>
            </a:r>
            <a:r>
              <a:rPr lang="en-US" dirty="0" err="1"/>
              <a:t>Digari</a:t>
            </a:r>
            <a:r>
              <a:rPr lang="en-US" dirty="0"/>
              <a:t> </a:t>
            </a:r>
            <a:r>
              <a:rPr lang="en-US" dirty="0" err="1"/>
              <a:t>arendus</a:t>
            </a:r>
            <a:r>
              <a:rPr lang="en-US" dirty="0"/>
              <a:t> </a:t>
            </a:r>
          </a:p>
          <a:p>
            <a:r>
              <a:rPr lang="en-US" dirty="0" err="1"/>
              <a:t>Rahvusrahiiv</a:t>
            </a:r>
            <a:r>
              <a:rPr lang="en-US" dirty="0"/>
              <a:t> – </a:t>
            </a:r>
            <a:r>
              <a:rPr lang="en-US" dirty="0" err="1"/>
              <a:t>panustab</a:t>
            </a:r>
            <a:r>
              <a:rPr lang="en-US" dirty="0"/>
              <a:t> </a:t>
            </a:r>
            <a:r>
              <a:rPr lang="en-US" dirty="0" err="1"/>
              <a:t>projekti</a:t>
            </a:r>
            <a:r>
              <a:rPr lang="en-US" dirty="0"/>
              <a:t> </a:t>
            </a:r>
            <a:r>
              <a:rPr lang="en-US" dirty="0" err="1" smtClean="0"/>
              <a:t>oma</a:t>
            </a:r>
            <a:r>
              <a:rPr lang="en-US" dirty="0"/>
              <a:t> </a:t>
            </a:r>
            <a:r>
              <a:rPr lang="en-US" dirty="0" err="1" smtClean="0"/>
              <a:t>digitaalarhiivinduse</a:t>
            </a:r>
            <a:r>
              <a:rPr lang="en-US" dirty="0" smtClean="0"/>
              <a:t> </a:t>
            </a:r>
            <a:r>
              <a:rPr lang="en-US" dirty="0" err="1"/>
              <a:t>alase</a:t>
            </a:r>
            <a:r>
              <a:rPr lang="en-US" dirty="0"/>
              <a:t> </a:t>
            </a:r>
            <a:r>
              <a:rPr lang="en-US" dirty="0" err="1"/>
              <a:t>oskusteabega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4776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29" y="1166446"/>
            <a:ext cx="7205785" cy="1139093"/>
          </a:xfrm>
        </p:spPr>
        <p:txBody>
          <a:bodyPr>
            <a:normAutofit fontScale="90000"/>
          </a:bodyPr>
          <a:lstStyle/>
          <a:p>
            <a:r>
              <a:rPr lang="en-US" u="sng" dirty="0" err="1"/>
              <a:t>Fraunhofer</a:t>
            </a:r>
            <a:r>
              <a:rPr lang="en-US" u="sng" dirty="0"/>
              <a:t> </a:t>
            </a:r>
            <a:r>
              <a:rPr lang="en-US" u="sng" dirty="0" err="1"/>
              <a:t>Gesellschaft</a:t>
            </a:r>
            <a:r>
              <a:rPr lang="en-US" u="sng" dirty="0"/>
              <a:t> </a:t>
            </a:r>
            <a:r>
              <a:rPr lang="en-US" u="sng" dirty="0" err="1"/>
              <a:t>zur</a:t>
            </a:r>
            <a:r>
              <a:rPr lang="en-US" u="sng" dirty="0"/>
              <a:t> </a:t>
            </a:r>
            <a:r>
              <a:rPr lang="en-US" u="sng" dirty="0" err="1"/>
              <a:t>Förderung</a:t>
            </a:r>
            <a:r>
              <a:rPr lang="en-US" u="sng" dirty="0"/>
              <a:t> der </a:t>
            </a:r>
            <a:r>
              <a:rPr lang="en-US" u="sng" dirty="0" err="1"/>
              <a:t>angewandten</a:t>
            </a:r>
            <a:r>
              <a:rPr lang="en-US" u="sng" dirty="0"/>
              <a:t> </a:t>
            </a:r>
            <a:r>
              <a:rPr lang="en-US" u="sng" dirty="0" err="1"/>
              <a:t>Forschung</a:t>
            </a:r>
            <a:r>
              <a:rPr lang="en-US" u="sng" dirty="0"/>
              <a:t> </a:t>
            </a:r>
            <a:r>
              <a:rPr lang="en-US" u="sng" dirty="0" err="1"/>
              <a:t>e.V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445" y="2657230"/>
            <a:ext cx="6347714" cy="3087077"/>
          </a:xfrm>
        </p:spPr>
        <p:txBody>
          <a:bodyPr>
            <a:normAutofit/>
          </a:bodyPr>
          <a:lstStyle/>
          <a:p>
            <a:r>
              <a:rPr lang="en-US" dirty="0" err="1" smtClean="0"/>
              <a:t>Saksamaa</a:t>
            </a:r>
            <a:r>
              <a:rPr lang="en-US" dirty="0" smtClean="0"/>
              <a:t> </a:t>
            </a:r>
            <a:r>
              <a:rPr lang="en-US" dirty="0" err="1"/>
              <a:t>d</a:t>
            </a:r>
            <a:r>
              <a:rPr lang="en-US" dirty="0" err="1" smtClean="0"/>
              <a:t>igitaalraamatukogu</a:t>
            </a:r>
            <a:r>
              <a:rPr lang="en-US" dirty="0" smtClean="0"/>
              <a:t> </a:t>
            </a:r>
            <a:r>
              <a:rPr lang="en-US" dirty="0" err="1" smtClean="0"/>
              <a:t>loojad</a:t>
            </a:r>
            <a:endParaRPr lang="en-US" dirty="0" smtClean="0"/>
          </a:p>
          <a:p>
            <a:r>
              <a:rPr lang="en-US" dirty="0">
                <a:hlinkClick r:id="rId2"/>
              </a:rPr>
              <a:t>https://www.deutsche-digitale-bibliothek.de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r>
              <a:rPr lang="en-US" dirty="0" smtClean="0"/>
              <a:t>2270 </a:t>
            </a:r>
            <a:r>
              <a:rPr lang="en-US" dirty="0" err="1" smtClean="0"/>
              <a:t>partnerit</a:t>
            </a:r>
            <a:endParaRPr lang="en-US" dirty="0" smtClean="0"/>
          </a:p>
          <a:p>
            <a:r>
              <a:rPr lang="en-US" dirty="0" smtClean="0"/>
              <a:t>11 614 680 </a:t>
            </a:r>
            <a:r>
              <a:rPr lang="en-US" dirty="0" err="1" smtClean="0"/>
              <a:t>objekti</a:t>
            </a:r>
            <a:endParaRPr lang="en-US" dirty="0"/>
          </a:p>
        </p:txBody>
      </p:sp>
      <p:pic>
        <p:nvPicPr>
          <p:cNvPr id="4" name="Picture 5" descr="fh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052" y="192101"/>
            <a:ext cx="2900973" cy="631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Screen Shot 2015-03-03 at 01.49.1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320" y="3559582"/>
            <a:ext cx="5506603" cy="3114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6482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9830" y="1635369"/>
            <a:ext cx="6347713" cy="846016"/>
          </a:xfrm>
        </p:spPr>
        <p:txBody>
          <a:bodyPr/>
          <a:lstStyle/>
          <a:p>
            <a:r>
              <a:rPr lang="et-EE" dirty="0" smtClean="0"/>
              <a:t>E-varamu portaali ajakava</a:t>
            </a:r>
            <a:endParaRPr lang="et-EE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8341250"/>
              </p:ext>
            </p:extLst>
          </p:nvPr>
        </p:nvGraphicFramePr>
        <p:xfrm>
          <a:off x="270172" y="2532318"/>
          <a:ext cx="7949211" cy="2521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61846" y="3011317"/>
            <a:ext cx="16507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000" dirty="0" smtClean="0"/>
              <a:t>26.09.2014</a:t>
            </a:r>
            <a:endParaRPr lang="et-EE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3026728" y="3015356"/>
            <a:ext cx="1437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000" dirty="0" smtClean="0"/>
              <a:t>15.12.2014</a:t>
            </a:r>
            <a:endParaRPr lang="et-EE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719276" y="3011317"/>
            <a:ext cx="1555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000" dirty="0" smtClean="0"/>
              <a:t>15.05.2015</a:t>
            </a:r>
            <a:endParaRPr lang="et-EE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6405467" y="3011317"/>
            <a:ext cx="1516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000" dirty="0" smtClean="0"/>
              <a:t>15.11.2015</a:t>
            </a:r>
            <a:endParaRPr lang="et-EE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7492867" y="3600116"/>
            <a:ext cx="1575271" cy="400110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15.12.2015</a:t>
            </a:r>
            <a:endParaRPr lang="en-US" sz="2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9" name="Picture 8" descr="evaramuRGBs 00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00" y="193519"/>
            <a:ext cx="3040661" cy="86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711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13 partnerit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368739"/>
            <a:ext cx="6347714" cy="4994354"/>
          </a:xfrm>
        </p:spPr>
        <p:txBody>
          <a:bodyPr>
            <a:normAutofit lnSpcReduction="10000"/>
          </a:bodyPr>
          <a:lstStyle/>
          <a:p>
            <a:r>
              <a:rPr lang="et-EE" dirty="0" smtClean="0"/>
              <a:t>E-varamu portaali partnerid on: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Rahvusarhiiv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Eesti Kirjandusmuuseum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Eesti Rahvusraamatukogu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Tallinna Tehnikaülikooli Raamatukogu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Tallinna Ülikooli Akadeemiline Raamatukogu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Tartu Ülikooli Raamatukogu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Kultuuriministeerium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Haridusministeerium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Eesti Keeleressursside keskus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 err="1" smtClean="0"/>
              <a:t>eElurikkus</a:t>
            </a:r>
            <a:endParaRPr lang="et-EE" dirty="0" smtClean="0"/>
          </a:p>
          <a:p>
            <a:pPr marL="800100" lvl="1" indent="-342900">
              <a:buFont typeface="+mj-lt"/>
              <a:buAutoNum type="arabicPeriod"/>
            </a:pPr>
            <a:r>
              <a:rPr lang="et-EE" dirty="0" smtClean="0"/>
              <a:t>ESTER</a:t>
            </a:r>
            <a:endParaRPr lang="et-EE" dirty="0"/>
          </a:p>
          <a:p>
            <a:pPr marL="800100" lvl="1" indent="-342900">
              <a:buFont typeface="+mj-lt"/>
              <a:buAutoNum type="arabicPeriod"/>
            </a:pPr>
            <a:r>
              <a:rPr lang="et-EE" dirty="0"/>
              <a:t>ISE</a:t>
            </a:r>
          </a:p>
          <a:p>
            <a:pPr marL="800100" lvl="1" indent="-342900">
              <a:buFont typeface="+mj-lt"/>
              <a:buAutoNum type="arabicPeriod"/>
            </a:pPr>
            <a:r>
              <a:rPr lang="et-EE" dirty="0"/>
              <a:t>EMS</a:t>
            </a:r>
          </a:p>
          <a:p>
            <a:pPr marL="800100" lvl="1" indent="-342900">
              <a:buFont typeface="+mj-lt"/>
              <a:buAutoNum type="arabicPeriod"/>
            </a:pPr>
            <a:endParaRPr lang="et-EE" dirty="0" smtClean="0"/>
          </a:p>
          <a:p>
            <a:pPr marL="800100" lvl="1" indent="-342900">
              <a:buFont typeface="+mj-lt"/>
              <a:buAutoNum type="arabicPeriod"/>
            </a:pPr>
            <a:endParaRPr lang="et-EE" dirty="0"/>
          </a:p>
        </p:txBody>
      </p:sp>
      <p:pic>
        <p:nvPicPr>
          <p:cNvPr id="4" name="Picture 3" descr="http://www.elnet.ee/images/logod/logo_e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429" y="5869870"/>
            <a:ext cx="1665863" cy="558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825" y="4058940"/>
            <a:ext cx="1380419" cy="508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210" y="5939155"/>
            <a:ext cx="1822706" cy="6040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563" y="4527357"/>
            <a:ext cx="1428750" cy="2762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761" y="5019363"/>
            <a:ext cx="1758549" cy="4792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507" y="1955700"/>
            <a:ext cx="1913228" cy="7652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286" y="317801"/>
            <a:ext cx="1912810" cy="7651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507" y="3365959"/>
            <a:ext cx="1886527" cy="2945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679" y="2594505"/>
            <a:ext cx="1279226" cy="6723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693" y="5235719"/>
            <a:ext cx="2292428" cy="4011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007" y="1280630"/>
            <a:ext cx="2217344" cy="55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567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113" y="733726"/>
            <a:ext cx="6847875" cy="1320800"/>
          </a:xfrm>
        </p:spPr>
        <p:txBody>
          <a:bodyPr/>
          <a:lstStyle/>
          <a:p>
            <a:r>
              <a:rPr lang="en-US" dirty="0" err="1" smtClean="0"/>
              <a:t>Hetkel</a:t>
            </a:r>
            <a:r>
              <a:rPr lang="en-US" dirty="0" smtClean="0"/>
              <a:t> </a:t>
            </a:r>
            <a:r>
              <a:rPr lang="en-US" dirty="0" err="1" smtClean="0"/>
              <a:t>liidestatud</a:t>
            </a:r>
            <a:r>
              <a:rPr lang="en-US" dirty="0" smtClean="0"/>
              <a:t> </a:t>
            </a:r>
            <a:r>
              <a:rPr lang="en-US" dirty="0" err="1" smtClean="0"/>
              <a:t>andmebaasid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050" y="1845500"/>
            <a:ext cx="6347714" cy="3880773"/>
          </a:xfrm>
        </p:spPr>
        <p:txBody>
          <a:bodyPr/>
          <a:lstStyle/>
          <a:p>
            <a:r>
              <a:rPr lang="en-US" dirty="0"/>
              <a:t>8</a:t>
            </a:r>
            <a:r>
              <a:rPr lang="en-US" dirty="0" smtClean="0"/>
              <a:t> </a:t>
            </a:r>
            <a:r>
              <a:rPr lang="en-US" dirty="0" err="1" smtClean="0"/>
              <a:t>andmebaasi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Rahvusarhiiv</a:t>
            </a:r>
            <a:endParaRPr lang="en-US" dirty="0" smtClean="0"/>
          </a:p>
          <a:p>
            <a:pPr lvl="1"/>
            <a:r>
              <a:rPr lang="en-US" dirty="0" err="1" smtClean="0"/>
              <a:t>Eesti</a:t>
            </a:r>
            <a:r>
              <a:rPr lang="en-US" dirty="0" smtClean="0"/>
              <a:t> </a:t>
            </a:r>
            <a:r>
              <a:rPr lang="en-US" dirty="0" err="1" smtClean="0"/>
              <a:t>Rahvusraamatukogu</a:t>
            </a:r>
            <a:r>
              <a:rPr lang="en-US" dirty="0" smtClean="0"/>
              <a:t> (</a:t>
            </a:r>
            <a:r>
              <a:rPr lang="en-US" dirty="0" err="1" smtClean="0"/>
              <a:t>Digar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ELNET </a:t>
            </a:r>
            <a:r>
              <a:rPr lang="en-US" dirty="0" err="1" smtClean="0"/>
              <a:t>Konsortsium</a:t>
            </a:r>
            <a:r>
              <a:rPr lang="en-US" dirty="0" smtClean="0"/>
              <a:t> (ESTER)</a:t>
            </a:r>
          </a:p>
          <a:p>
            <a:pPr lvl="1"/>
            <a:r>
              <a:rPr lang="en-US" dirty="0" smtClean="0"/>
              <a:t>Tartu </a:t>
            </a:r>
            <a:r>
              <a:rPr lang="en-US" dirty="0" err="1" smtClean="0"/>
              <a:t>Ülikooli</a:t>
            </a:r>
            <a:r>
              <a:rPr lang="en-US" dirty="0" smtClean="0"/>
              <a:t> </a:t>
            </a:r>
            <a:r>
              <a:rPr lang="en-US" dirty="0" err="1" smtClean="0"/>
              <a:t>Raamatukogu</a:t>
            </a:r>
            <a:r>
              <a:rPr lang="en-US" dirty="0" smtClean="0"/>
              <a:t> (</a:t>
            </a:r>
            <a:r>
              <a:rPr lang="en-US" dirty="0" err="1" smtClean="0"/>
              <a:t>DSpace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 smtClean="0"/>
              <a:t>Tallinna</a:t>
            </a:r>
            <a:r>
              <a:rPr lang="en-US" dirty="0" smtClean="0"/>
              <a:t> </a:t>
            </a:r>
            <a:r>
              <a:rPr lang="en-US" dirty="0" err="1" smtClean="0"/>
              <a:t>Ülikooli</a:t>
            </a:r>
            <a:r>
              <a:rPr lang="en-US" dirty="0" smtClean="0"/>
              <a:t> </a:t>
            </a:r>
            <a:r>
              <a:rPr lang="en-US" dirty="0" err="1" smtClean="0"/>
              <a:t>Akadeemiline</a:t>
            </a:r>
            <a:r>
              <a:rPr lang="en-US" dirty="0" smtClean="0"/>
              <a:t> </a:t>
            </a:r>
            <a:r>
              <a:rPr lang="en-US" dirty="0" err="1" smtClean="0"/>
              <a:t>raamatukogu</a:t>
            </a:r>
            <a:endParaRPr lang="en-US" dirty="0"/>
          </a:p>
          <a:p>
            <a:pPr lvl="1"/>
            <a:r>
              <a:rPr lang="en-US" dirty="0" err="1" smtClean="0"/>
              <a:t>Tallinna</a:t>
            </a:r>
            <a:r>
              <a:rPr lang="en-US" dirty="0" smtClean="0"/>
              <a:t> </a:t>
            </a:r>
            <a:r>
              <a:rPr lang="en-US" dirty="0" err="1" smtClean="0"/>
              <a:t>Tehnikaülikooli</a:t>
            </a:r>
            <a:r>
              <a:rPr lang="en-US" dirty="0" smtClean="0"/>
              <a:t> </a:t>
            </a:r>
            <a:r>
              <a:rPr lang="en-US" dirty="0" err="1" smtClean="0"/>
              <a:t>Raamatukogu</a:t>
            </a:r>
            <a:endParaRPr lang="en-US" dirty="0"/>
          </a:p>
          <a:p>
            <a:pPr lvl="1"/>
            <a:r>
              <a:rPr lang="en-US" dirty="0" err="1" smtClean="0"/>
              <a:t>Eesti</a:t>
            </a:r>
            <a:r>
              <a:rPr lang="en-US" dirty="0" smtClean="0"/>
              <a:t> </a:t>
            </a:r>
            <a:r>
              <a:rPr lang="en-US" dirty="0" err="1" smtClean="0"/>
              <a:t>Kirjandusmuuseum</a:t>
            </a:r>
            <a:r>
              <a:rPr lang="en-US" dirty="0" smtClean="0"/>
              <a:t> (</a:t>
            </a:r>
            <a:r>
              <a:rPr lang="en-US" dirty="0" err="1"/>
              <a:t>Kivike</a:t>
            </a:r>
            <a:r>
              <a:rPr lang="en-US" dirty="0"/>
              <a:t>)</a:t>
            </a:r>
          </a:p>
          <a:p>
            <a:pPr lvl="1"/>
            <a:r>
              <a:rPr lang="en-US" dirty="0" err="1" smtClean="0"/>
              <a:t>Kultuuriministeerium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MuIS</a:t>
            </a:r>
            <a:r>
              <a:rPr lang="en-US" dirty="0" smtClean="0"/>
              <a:t>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928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Veel</a:t>
            </a:r>
            <a:r>
              <a:rPr lang="en-US" dirty="0" smtClean="0"/>
              <a:t> </a:t>
            </a:r>
            <a:r>
              <a:rPr lang="en-US" dirty="0" err="1" smtClean="0"/>
              <a:t>liidestust</a:t>
            </a:r>
            <a:r>
              <a:rPr lang="en-US" dirty="0" smtClean="0"/>
              <a:t> </a:t>
            </a:r>
            <a:r>
              <a:rPr lang="en-US" dirty="0" err="1" smtClean="0"/>
              <a:t>vajavad</a:t>
            </a:r>
            <a:r>
              <a:rPr lang="en-US" dirty="0" smtClean="0"/>
              <a:t> </a:t>
            </a:r>
            <a:r>
              <a:rPr lang="en-US" dirty="0" err="1" smtClean="0"/>
              <a:t>andmebaasid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5 </a:t>
            </a:r>
            <a:r>
              <a:rPr lang="en-US" dirty="0" err="1" smtClean="0"/>
              <a:t>andmebaasi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Haridusministeerium</a:t>
            </a:r>
            <a:r>
              <a:rPr lang="en-US" dirty="0" smtClean="0"/>
              <a:t> </a:t>
            </a:r>
            <a:r>
              <a:rPr lang="en-US" dirty="0"/>
              <a:t>(ETIS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ELNET </a:t>
            </a:r>
            <a:r>
              <a:rPr lang="en-US" dirty="0" err="1" smtClean="0"/>
              <a:t>Konsortsium</a:t>
            </a:r>
            <a:r>
              <a:rPr lang="en-US" dirty="0" smtClean="0"/>
              <a:t> (ISE)</a:t>
            </a:r>
          </a:p>
          <a:p>
            <a:pPr lvl="1"/>
            <a:r>
              <a:rPr lang="en-US" dirty="0" smtClean="0"/>
              <a:t>ELNET </a:t>
            </a:r>
            <a:r>
              <a:rPr lang="en-US" dirty="0" err="1" smtClean="0"/>
              <a:t>Konsortsium</a:t>
            </a:r>
            <a:r>
              <a:rPr lang="en-US" dirty="0" smtClean="0"/>
              <a:t> (EMS)</a:t>
            </a:r>
          </a:p>
          <a:p>
            <a:pPr lvl="1"/>
            <a:r>
              <a:rPr lang="et-EE" dirty="0" smtClean="0"/>
              <a:t>Eesti </a:t>
            </a:r>
            <a:r>
              <a:rPr lang="et-EE" dirty="0"/>
              <a:t>Keeleressursside </a:t>
            </a:r>
            <a:r>
              <a:rPr lang="et-EE" dirty="0" smtClean="0"/>
              <a:t>keskus</a:t>
            </a:r>
          </a:p>
          <a:p>
            <a:pPr lvl="1"/>
            <a:r>
              <a:rPr lang="et-EE" dirty="0" smtClean="0"/>
              <a:t>eElurikkus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301768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dirty="0" smtClean="0"/>
              <a:t>Natuke numbritest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192064" y="2598774"/>
            <a:ext cx="5963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 smtClean="0"/>
              <a:t>Väljamaksed toimuvad vastavalt </a:t>
            </a:r>
            <a:r>
              <a:rPr lang="et-EE" dirty="0" smtClean="0"/>
              <a:t>etappidele</a:t>
            </a:r>
            <a:r>
              <a:rPr lang="et-EE" dirty="0" smtClean="0"/>
              <a:t>:</a:t>
            </a:r>
          </a:p>
          <a:p>
            <a:pPr marL="285750" indent="-285750">
              <a:buFont typeface="Wingdings" charset="2"/>
              <a:buChar char="Ø"/>
            </a:pPr>
            <a:r>
              <a:rPr lang="et-EE" dirty="0" smtClean="0"/>
              <a:t>Etapp I - Prototüüp</a:t>
            </a:r>
          </a:p>
          <a:p>
            <a:pPr marL="285750" indent="-285750">
              <a:buFont typeface="Wingdings" charset="2"/>
              <a:buChar char="Ø"/>
            </a:pPr>
            <a:r>
              <a:rPr lang="et-EE" dirty="0" smtClean="0"/>
              <a:t>Etapp II – Versioon 1</a:t>
            </a:r>
          </a:p>
          <a:p>
            <a:pPr marL="285750" indent="-285750">
              <a:buFont typeface="Wingdings" charset="2"/>
              <a:buChar char="Ø"/>
            </a:pPr>
            <a:r>
              <a:rPr lang="et-EE" dirty="0" smtClean="0"/>
              <a:t>Etapp III – Versioon 2</a:t>
            </a:r>
            <a:endParaRPr lang="et-EE" dirty="0"/>
          </a:p>
        </p:txBody>
      </p:sp>
      <p:sp>
        <p:nvSpPr>
          <p:cNvPr id="5" name="Rectangle 4"/>
          <p:cNvSpPr/>
          <p:nvPr/>
        </p:nvSpPr>
        <p:spPr>
          <a:xfrm>
            <a:off x="506873" y="1966931"/>
            <a:ext cx="5260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/>
              <a:t>Projekti kogu maksumus 298 000 €</a:t>
            </a:r>
          </a:p>
        </p:txBody>
      </p:sp>
      <p:sp>
        <p:nvSpPr>
          <p:cNvPr id="7" name="Rectangle 6"/>
          <p:cNvSpPr/>
          <p:nvPr/>
        </p:nvSpPr>
        <p:spPr>
          <a:xfrm>
            <a:off x="592432" y="4200840"/>
            <a:ext cx="5260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 smtClean="0"/>
              <a:t>Hetkel liidestatud 1 607 237 ojekti</a:t>
            </a:r>
            <a:endParaRPr lang="et-EE" sz="2400" dirty="0"/>
          </a:p>
        </p:txBody>
      </p:sp>
    </p:spTree>
    <p:extLst>
      <p:ext uri="{BB962C8B-B14F-4D97-AF65-F5344CB8AC3E}">
        <p14:creationId xmlns:p14="http://schemas.microsoft.com/office/powerpoint/2010/main" val="1073539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5396" y="399540"/>
            <a:ext cx="6347713" cy="813083"/>
          </a:xfrm>
        </p:spPr>
        <p:txBody>
          <a:bodyPr>
            <a:normAutofit/>
          </a:bodyPr>
          <a:lstStyle/>
          <a:p>
            <a:r>
              <a:rPr lang="et-EE" dirty="0" smtClean="0"/>
              <a:t>Juhtrühm ja töögrupp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755" y="1651840"/>
            <a:ext cx="4230041" cy="485048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t-EE" dirty="0" smtClean="0"/>
              <a:t>Juhtrühm (10 liiget):</a:t>
            </a:r>
          </a:p>
          <a:p>
            <a:r>
              <a:rPr lang="en-US" dirty="0"/>
              <a:t>Marco </a:t>
            </a:r>
            <a:r>
              <a:rPr lang="en-US" dirty="0" err="1"/>
              <a:t>Kirm</a:t>
            </a:r>
            <a:r>
              <a:rPr lang="en-US" dirty="0"/>
              <a:t> - Tartu </a:t>
            </a:r>
            <a:r>
              <a:rPr lang="en-US" dirty="0" err="1"/>
              <a:t>Ülikooli</a:t>
            </a:r>
            <a:r>
              <a:rPr lang="en-US" dirty="0"/>
              <a:t> </a:t>
            </a:r>
            <a:r>
              <a:rPr lang="en-US" dirty="0" err="1"/>
              <a:t>teadusprorektor</a:t>
            </a:r>
            <a:endParaRPr lang="en-US" dirty="0"/>
          </a:p>
          <a:p>
            <a:r>
              <a:rPr lang="en-US" dirty="0"/>
              <a:t>Martin </a:t>
            </a:r>
            <a:r>
              <a:rPr lang="en-US" dirty="0" err="1"/>
              <a:t>Hallik</a:t>
            </a:r>
            <a:r>
              <a:rPr lang="en-US" dirty="0"/>
              <a:t> - Tartu </a:t>
            </a:r>
            <a:r>
              <a:rPr lang="en-US" dirty="0" err="1"/>
              <a:t>Ülikooli</a:t>
            </a:r>
            <a:r>
              <a:rPr lang="en-US" dirty="0"/>
              <a:t> </a:t>
            </a:r>
            <a:r>
              <a:rPr lang="en-US" dirty="0" err="1"/>
              <a:t>õppeprorektor</a:t>
            </a:r>
            <a:endParaRPr lang="en-US" dirty="0"/>
          </a:p>
          <a:p>
            <a:r>
              <a:rPr lang="en-US" dirty="0" err="1"/>
              <a:t>Tiit</a:t>
            </a:r>
            <a:r>
              <a:rPr lang="en-US" dirty="0"/>
              <a:t> Land - </a:t>
            </a:r>
            <a:r>
              <a:rPr lang="en-US" dirty="0" err="1"/>
              <a:t>Tallinna</a:t>
            </a:r>
            <a:r>
              <a:rPr lang="en-US" dirty="0"/>
              <a:t> </a:t>
            </a:r>
            <a:r>
              <a:rPr lang="en-US" dirty="0" err="1"/>
              <a:t>Ülikooli</a:t>
            </a:r>
            <a:r>
              <a:rPr lang="en-US" dirty="0"/>
              <a:t> </a:t>
            </a:r>
            <a:r>
              <a:rPr lang="en-US" dirty="0" err="1"/>
              <a:t>rektor</a:t>
            </a:r>
            <a:endParaRPr lang="en-US" dirty="0"/>
          </a:p>
          <a:p>
            <a:r>
              <a:rPr lang="en-US" dirty="0"/>
              <a:t>Andres </a:t>
            </a:r>
            <a:r>
              <a:rPr lang="en-US" dirty="0" err="1"/>
              <a:t>Kollist</a:t>
            </a:r>
            <a:r>
              <a:rPr lang="en-US" dirty="0"/>
              <a:t> - </a:t>
            </a:r>
            <a:r>
              <a:rPr lang="en-US" dirty="0" err="1"/>
              <a:t>Tallinna</a:t>
            </a:r>
            <a:r>
              <a:rPr lang="en-US" dirty="0"/>
              <a:t> </a:t>
            </a:r>
            <a:r>
              <a:rPr lang="en-US" dirty="0" err="1"/>
              <a:t>Ülikooli</a:t>
            </a:r>
            <a:r>
              <a:rPr lang="en-US" dirty="0"/>
              <a:t> </a:t>
            </a:r>
            <a:r>
              <a:rPr lang="en-US" dirty="0" err="1"/>
              <a:t>Akadeemilise</a:t>
            </a:r>
            <a:r>
              <a:rPr lang="en-US" dirty="0"/>
              <a:t> </a:t>
            </a:r>
            <a:r>
              <a:rPr lang="en-US" dirty="0" err="1"/>
              <a:t>Raamatukogu</a:t>
            </a:r>
            <a:r>
              <a:rPr lang="en-US" dirty="0"/>
              <a:t> </a:t>
            </a:r>
            <a:r>
              <a:rPr lang="en-US" dirty="0" err="1"/>
              <a:t>direktor</a:t>
            </a:r>
            <a:endParaRPr lang="en-US" dirty="0"/>
          </a:p>
          <a:p>
            <a:r>
              <a:rPr lang="en-US" dirty="0"/>
              <a:t>Mare-</a:t>
            </a:r>
            <a:r>
              <a:rPr lang="en-US" dirty="0" err="1"/>
              <a:t>Nelli</a:t>
            </a:r>
            <a:r>
              <a:rPr lang="en-US" dirty="0"/>
              <a:t> </a:t>
            </a:r>
            <a:r>
              <a:rPr lang="en-US" dirty="0" err="1"/>
              <a:t>Ilus</a:t>
            </a:r>
            <a:r>
              <a:rPr lang="en-US" dirty="0"/>
              <a:t> - ELNET </a:t>
            </a:r>
            <a:r>
              <a:rPr lang="en-US" dirty="0" err="1"/>
              <a:t>Konsortsiumi</a:t>
            </a:r>
            <a:r>
              <a:rPr lang="en-US" dirty="0"/>
              <a:t> </a:t>
            </a:r>
            <a:r>
              <a:rPr lang="en-US" dirty="0" err="1"/>
              <a:t>tegevdirektor</a:t>
            </a:r>
            <a:endParaRPr lang="en-US" dirty="0"/>
          </a:p>
          <a:p>
            <a:r>
              <a:rPr lang="en-US" dirty="0" err="1"/>
              <a:t>Merike</a:t>
            </a:r>
            <a:r>
              <a:rPr lang="en-US" dirty="0"/>
              <a:t> </a:t>
            </a:r>
            <a:r>
              <a:rPr lang="en-US" dirty="0" err="1"/>
              <a:t>Kiipus</a:t>
            </a:r>
            <a:r>
              <a:rPr lang="en-US" dirty="0"/>
              <a:t> - </a:t>
            </a:r>
            <a:r>
              <a:rPr lang="en-US" dirty="0" err="1"/>
              <a:t>Eesti</a:t>
            </a:r>
            <a:r>
              <a:rPr lang="en-US" dirty="0"/>
              <a:t> </a:t>
            </a:r>
            <a:r>
              <a:rPr lang="en-US" dirty="0" err="1"/>
              <a:t>Kirjandusmuuseumi</a:t>
            </a:r>
            <a:r>
              <a:rPr lang="en-US" dirty="0"/>
              <a:t> </a:t>
            </a:r>
            <a:r>
              <a:rPr lang="en-US" dirty="0" err="1"/>
              <a:t>arhiivraamatukogu</a:t>
            </a:r>
            <a:r>
              <a:rPr lang="en-US" dirty="0"/>
              <a:t> </a:t>
            </a:r>
            <a:r>
              <a:rPr lang="en-US" dirty="0" err="1"/>
              <a:t>juhataja</a:t>
            </a:r>
            <a:endParaRPr lang="en-US" dirty="0"/>
          </a:p>
          <a:p>
            <a:r>
              <a:rPr lang="en-US" dirty="0" err="1"/>
              <a:t>Janne</a:t>
            </a:r>
            <a:r>
              <a:rPr lang="en-US" dirty="0"/>
              <a:t> </a:t>
            </a:r>
            <a:r>
              <a:rPr lang="en-US" dirty="0" err="1" smtClean="0"/>
              <a:t>Andresoo</a:t>
            </a: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en-US" dirty="0" err="1"/>
              <a:t>Eesti</a:t>
            </a:r>
            <a:r>
              <a:rPr lang="en-US" dirty="0"/>
              <a:t> </a:t>
            </a:r>
            <a:r>
              <a:rPr lang="en-US" dirty="0" err="1"/>
              <a:t>Rahvusraamatukogu</a:t>
            </a:r>
            <a:r>
              <a:rPr lang="en-US" dirty="0"/>
              <a:t> </a:t>
            </a:r>
            <a:r>
              <a:rPr lang="en-US" dirty="0" err="1"/>
              <a:t>direktor</a:t>
            </a:r>
            <a:endParaRPr lang="en-US" dirty="0"/>
          </a:p>
          <a:p>
            <a:r>
              <a:rPr lang="en-US" dirty="0" err="1"/>
              <a:t>Priit</a:t>
            </a:r>
            <a:r>
              <a:rPr lang="en-US" dirty="0"/>
              <a:t> </a:t>
            </a:r>
            <a:r>
              <a:rPr lang="en-US" dirty="0" err="1"/>
              <a:t>Pirsko</a:t>
            </a:r>
            <a:r>
              <a:rPr lang="en-US" dirty="0"/>
              <a:t> - </a:t>
            </a:r>
            <a:r>
              <a:rPr lang="en-US" dirty="0" err="1"/>
              <a:t>Rahvusarhiiv</a:t>
            </a:r>
            <a:r>
              <a:rPr lang="en-US" dirty="0"/>
              <a:t>, </a:t>
            </a:r>
            <a:r>
              <a:rPr lang="en-US" dirty="0" err="1"/>
              <a:t>riigiarhivaar</a:t>
            </a:r>
            <a:endParaRPr lang="en-US" dirty="0"/>
          </a:p>
          <a:p>
            <a:r>
              <a:rPr lang="en-US" dirty="0" err="1"/>
              <a:t>Vallo</a:t>
            </a:r>
            <a:r>
              <a:rPr lang="en-US" dirty="0"/>
              <a:t> </a:t>
            </a:r>
            <a:r>
              <a:rPr lang="en-US" dirty="0" err="1"/>
              <a:t>Mulk</a:t>
            </a:r>
            <a:r>
              <a:rPr lang="en-US" dirty="0"/>
              <a:t> - </a:t>
            </a:r>
            <a:r>
              <a:rPr lang="en-US" dirty="0" err="1"/>
              <a:t>Sihtasutuse</a:t>
            </a:r>
            <a:r>
              <a:rPr lang="en-US" dirty="0"/>
              <a:t> Archimedes </a:t>
            </a:r>
            <a:r>
              <a:rPr lang="en-US" dirty="0" err="1"/>
              <a:t>ja</a:t>
            </a:r>
            <a:r>
              <a:rPr lang="en-US" dirty="0"/>
              <a:t> </a:t>
            </a:r>
            <a:r>
              <a:rPr lang="en-US" dirty="0" err="1"/>
              <a:t>Eesti</a:t>
            </a:r>
            <a:r>
              <a:rPr lang="en-US" dirty="0"/>
              <a:t> </a:t>
            </a:r>
            <a:r>
              <a:rPr lang="en-US" dirty="0" err="1"/>
              <a:t>Teadusagentuuri</a:t>
            </a:r>
            <a:r>
              <a:rPr lang="en-US" dirty="0"/>
              <a:t> </a:t>
            </a:r>
            <a:r>
              <a:rPr lang="en-US" dirty="0" err="1"/>
              <a:t>esindaja</a:t>
            </a:r>
            <a:endParaRPr lang="en-US" dirty="0"/>
          </a:p>
          <a:p>
            <a:r>
              <a:rPr lang="en-US" dirty="0" err="1"/>
              <a:t>Jochen</a:t>
            </a:r>
            <a:r>
              <a:rPr lang="en-US" dirty="0"/>
              <a:t> </a:t>
            </a:r>
            <a:r>
              <a:rPr lang="en-US" dirty="0" err="1"/>
              <a:t>Schon</a:t>
            </a:r>
            <a:r>
              <a:rPr lang="en-US" dirty="0"/>
              <a:t> - </a:t>
            </a:r>
            <a:r>
              <a:rPr lang="en-US" dirty="0" err="1"/>
              <a:t>Fraunhofer</a:t>
            </a:r>
            <a:r>
              <a:rPr lang="en-US" dirty="0"/>
              <a:t> </a:t>
            </a:r>
            <a:r>
              <a:rPr lang="en-US" dirty="0" smtClean="0"/>
              <a:t>IAIS</a:t>
            </a:r>
            <a:endParaRPr lang="et-EE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98628" y="1615969"/>
            <a:ext cx="4260579" cy="502003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t-EE" dirty="0" smtClean="0"/>
              <a:t>Töögrupp (11 liiget):</a:t>
            </a:r>
          </a:p>
          <a:p>
            <a:r>
              <a:rPr lang="en-GB" dirty="0" err="1" smtClean="0"/>
              <a:t>Peeter</a:t>
            </a:r>
            <a:r>
              <a:rPr lang="en-GB" dirty="0" smtClean="0"/>
              <a:t> </a:t>
            </a:r>
            <a:r>
              <a:rPr lang="en-GB" dirty="0" err="1" smtClean="0"/>
              <a:t>Kondratjev</a:t>
            </a:r>
            <a:r>
              <a:rPr lang="en-GB" dirty="0" smtClean="0"/>
              <a:t> - (ELNET </a:t>
            </a:r>
            <a:r>
              <a:rPr lang="en-GB" dirty="0" err="1" smtClean="0"/>
              <a:t>Konsortsium</a:t>
            </a:r>
            <a:r>
              <a:rPr lang="en-GB" dirty="0" smtClean="0"/>
              <a:t>)</a:t>
            </a:r>
            <a:endParaRPr lang="en-US" dirty="0" smtClean="0"/>
          </a:p>
          <a:p>
            <a:r>
              <a:rPr lang="en-GB" dirty="0" err="1" smtClean="0"/>
              <a:t>Kalev</a:t>
            </a:r>
            <a:r>
              <a:rPr lang="en-GB" dirty="0" smtClean="0"/>
              <a:t> </a:t>
            </a:r>
            <a:r>
              <a:rPr lang="en-GB" dirty="0" err="1" smtClean="0"/>
              <a:t>Pihl</a:t>
            </a:r>
            <a:r>
              <a:rPr lang="en-GB" dirty="0" smtClean="0"/>
              <a:t> - (ELNET </a:t>
            </a:r>
            <a:r>
              <a:rPr lang="en-GB" dirty="0" err="1" smtClean="0"/>
              <a:t>Konsortsium</a:t>
            </a:r>
            <a:r>
              <a:rPr lang="en-GB" dirty="0" smtClean="0"/>
              <a:t>)</a:t>
            </a:r>
            <a:endParaRPr lang="en-US" dirty="0" smtClean="0"/>
          </a:p>
          <a:p>
            <a:r>
              <a:rPr lang="en-GB" dirty="0" err="1" smtClean="0"/>
              <a:t>Lauri</a:t>
            </a:r>
            <a:r>
              <a:rPr lang="en-GB" dirty="0" smtClean="0"/>
              <a:t> </a:t>
            </a:r>
            <a:r>
              <a:rPr lang="en-GB" dirty="0" err="1" smtClean="0"/>
              <a:t>Leht</a:t>
            </a:r>
            <a:r>
              <a:rPr lang="en-GB" dirty="0" smtClean="0"/>
              <a:t> - </a:t>
            </a:r>
            <a:r>
              <a:rPr lang="en-GB" dirty="0" err="1" smtClean="0"/>
              <a:t>Rahvusarhiiv</a:t>
            </a:r>
            <a:endParaRPr lang="en-US" dirty="0" smtClean="0"/>
          </a:p>
          <a:p>
            <a:r>
              <a:rPr lang="en-GB" dirty="0" err="1" smtClean="0"/>
              <a:t>Maie</a:t>
            </a:r>
            <a:r>
              <a:rPr lang="en-GB" dirty="0" smtClean="0"/>
              <a:t> </a:t>
            </a:r>
            <a:r>
              <a:rPr lang="en-GB" dirty="0" err="1" smtClean="0"/>
              <a:t>Ristissaar</a:t>
            </a:r>
            <a:r>
              <a:rPr lang="en-GB" dirty="0" smtClean="0"/>
              <a:t> – </a:t>
            </a:r>
            <a:r>
              <a:rPr lang="en-GB" dirty="0" err="1" smtClean="0"/>
              <a:t>Eesti</a:t>
            </a:r>
            <a:r>
              <a:rPr lang="en-GB" dirty="0" smtClean="0"/>
              <a:t> </a:t>
            </a:r>
            <a:r>
              <a:rPr lang="en-GB" dirty="0" err="1" smtClean="0"/>
              <a:t>Rahvusraamatukogu</a:t>
            </a:r>
            <a:endParaRPr lang="en-US" dirty="0" smtClean="0"/>
          </a:p>
          <a:p>
            <a:r>
              <a:rPr lang="en-GB" dirty="0" err="1" smtClean="0"/>
              <a:t>Siim</a:t>
            </a:r>
            <a:r>
              <a:rPr lang="en-GB" dirty="0" smtClean="0"/>
              <a:t> </a:t>
            </a:r>
            <a:r>
              <a:rPr lang="en-GB" dirty="0" err="1" smtClean="0"/>
              <a:t>Liivand</a:t>
            </a:r>
            <a:r>
              <a:rPr lang="en-GB" dirty="0" smtClean="0"/>
              <a:t> – </a:t>
            </a:r>
            <a:r>
              <a:rPr lang="en-GB" dirty="0" err="1" smtClean="0"/>
              <a:t>Tallinna</a:t>
            </a:r>
            <a:r>
              <a:rPr lang="en-GB" dirty="0" smtClean="0"/>
              <a:t> </a:t>
            </a:r>
            <a:r>
              <a:rPr lang="en-GB" dirty="0" err="1" smtClean="0"/>
              <a:t>Tehnikaülikooli</a:t>
            </a:r>
            <a:r>
              <a:rPr lang="en-GB" dirty="0" smtClean="0"/>
              <a:t> </a:t>
            </a:r>
            <a:r>
              <a:rPr lang="en-GB" dirty="0" err="1" smtClean="0"/>
              <a:t>Raamatukogu</a:t>
            </a:r>
            <a:endParaRPr lang="en-US" dirty="0" smtClean="0"/>
          </a:p>
          <a:p>
            <a:r>
              <a:rPr lang="en-GB" dirty="0" err="1" smtClean="0"/>
              <a:t>Anneli</a:t>
            </a:r>
            <a:r>
              <a:rPr lang="en-GB" dirty="0" smtClean="0"/>
              <a:t> </a:t>
            </a:r>
            <a:r>
              <a:rPr lang="en-GB" dirty="0" err="1" smtClean="0"/>
              <a:t>Sepp</a:t>
            </a:r>
            <a:r>
              <a:rPr lang="en-GB" dirty="0" smtClean="0"/>
              <a:t> – Tartu </a:t>
            </a:r>
            <a:r>
              <a:rPr lang="en-GB" dirty="0" err="1" smtClean="0"/>
              <a:t>Ülikooli</a:t>
            </a:r>
            <a:r>
              <a:rPr lang="en-GB" dirty="0" smtClean="0"/>
              <a:t> </a:t>
            </a:r>
            <a:r>
              <a:rPr lang="en-GB" dirty="0" err="1" smtClean="0"/>
              <a:t>Raamatukogu</a:t>
            </a:r>
            <a:endParaRPr lang="en-US" dirty="0" smtClean="0"/>
          </a:p>
          <a:p>
            <a:r>
              <a:rPr lang="en-GB" dirty="0" err="1" smtClean="0"/>
              <a:t>Raigo</a:t>
            </a:r>
            <a:r>
              <a:rPr lang="en-GB" dirty="0" smtClean="0"/>
              <a:t> </a:t>
            </a:r>
            <a:r>
              <a:rPr lang="en-GB" dirty="0" err="1" smtClean="0"/>
              <a:t>Püü</a:t>
            </a:r>
            <a:r>
              <a:rPr lang="en-GB" dirty="0" smtClean="0"/>
              <a:t> – </a:t>
            </a:r>
            <a:r>
              <a:rPr lang="en-GB" dirty="0" err="1" smtClean="0"/>
              <a:t>Tallinna</a:t>
            </a:r>
            <a:r>
              <a:rPr lang="en-GB" dirty="0" smtClean="0"/>
              <a:t> </a:t>
            </a:r>
            <a:r>
              <a:rPr lang="en-GB" dirty="0" err="1" smtClean="0"/>
              <a:t>Ülikooli</a:t>
            </a:r>
            <a:r>
              <a:rPr lang="en-GB" dirty="0" smtClean="0"/>
              <a:t> </a:t>
            </a:r>
            <a:r>
              <a:rPr lang="en-GB" dirty="0" err="1" smtClean="0"/>
              <a:t>Akadeemiline</a:t>
            </a:r>
            <a:r>
              <a:rPr lang="en-GB" dirty="0" smtClean="0"/>
              <a:t> </a:t>
            </a:r>
            <a:r>
              <a:rPr lang="en-GB" dirty="0" err="1" smtClean="0"/>
              <a:t>Raamatukogu</a:t>
            </a:r>
            <a:endParaRPr lang="en-US" dirty="0" smtClean="0"/>
          </a:p>
          <a:p>
            <a:r>
              <a:rPr lang="en-GB" dirty="0" err="1" smtClean="0"/>
              <a:t>Marju</a:t>
            </a:r>
            <a:r>
              <a:rPr lang="en-GB" dirty="0" smtClean="0"/>
              <a:t> </a:t>
            </a:r>
            <a:r>
              <a:rPr lang="en-GB" dirty="0" err="1" smtClean="0"/>
              <a:t>Mikkel</a:t>
            </a:r>
            <a:r>
              <a:rPr lang="en-GB" dirty="0" smtClean="0"/>
              <a:t> – </a:t>
            </a:r>
            <a:r>
              <a:rPr lang="en-US" dirty="0" err="1" smtClean="0"/>
              <a:t>Eesti</a:t>
            </a:r>
            <a:r>
              <a:rPr lang="en-US" dirty="0" smtClean="0"/>
              <a:t> </a:t>
            </a:r>
            <a:r>
              <a:rPr lang="en-US" dirty="0" err="1" smtClean="0"/>
              <a:t>Kirjandusmuuseum</a:t>
            </a:r>
            <a:endParaRPr lang="en-US" dirty="0" smtClean="0"/>
          </a:p>
          <a:p>
            <a:r>
              <a:rPr lang="en-GB" dirty="0" smtClean="0"/>
              <a:t>Sven </a:t>
            </a:r>
            <a:r>
              <a:rPr lang="en-GB" dirty="0" err="1" smtClean="0"/>
              <a:t>Põder</a:t>
            </a:r>
            <a:r>
              <a:rPr lang="en-GB" dirty="0" smtClean="0"/>
              <a:t> –</a:t>
            </a:r>
            <a:r>
              <a:rPr lang="et-EE" dirty="0" smtClean="0"/>
              <a:t> ELNET Konsortsium</a:t>
            </a:r>
            <a:endParaRPr lang="en-US" dirty="0" smtClean="0"/>
          </a:p>
          <a:p>
            <a:r>
              <a:rPr lang="en-GB" dirty="0" err="1" smtClean="0"/>
              <a:t>Urmas</a:t>
            </a:r>
            <a:r>
              <a:rPr lang="en-GB" dirty="0" smtClean="0"/>
              <a:t> </a:t>
            </a:r>
            <a:r>
              <a:rPr lang="en-GB" dirty="0" err="1" smtClean="0"/>
              <a:t>Sinisalu</a:t>
            </a:r>
            <a:r>
              <a:rPr lang="en-GB" dirty="0" smtClean="0"/>
              <a:t> –</a:t>
            </a:r>
            <a:r>
              <a:rPr lang="et-EE" dirty="0" smtClean="0"/>
              <a:t> Eesti Rahvusraamatukogu, ELNET Konsortsium</a:t>
            </a:r>
            <a:endParaRPr lang="en-US" dirty="0" smtClean="0"/>
          </a:p>
          <a:p>
            <a:r>
              <a:rPr lang="en-GB" dirty="0" err="1" smtClean="0"/>
              <a:t>Aadi</a:t>
            </a:r>
            <a:r>
              <a:rPr lang="en-GB" dirty="0" smtClean="0"/>
              <a:t> </a:t>
            </a:r>
            <a:r>
              <a:rPr lang="en-GB" dirty="0" err="1" smtClean="0"/>
              <a:t>Kaljuvee</a:t>
            </a:r>
            <a:r>
              <a:rPr lang="en-GB" dirty="0" smtClean="0"/>
              <a:t> – </a:t>
            </a:r>
            <a:r>
              <a:rPr lang="en-GB" dirty="0" err="1" smtClean="0"/>
              <a:t>Rahvusarhiiv</a:t>
            </a:r>
            <a:endParaRPr lang="en-GB" dirty="0" smtClean="0"/>
          </a:p>
          <a:p>
            <a:r>
              <a:rPr lang="en-GB" dirty="0" smtClean="0"/>
              <a:t>…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363721" y="1728226"/>
            <a:ext cx="57292" cy="462133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371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E-</a:t>
            </a:r>
            <a:r>
              <a:rPr lang="en-US" dirty="0" err="1"/>
              <a:t>v</a:t>
            </a:r>
            <a:r>
              <a:rPr lang="en-US" dirty="0" err="1" smtClean="0"/>
              <a:t>aramu</a:t>
            </a:r>
            <a:r>
              <a:rPr lang="en-US" dirty="0" smtClean="0"/>
              <a:t> </a:t>
            </a:r>
            <a:r>
              <a:rPr lang="en-US" dirty="0" err="1" smtClean="0"/>
              <a:t>portaal</a:t>
            </a:r>
            <a:endParaRPr lang="en-US" dirty="0"/>
          </a:p>
        </p:txBody>
      </p:sp>
      <p:pic>
        <p:nvPicPr>
          <p:cNvPr id="6" name="Picture 5" descr="Screen Shot 2015-03-03 at 02.12.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35" y="1524109"/>
            <a:ext cx="6737747" cy="46349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47474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466" y="495021"/>
            <a:ext cx="6347713" cy="803535"/>
          </a:xfrm>
        </p:spPr>
        <p:txBody>
          <a:bodyPr/>
          <a:lstStyle/>
          <a:p>
            <a:r>
              <a:rPr lang="en-US" dirty="0"/>
              <a:t>E</a:t>
            </a:r>
            <a:r>
              <a:rPr lang="en-US" dirty="0" smtClean="0"/>
              <a:t>-</a:t>
            </a:r>
            <a:r>
              <a:rPr lang="en-US" dirty="0" err="1"/>
              <a:t>v</a:t>
            </a:r>
            <a:r>
              <a:rPr lang="en-US" dirty="0" err="1" smtClean="0"/>
              <a:t>aramu</a:t>
            </a:r>
            <a:r>
              <a:rPr lang="en-US" dirty="0" smtClean="0"/>
              <a:t> </a:t>
            </a:r>
            <a:r>
              <a:rPr lang="en-US" dirty="0" err="1"/>
              <a:t>portaal</a:t>
            </a:r>
            <a:endParaRPr lang="en-US" dirty="0"/>
          </a:p>
        </p:txBody>
      </p:sp>
      <p:pic>
        <p:nvPicPr>
          <p:cNvPr id="6" name="Picture 5" descr="Screen Shot 2015-03-03 at 02.19.4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04" y="1357550"/>
            <a:ext cx="7151917" cy="46263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9681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784438"/>
          </a:xfrm>
        </p:spPr>
        <p:txBody>
          <a:bodyPr/>
          <a:lstStyle/>
          <a:p>
            <a:r>
              <a:rPr lang="en-US" dirty="0"/>
              <a:t>E</a:t>
            </a:r>
            <a:r>
              <a:rPr lang="en-US" dirty="0" smtClean="0"/>
              <a:t>-</a:t>
            </a:r>
            <a:r>
              <a:rPr lang="en-US" dirty="0" err="1"/>
              <a:t>v</a:t>
            </a:r>
            <a:r>
              <a:rPr lang="en-US" dirty="0" err="1" smtClean="0"/>
              <a:t>aramu</a:t>
            </a:r>
            <a:r>
              <a:rPr lang="en-US" dirty="0" smtClean="0"/>
              <a:t> </a:t>
            </a:r>
            <a:r>
              <a:rPr lang="en-US" dirty="0" err="1" smtClean="0"/>
              <a:t>portaal</a:t>
            </a:r>
            <a:r>
              <a:rPr lang="en-US" dirty="0" smtClean="0"/>
              <a:t> </a:t>
            </a:r>
            <a:r>
              <a:rPr lang="en-US" dirty="0" err="1" smtClean="0"/>
              <a:t>tulevikust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1"/>
            <a:ext cx="6347714" cy="3154776"/>
          </a:xfrm>
        </p:spPr>
        <p:txBody>
          <a:bodyPr/>
          <a:lstStyle/>
          <a:p>
            <a:r>
              <a:rPr lang="en-US" dirty="0" err="1" smtClean="0"/>
              <a:t>Liidestatavad</a:t>
            </a:r>
            <a:r>
              <a:rPr lang="en-US" dirty="0" smtClean="0"/>
              <a:t> </a:t>
            </a:r>
            <a:r>
              <a:rPr lang="en-US" dirty="0" err="1" smtClean="0"/>
              <a:t>andmebaasid</a:t>
            </a:r>
            <a:endParaRPr lang="en-US" dirty="0" smtClean="0"/>
          </a:p>
          <a:p>
            <a:r>
              <a:rPr lang="et-EE" dirty="0" smtClean="0"/>
              <a:t>Litsentseeritud teadus</a:t>
            </a:r>
            <a:r>
              <a:rPr lang="en-US" dirty="0" err="1" smtClean="0"/>
              <a:t>andmebaasid</a:t>
            </a:r>
            <a:endParaRPr lang="en-US" dirty="0"/>
          </a:p>
          <a:p>
            <a:r>
              <a:rPr lang="en-US" dirty="0" smtClean="0"/>
              <a:t>…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32068" y="5899134"/>
            <a:ext cx="4356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2"/>
              </a:rPr>
              <a:t>http://ok-</a:t>
            </a:r>
            <a:r>
              <a:rPr lang="en-US" dirty="0" err="1">
                <a:hlinkClick r:id="rId2"/>
              </a:rPr>
              <a:t>demo.iais.fraunhofer.de</a:t>
            </a:r>
            <a:r>
              <a:rPr lang="en-US" dirty="0">
                <a:hlinkClick r:id="rId2"/>
              </a:rPr>
              <a:t>/</a:t>
            </a:r>
            <a:r>
              <a:rPr lang="en-US" dirty="0" err="1">
                <a:hlinkClick r:id="rId2"/>
              </a:rPr>
              <a:t>iais</a:t>
            </a:r>
            <a:r>
              <a:rPr lang="en-US" dirty="0">
                <a:hlinkClick r:id="rId2"/>
              </a:rPr>
              <a:t>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634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114" y="2976992"/>
            <a:ext cx="7024744" cy="1143000"/>
          </a:xfrm>
        </p:spPr>
        <p:txBody>
          <a:bodyPr/>
          <a:lstStyle/>
          <a:p>
            <a:pPr algn="ctr"/>
            <a:r>
              <a:rPr lang="en-US" dirty="0" smtClean="0"/>
              <a:t>TÄNAN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7457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638</TotalTime>
  <Words>381</Words>
  <Application>Microsoft Office PowerPoint</Application>
  <PresentationFormat>Ekraaniseanss (4:3)</PresentationFormat>
  <Paragraphs>98</Paragraphs>
  <Slides>13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13</vt:i4>
      </vt:variant>
    </vt:vector>
  </HeadingPairs>
  <TitlesOfParts>
    <vt:vector size="14" baseType="lpstr">
      <vt:lpstr>Facet</vt:lpstr>
      <vt:lpstr>Ühine E-varamu portaal</vt:lpstr>
      <vt:lpstr>EESTI E-VARAMU JA KOGUDE SÄILITAMINE (esimene etapp )</vt:lpstr>
      <vt:lpstr>Fraunhofer Gesellschaft zur Förderung der angewandten Forschung e.V</vt:lpstr>
      <vt:lpstr>E-varamu portaali ajakava</vt:lpstr>
      <vt:lpstr>13 partnerit</vt:lpstr>
      <vt:lpstr>Hetkel liidestatud andmebaasid</vt:lpstr>
      <vt:lpstr>Veel liidestust vajavad andmebaasid:</vt:lpstr>
      <vt:lpstr>Natuke numbritest</vt:lpstr>
      <vt:lpstr>Juhtrühm ja töögrupp</vt:lpstr>
      <vt:lpstr>E-varamu portaal</vt:lpstr>
      <vt:lpstr>E-varamu portaal</vt:lpstr>
      <vt:lpstr>E-varamu portaal tulevikust</vt:lpstr>
      <vt:lpstr>TÄNAN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E-varamu töögrupi koosolek</dc:title>
  <dc:creator>Peeter Ko</dc:creator>
  <cp:lastModifiedBy>Anneli Sepp</cp:lastModifiedBy>
  <cp:revision>34</cp:revision>
  <dcterms:created xsi:type="dcterms:W3CDTF">2014-10-31T11:34:02Z</dcterms:created>
  <dcterms:modified xsi:type="dcterms:W3CDTF">2015-03-06T07:57:36Z</dcterms:modified>
</cp:coreProperties>
</file>