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3660" r:id="rId6"/>
  </p:sldMasterIdLst>
  <p:notesMasterIdLst>
    <p:notesMasterId r:id="rId27"/>
  </p:notesMasterIdLst>
  <p:sldIdLst>
    <p:sldId id="267" r:id="rId7"/>
    <p:sldId id="265" r:id="rId8"/>
    <p:sldId id="284" r:id="rId9"/>
    <p:sldId id="268" r:id="rId10"/>
    <p:sldId id="280" r:id="rId11"/>
    <p:sldId id="278" r:id="rId12"/>
    <p:sldId id="279" r:id="rId13"/>
    <p:sldId id="281" r:id="rId14"/>
    <p:sldId id="285" r:id="rId15"/>
    <p:sldId id="269" r:id="rId16"/>
    <p:sldId id="275" r:id="rId17"/>
    <p:sldId id="276" r:id="rId18"/>
    <p:sldId id="273" r:id="rId19"/>
    <p:sldId id="277" r:id="rId20"/>
    <p:sldId id="272" r:id="rId21"/>
    <p:sldId id="282" r:id="rId22"/>
    <p:sldId id="286" r:id="rId23"/>
    <p:sldId id="266" r:id="rId24"/>
    <p:sldId id="264" r:id="rId25"/>
    <p:sldId id="283" r:id="rId26"/>
  </p:sldIdLst>
  <p:sldSz cx="9144000" cy="6858000" type="screen4x3"/>
  <p:notesSz cx="6858000" cy="9144000"/>
  <p:defaultTextStyle>
    <a:defPPr>
      <a:defRPr lang="et-E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8" autoAdjust="0"/>
    <p:restoredTop sz="92371" autoAdjust="0"/>
  </p:normalViewPr>
  <p:slideViewPr>
    <p:cSldViewPr>
      <p:cViewPr varScale="1">
        <p:scale>
          <a:sx n="97" d="100"/>
          <a:sy n="97" d="100"/>
        </p:scale>
        <p:origin x="-30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807578F-A6D1-48BE-908B-FA8053B96A97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4" name="Slaidi 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t-EE" noProof="0" smtClean="0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t-EE" noProof="0" smtClean="0"/>
              <a:t>Muutke teksti laade</a:t>
            </a:r>
          </a:p>
          <a:p>
            <a:pPr lvl="1"/>
            <a:r>
              <a:rPr lang="et-EE" noProof="0" smtClean="0"/>
              <a:t>Teine tase</a:t>
            </a:r>
          </a:p>
          <a:p>
            <a:pPr lvl="2"/>
            <a:r>
              <a:rPr lang="et-EE" noProof="0" smtClean="0"/>
              <a:t>Kolmas tase</a:t>
            </a:r>
          </a:p>
          <a:p>
            <a:pPr lvl="3"/>
            <a:r>
              <a:rPr lang="et-EE" noProof="0" smtClean="0"/>
              <a:t>Neljas tase</a:t>
            </a:r>
          </a:p>
          <a:p>
            <a:pPr lvl="4"/>
            <a:r>
              <a:rPr lang="et-EE" noProof="0" smtClean="0"/>
              <a:t>Viies tase</a:t>
            </a:r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029C706-212D-4607-A930-80F6996B5BE8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9028191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t-EE" altLang="et-EE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6DDC457-7FCF-4664-8439-17F98CEAD9DC}" type="slidenum">
              <a:rPr lang="et-EE" altLang="et-EE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19</a:t>
            </a:fld>
            <a:endParaRPr lang="et-EE" altLang="et-EE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61E4B-5D74-4FA9-AC3C-CD9A24E26A7A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B5F8A-421C-4F44-AC68-B44672A3CF36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1849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7363FF-D237-4677-837F-06C1BC60D1C4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23495-BDC2-424F-9B96-B40F41AFB940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836362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1006C9-9C4D-43A6-A818-B0FAB35C8C95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56D45-09DF-445F-ABE3-198C09944C83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67334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65FBA-EA01-4AC1-B6B3-16835C6572E3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93400-FDD4-46DB-A860-D0AA628C818E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79009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0427C4-27FA-4ED0-B240-3111CF76AF37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4B423-AB38-4966-A968-25370D8BB61F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17217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09644F-DFF6-4AC8-89C8-903736F6E3BC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AABC6-0B88-4AD3-BB14-EADFFD288F88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56227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84ACF7-2820-4462-8C55-5CDA7D2636FD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4D4B3-6AE6-4293-B6B4-B0263468C1E3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885233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5DD99-2A80-4A9F-ABA7-AC5D197DEDF0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FD38D-71A0-4F93-A6B4-BBE4DB2EB692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907482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t-EE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ADBAC4-23C7-4075-B3FC-FDC34D989E11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9050F-1AF4-4C02-BCD9-F61511E65185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612628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4A27B-7830-4A24-B386-B4AC89F1E01A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0F97B-EE3A-4D8D-961B-2567A1B939C9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213264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128ED-7A54-4EF8-AC4D-E5857756C410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0E524-DEBC-44BD-B8B4-26044434BDB6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840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685354" y="2130848"/>
            <a:ext cx="7773293" cy="1470049"/>
          </a:xfrm>
        </p:spPr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1371824" y="3886647"/>
            <a:ext cx="6400354" cy="1752451"/>
          </a:xfrm>
        </p:spPr>
        <p:txBody>
          <a:bodyPr/>
          <a:lstStyle>
            <a:lvl1pPr marL="0" indent="0" algn="ctr">
              <a:buNone/>
              <a:defRPr/>
            </a:lvl1pPr>
            <a:lvl2pPr marL="321457" indent="0" algn="ctr">
              <a:buNone/>
              <a:defRPr/>
            </a:lvl2pPr>
            <a:lvl3pPr marL="642915" indent="0" algn="ctr">
              <a:buNone/>
              <a:defRPr/>
            </a:lvl3pPr>
            <a:lvl4pPr marL="964372" indent="0" algn="ctr">
              <a:buNone/>
              <a:defRPr/>
            </a:lvl4pPr>
            <a:lvl5pPr marL="1285829" indent="0" algn="ctr">
              <a:buNone/>
              <a:defRPr/>
            </a:lvl5pPr>
            <a:lvl6pPr marL="1607287" indent="0" algn="ctr">
              <a:buNone/>
              <a:defRPr/>
            </a:lvl6pPr>
            <a:lvl7pPr marL="1928744" indent="0" algn="ctr">
              <a:buNone/>
              <a:defRPr/>
            </a:lvl7pPr>
            <a:lvl8pPr marL="2250201" indent="0" algn="ctr">
              <a:buNone/>
              <a:defRPr/>
            </a:lvl8pPr>
            <a:lvl9pPr marL="2571659" indent="0" algn="ctr">
              <a:buNone/>
              <a:defRPr/>
            </a:lvl9pPr>
          </a:lstStyle>
          <a:p>
            <a:r>
              <a:rPr lang="et-EE" smtClean="0"/>
              <a:t>Klõpsake juhtslaidi alamtiitli laadi redigeerimiseks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00965156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95691279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22189" y="4406801"/>
            <a:ext cx="7772176" cy="1361777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722189" y="2906613"/>
            <a:ext cx="7772176" cy="1500188"/>
          </a:xfrm>
        </p:spPr>
        <p:txBody>
          <a:bodyPr anchor="b"/>
          <a:lstStyle>
            <a:lvl1pPr marL="0" indent="0">
              <a:buNone/>
              <a:defRPr sz="1400"/>
            </a:lvl1pPr>
            <a:lvl2pPr marL="321457" indent="0">
              <a:buNone/>
              <a:defRPr sz="1300"/>
            </a:lvl2pPr>
            <a:lvl3pPr marL="642915" indent="0">
              <a:buNone/>
              <a:defRPr sz="1100"/>
            </a:lvl3pPr>
            <a:lvl4pPr marL="964372" indent="0">
              <a:buNone/>
              <a:defRPr sz="1000"/>
            </a:lvl4pPr>
            <a:lvl5pPr marL="1285829" indent="0">
              <a:buNone/>
              <a:defRPr sz="1000"/>
            </a:lvl5pPr>
            <a:lvl6pPr marL="1607287" indent="0">
              <a:buNone/>
              <a:defRPr sz="1000"/>
            </a:lvl6pPr>
            <a:lvl7pPr marL="1928744" indent="0">
              <a:buNone/>
              <a:defRPr sz="1000"/>
            </a:lvl7pPr>
            <a:lvl8pPr marL="2250201" indent="0">
              <a:buNone/>
              <a:defRPr sz="1000"/>
            </a:lvl8pPr>
            <a:lvl9pPr marL="2571659" indent="0">
              <a:buNone/>
              <a:defRPr sz="10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</p:spTree>
    <p:extLst>
      <p:ext uri="{BB962C8B-B14F-4D97-AF65-F5344CB8AC3E}">
        <p14:creationId xmlns:p14="http://schemas.microsoft.com/office/powerpoint/2010/main" val="405926734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sz="half" idx="1"/>
          </p:nvPr>
        </p:nvSpPr>
        <p:spPr>
          <a:xfrm>
            <a:off x="892969" y="3536156"/>
            <a:ext cx="3625453" cy="79474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625578" y="3536156"/>
            <a:ext cx="3625453" cy="79474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74454037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647" y="274588"/>
            <a:ext cx="8228707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idx="1"/>
          </p:nvPr>
        </p:nvSpPr>
        <p:spPr>
          <a:xfrm>
            <a:off x="457647" y="1534791"/>
            <a:ext cx="4039568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4" name="Sisu kohatäide 3"/>
          <p:cNvSpPr>
            <a:spLocks noGrp="1"/>
          </p:cNvSpPr>
          <p:nvPr>
            <p:ph sz="half" idx="2"/>
          </p:nvPr>
        </p:nvSpPr>
        <p:spPr>
          <a:xfrm>
            <a:off x="457647" y="2174379"/>
            <a:ext cx="4039568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5" name="Teksti kohatäide 4"/>
          <p:cNvSpPr>
            <a:spLocks noGrp="1"/>
          </p:cNvSpPr>
          <p:nvPr>
            <p:ph type="body" sz="quarter" idx="3"/>
          </p:nvPr>
        </p:nvSpPr>
        <p:spPr>
          <a:xfrm>
            <a:off x="4644555" y="1534791"/>
            <a:ext cx="4041799" cy="639589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1457" indent="0">
              <a:buNone/>
              <a:defRPr sz="1400" b="1"/>
            </a:lvl2pPr>
            <a:lvl3pPr marL="642915" indent="0">
              <a:buNone/>
              <a:defRPr sz="1300" b="1"/>
            </a:lvl3pPr>
            <a:lvl4pPr marL="964372" indent="0">
              <a:buNone/>
              <a:defRPr sz="1100" b="1"/>
            </a:lvl4pPr>
            <a:lvl5pPr marL="1285829" indent="0">
              <a:buNone/>
              <a:defRPr sz="1100" b="1"/>
            </a:lvl5pPr>
            <a:lvl6pPr marL="1607287" indent="0">
              <a:buNone/>
              <a:defRPr sz="1100" b="1"/>
            </a:lvl6pPr>
            <a:lvl7pPr marL="1928744" indent="0">
              <a:buNone/>
              <a:defRPr sz="1100" b="1"/>
            </a:lvl7pPr>
            <a:lvl8pPr marL="2250201" indent="0">
              <a:buNone/>
              <a:defRPr sz="1100" b="1"/>
            </a:lvl8pPr>
            <a:lvl9pPr marL="2571659" indent="0">
              <a:buNone/>
              <a:defRPr sz="1100" b="1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quarter" idx="4"/>
          </p:nvPr>
        </p:nvSpPr>
        <p:spPr>
          <a:xfrm>
            <a:off x="4644555" y="2174379"/>
            <a:ext cx="4041799" cy="3951387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12170761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ti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305837238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6244893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457647" y="273473"/>
            <a:ext cx="3008189" cy="116197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3575224" y="273472"/>
            <a:ext cx="5111130" cy="585229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57647" y="1435448"/>
            <a:ext cx="3008189" cy="4690318"/>
          </a:xfrm>
        </p:spPr>
        <p:txBody>
          <a:bodyPr/>
          <a:lstStyle>
            <a:lvl1pPr marL="0" indent="0">
              <a:buNone/>
              <a:defRPr sz="1000"/>
            </a:lvl1pPr>
            <a:lvl2pPr marL="321457" indent="0">
              <a:buNone/>
              <a:defRPr sz="800"/>
            </a:lvl2pPr>
            <a:lvl3pPr marL="642915" indent="0">
              <a:buNone/>
              <a:defRPr sz="700"/>
            </a:lvl3pPr>
            <a:lvl4pPr marL="964372" indent="0">
              <a:buNone/>
              <a:defRPr sz="600"/>
            </a:lvl4pPr>
            <a:lvl5pPr marL="1285829" indent="0">
              <a:buNone/>
              <a:defRPr sz="600"/>
            </a:lvl5pPr>
            <a:lvl6pPr marL="1607287" indent="0">
              <a:buNone/>
              <a:defRPr sz="600"/>
            </a:lvl6pPr>
            <a:lvl7pPr marL="1928744" indent="0">
              <a:buNone/>
              <a:defRPr sz="600"/>
            </a:lvl7pPr>
            <a:lvl8pPr marL="2250201" indent="0">
              <a:buNone/>
              <a:defRPr sz="600"/>
            </a:lvl8pPr>
            <a:lvl9pPr marL="2571659" indent="0">
              <a:buNone/>
              <a:defRPr sz="6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</p:spTree>
    <p:extLst>
      <p:ext uri="{BB962C8B-B14F-4D97-AF65-F5344CB8AC3E}">
        <p14:creationId xmlns:p14="http://schemas.microsoft.com/office/powerpoint/2010/main" val="3588877987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792635" y="4800824"/>
            <a:ext cx="5486177" cy="567035"/>
          </a:xfrm>
        </p:spPr>
        <p:txBody>
          <a:bodyPr/>
          <a:lstStyle>
            <a:lvl1pPr algn="l">
              <a:defRPr sz="1400" b="1"/>
            </a:lvl1pPr>
          </a:lstStyle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Pildi kohatäide 2"/>
          <p:cNvSpPr>
            <a:spLocks noGrp="1"/>
          </p:cNvSpPr>
          <p:nvPr>
            <p:ph type="pic" idx="1"/>
          </p:nvPr>
        </p:nvSpPr>
        <p:spPr>
          <a:xfrm>
            <a:off x="1792635" y="612800"/>
            <a:ext cx="5486177" cy="4114354"/>
          </a:xfrm>
        </p:spPr>
        <p:txBody>
          <a:bodyPr/>
          <a:lstStyle>
            <a:lvl1pPr marL="0" indent="0">
              <a:buNone/>
              <a:defRPr sz="2200"/>
            </a:lvl1pPr>
            <a:lvl2pPr marL="321457" indent="0">
              <a:buNone/>
              <a:defRPr sz="2000"/>
            </a:lvl2pPr>
            <a:lvl3pPr marL="642915" indent="0">
              <a:buNone/>
              <a:defRPr sz="1700"/>
            </a:lvl3pPr>
            <a:lvl4pPr marL="964372" indent="0">
              <a:buNone/>
              <a:defRPr sz="1400"/>
            </a:lvl4pPr>
            <a:lvl5pPr marL="1285829" indent="0">
              <a:buNone/>
              <a:defRPr sz="1400"/>
            </a:lvl5pPr>
            <a:lvl6pPr marL="1607287" indent="0">
              <a:buNone/>
              <a:defRPr sz="1400"/>
            </a:lvl6pPr>
            <a:lvl7pPr marL="1928744" indent="0">
              <a:buNone/>
              <a:defRPr sz="1400"/>
            </a:lvl7pPr>
            <a:lvl8pPr marL="2250201" indent="0">
              <a:buNone/>
              <a:defRPr sz="1400"/>
            </a:lvl8pPr>
            <a:lvl9pPr marL="2571659" indent="0">
              <a:buNone/>
              <a:defRPr sz="1400"/>
            </a:lvl9pPr>
          </a:lstStyle>
          <a:p>
            <a:pPr lvl="0"/>
            <a:endParaRPr lang="et-EE" noProof="0" smtClean="0">
              <a:sym typeface="Gill Sans" charset="0"/>
            </a:endParaRPr>
          </a:p>
        </p:txBody>
      </p:sp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1792635" y="5367859"/>
            <a:ext cx="5486177" cy="804788"/>
          </a:xfrm>
        </p:spPr>
        <p:txBody>
          <a:bodyPr/>
          <a:lstStyle>
            <a:lvl1pPr marL="0" indent="0">
              <a:buNone/>
              <a:defRPr sz="1000"/>
            </a:lvl1pPr>
            <a:lvl2pPr marL="321457" indent="0">
              <a:buNone/>
              <a:defRPr sz="800"/>
            </a:lvl2pPr>
            <a:lvl3pPr marL="642915" indent="0">
              <a:buNone/>
              <a:defRPr sz="700"/>
            </a:lvl3pPr>
            <a:lvl4pPr marL="964372" indent="0">
              <a:buNone/>
              <a:defRPr sz="600"/>
            </a:lvl4pPr>
            <a:lvl5pPr marL="1285829" indent="0">
              <a:buNone/>
              <a:defRPr sz="600"/>
            </a:lvl5pPr>
            <a:lvl6pPr marL="1607287" indent="0">
              <a:buNone/>
              <a:defRPr sz="600"/>
            </a:lvl6pPr>
            <a:lvl7pPr marL="1928744" indent="0">
              <a:buNone/>
              <a:defRPr sz="600"/>
            </a:lvl7pPr>
            <a:lvl8pPr marL="2250201" indent="0">
              <a:buNone/>
              <a:defRPr sz="600"/>
            </a:lvl8pPr>
            <a:lvl9pPr marL="2571659" indent="0">
              <a:buNone/>
              <a:defRPr sz="600"/>
            </a:lvl9pPr>
          </a:lstStyle>
          <a:p>
            <a:pPr lvl="0"/>
            <a:r>
              <a:rPr lang="et-EE" smtClean="0"/>
              <a:t>Klõpsake juhtslaidi teksti laadide redigeerimiseks</a:t>
            </a:r>
          </a:p>
        </p:txBody>
      </p:sp>
    </p:spTree>
    <p:extLst>
      <p:ext uri="{BB962C8B-B14F-4D97-AF65-F5344CB8AC3E}">
        <p14:creationId xmlns:p14="http://schemas.microsoft.com/office/powerpoint/2010/main" val="3223308405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911795179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altiitel 1"/>
          <p:cNvSpPr>
            <a:spLocks noGrp="1"/>
          </p:cNvSpPr>
          <p:nvPr>
            <p:ph type="title" orient="vert"/>
          </p:nvPr>
        </p:nvSpPr>
        <p:spPr>
          <a:xfrm>
            <a:off x="6411515" y="1151930"/>
            <a:ext cx="1839516" cy="3178969"/>
          </a:xfrm>
        </p:spPr>
        <p:txBody>
          <a:bodyPr vert="eaVert"/>
          <a:lstStyle/>
          <a:p>
            <a:r>
              <a:rPr lang="et-EE" smtClean="0"/>
              <a:t>Klõpsake tiitlilaadi muutmiseks</a:t>
            </a:r>
            <a:endParaRPr lang="et-EE"/>
          </a:p>
        </p:txBody>
      </p:sp>
      <p:sp>
        <p:nvSpPr>
          <p:cNvPr id="3" name="Vertikaalteksti kohatäide 2"/>
          <p:cNvSpPr>
            <a:spLocks noGrp="1"/>
          </p:cNvSpPr>
          <p:nvPr>
            <p:ph type="body" orient="vert" idx="1"/>
          </p:nvPr>
        </p:nvSpPr>
        <p:spPr>
          <a:xfrm>
            <a:off x="892969" y="1151930"/>
            <a:ext cx="5411391" cy="3178969"/>
          </a:xfrm>
        </p:spPr>
        <p:txBody>
          <a:bodyPr vert="eaVert"/>
          <a:lstStyle/>
          <a:p>
            <a:pPr lvl="0"/>
            <a:r>
              <a:rPr lang="et-EE" smtClean="0"/>
              <a:t>Klõpsake juhtslaidi teksti laadide redigeerimiseks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14592967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t-EE" smtClean="0"/>
              <a:t>Click to edit Master title style</a:t>
            </a:r>
            <a:endParaRPr lang="et-EE" altLang="et-EE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t-EE" smtClean="0"/>
              <a:t>Click to edit Master text styles</a:t>
            </a:r>
          </a:p>
          <a:p>
            <a:pPr lvl="1"/>
            <a:r>
              <a:rPr lang="en-US" altLang="et-EE" smtClean="0"/>
              <a:t>Second level</a:t>
            </a:r>
          </a:p>
          <a:p>
            <a:pPr lvl="2"/>
            <a:r>
              <a:rPr lang="en-US" altLang="et-EE" smtClean="0"/>
              <a:t>Third level</a:t>
            </a:r>
          </a:p>
          <a:p>
            <a:pPr lvl="3"/>
            <a:r>
              <a:rPr lang="en-US" altLang="et-EE" smtClean="0"/>
              <a:t>Fourth level</a:t>
            </a:r>
          </a:p>
          <a:p>
            <a:pPr lvl="4"/>
            <a:r>
              <a:rPr lang="en-US" altLang="et-EE" smtClean="0"/>
              <a:t>Fifth level</a:t>
            </a:r>
            <a:endParaRPr lang="et-EE" altLang="et-EE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2D3D557-95F3-4F37-98FB-571D58AC03B7}" type="datetimeFigureOut">
              <a:rPr lang="et-EE"/>
              <a:pPr>
                <a:defRPr/>
              </a:pPr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4686E1-D028-4292-B80C-DC8B7093A397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1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1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1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1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1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ChangeArrowheads="1"/>
          </p:cNvSpPr>
          <p:nvPr>
            <p:ph type="body" idx="1"/>
          </p:nvPr>
        </p:nvSpPr>
        <p:spPr bwMode="auto">
          <a:xfrm>
            <a:off x="893763" y="3535363"/>
            <a:ext cx="7358062" cy="79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5717" tIns="35717" rIns="35717" bIns="357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t-EE" smtClean="0">
                <a:sym typeface="Gill Sans" charset="0"/>
              </a:rPr>
              <a:t>Click to edit Master text styles</a:t>
            </a:r>
          </a:p>
          <a:p>
            <a:pPr lvl="1"/>
            <a:r>
              <a:rPr lang="en-US" altLang="et-EE" smtClean="0">
                <a:sym typeface="Gill Sans" charset="0"/>
              </a:rPr>
              <a:t>Second level</a:t>
            </a:r>
          </a:p>
          <a:p>
            <a:pPr lvl="2"/>
            <a:r>
              <a:rPr lang="en-US" altLang="et-EE" smtClean="0">
                <a:sym typeface="Gill Sans" charset="0"/>
              </a:rPr>
              <a:t>Third level</a:t>
            </a:r>
          </a:p>
          <a:p>
            <a:pPr lvl="3"/>
            <a:r>
              <a:rPr lang="en-US" altLang="et-EE" smtClean="0">
                <a:sym typeface="Gill Sans" charset="0"/>
              </a:rPr>
              <a:t>Fourth level</a:t>
            </a:r>
          </a:p>
          <a:p>
            <a:pPr lvl="4"/>
            <a:r>
              <a:rPr lang="en-US" altLang="et-EE" smtClean="0">
                <a:sym typeface="Gill Sans" charset="0"/>
              </a:rPr>
              <a:t>Fifth level</a:t>
            </a:r>
          </a:p>
        </p:txBody>
      </p:sp>
      <p:sp>
        <p:nvSpPr>
          <p:cNvPr id="2051" name="Rectangle 2"/>
          <p:cNvSpPr>
            <a:spLocks noChangeArrowheads="1"/>
          </p:cNvSpPr>
          <p:nvPr>
            <p:ph type="title"/>
          </p:nvPr>
        </p:nvSpPr>
        <p:spPr bwMode="auto">
          <a:xfrm>
            <a:off x="893763" y="1152525"/>
            <a:ext cx="7358062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35717" tIns="35717" rIns="35717" bIns="35717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t-EE" smtClean="0">
                <a:sym typeface="Gill Sans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32145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642915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964372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285829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239713" indent="-239713"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522288" indent="-200025"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803275" indent="-160338"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1123950" indent="-160338"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1446213" indent="-160338"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21457" algn="ctr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642915" algn="ctr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964372" algn="ctr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1285829" algn="ctr" rtl="0" fontAlgn="base">
        <a:spcBef>
          <a:spcPct val="0"/>
        </a:spcBef>
        <a:spcAft>
          <a:spcPct val="0"/>
        </a:spcAft>
        <a:defRPr sz="25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et-EE"/>
      </a:defPPr>
      <a:lvl1pPr marL="0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1457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2915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4372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5829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7287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28744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0201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71659" algn="l" defTabSz="6429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hm.ee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mailto:taivo.raud@hm.ee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t-EE" altLang="et-EE" smtClean="0"/>
          </a:p>
        </p:txBody>
      </p:sp>
      <p:sp>
        <p:nvSpPr>
          <p:cNvPr id="3075" name="Rectangle 2"/>
          <p:cNvSpPr>
            <a:spLocks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/>
            <a:endParaRPr lang="et-EE" altLang="et-EE" smtClean="0"/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"/>
          <p:cNvSpPr txBox="1">
            <a:spLocks noChangeArrowheads="1"/>
          </p:cNvSpPr>
          <p:nvPr/>
        </p:nvSpPr>
        <p:spPr bwMode="auto">
          <a:xfrm>
            <a:off x="955675" y="2420938"/>
            <a:ext cx="7358063" cy="124936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35715" tIns="35715" rIns="35715" bIns="35715" anchor="b"/>
          <a:lstStyle/>
          <a:p>
            <a:pPr algn="ctr">
              <a:defRPr/>
            </a:pPr>
            <a:r>
              <a:rPr lang="et-EE" sz="3600" dirty="0"/>
              <a:t>Kogumisest ja säilitamisest eelmise ja uue TAI strateegia valguses</a:t>
            </a:r>
            <a:endParaRPr lang="en-US" sz="3600" kern="0" dirty="0">
              <a:solidFill>
                <a:srgbClr val="002060"/>
              </a:solidFill>
              <a:latin typeface="Gill Sans"/>
              <a:ea typeface="+mj-ea"/>
              <a:cs typeface="+mj-cs"/>
              <a:sym typeface="Gill Sans" charset="0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155700" y="4986338"/>
            <a:ext cx="7358063" cy="7937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35715" tIns="35715" rIns="35715" bIns="35715"/>
          <a:lstStyle/>
          <a:p>
            <a:pPr algn="ctr">
              <a:defRPr/>
            </a:pPr>
            <a:r>
              <a:rPr lang="et-EE" sz="2500" kern="0" dirty="0">
                <a:solidFill>
                  <a:srgbClr val="002060"/>
                </a:solidFill>
                <a:latin typeface="+mn-lt"/>
                <a:cs typeface="+mn-cs"/>
                <a:sym typeface="Gill Sans" charset="0"/>
              </a:rPr>
              <a:t>Taivo Raud</a:t>
            </a:r>
          </a:p>
          <a:p>
            <a:pPr algn="ctr">
              <a:defRPr/>
            </a:pPr>
            <a:r>
              <a:rPr lang="et-EE" sz="2500" kern="0" dirty="0">
                <a:solidFill>
                  <a:srgbClr val="002060"/>
                </a:solidFill>
                <a:latin typeface="+mn-lt"/>
                <a:cs typeface="+mn-cs"/>
                <a:sym typeface="Gill Sans" charset="0"/>
              </a:rPr>
              <a:t>HTM teadusosakond</a:t>
            </a:r>
          </a:p>
          <a:p>
            <a:pPr algn="ctr">
              <a:defRPr/>
            </a:pPr>
            <a:r>
              <a:rPr lang="et-EE" sz="2500" kern="0" dirty="0">
                <a:solidFill>
                  <a:srgbClr val="002060"/>
                </a:solidFill>
                <a:latin typeface="+mn-lt"/>
                <a:cs typeface="+mn-cs"/>
                <a:sym typeface="Gill Sans" charset="0"/>
              </a:rPr>
              <a:t>Kääriku 05.03.2014</a:t>
            </a:r>
            <a:endParaRPr lang="en-US" sz="2500" kern="0" dirty="0">
              <a:solidFill>
                <a:srgbClr val="002060"/>
              </a:solidFill>
              <a:latin typeface="Gill Sans"/>
              <a:cs typeface="+mn-cs"/>
              <a:sym typeface="Gill Sans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z="4000" smtClean="0"/>
              <a:t>Ettekande sisu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altLang="et-EE" smtClean="0"/>
              <a:t>TAI 2007-2013 eesmärgid ja tegevused</a:t>
            </a:r>
          </a:p>
          <a:p>
            <a:r>
              <a:rPr lang="et-EE" altLang="et-EE" smtClean="0"/>
              <a:t>TAI 2014-2020 eesmärgid ja tegevused</a:t>
            </a:r>
          </a:p>
          <a:p>
            <a:r>
              <a:rPr lang="et-EE" altLang="et-EE" smtClean="0"/>
              <a:t>Järeldused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i-FI" dirty="0"/>
              <a:t>TAI 2007-2013 </a:t>
            </a:r>
            <a:r>
              <a:rPr lang="fi-FI" dirty="0" err="1"/>
              <a:t>eesmärgid</a:t>
            </a:r>
            <a:r>
              <a:rPr lang="fi-FI" dirty="0"/>
              <a:t> ja </a:t>
            </a:r>
            <a:r>
              <a:rPr lang="fi-FI" dirty="0" err="1"/>
              <a:t>tegevused</a:t>
            </a:r>
            <a:r>
              <a:rPr lang="fi-FI" dirty="0"/>
              <a:t/>
            </a:r>
            <a:br>
              <a:rPr lang="fi-FI" dirty="0"/>
            </a:br>
            <a:endParaRPr lang="et-EE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TAI 2007-2013 tegevused (1)</a:t>
            </a:r>
          </a:p>
        </p:txBody>
      </p:sp>
      <p:sp>
        <p:nvSpPr>
          <p:cNvPr id="6147" name="Sisu kohatäide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r>
              <a:rPr lang="et-EE" altLang="et-EE" smtClean="0"/>
              <a:t>Tagatakse teadusraamatukogude varustatus kõikide teadusharude tähtsamate </a:t>
            </a:r>
            <a:r>
              <a:rPr lang="et-EE" altLang="et-EE" u="sng" smtClean="0"/>
              <a:t>andmebaasidega</a:t>
            </a:r>
            <a:r>
              <a:rPr lang="et-EE" altLang="et-EE" smtClean="0"/>
              <a:t> (sh teadus- ja arhiiviraamatukogudele ajakirjade ning andmebaaside ühis- ja individuaalhangete toetamine).</a:t>
            </a:r>
          </a:p>
          <a:p>
            <a:r>
              <a:rPr lang="et-EE" altLang="et-EE" smtClean="0"/>
              <a:t>Tagatakse teadus- ja arendusasutuste, sh teadusraamatukogude, teaduslike ja kultuuriväärtuslike </a:t>
            </a:r>
            <a:r>
              <a:rPr lang="et-EE" altLang="et-EE" u="sng" smtClean="0"/>
              <a:t>andmekogude täiendamine ja säilitamiseks vajalikud tingimused</a:t>
            </a:r>
            <a:r>
              <a:rPr lang="et-EE" altLang="et-EE" smtClean="0"/>
              <a:t>.</a:t>
            </a:r>
          </a:p>
          <a:p>
            <a:endParaRPr lang="et-EE" altLang="et-EE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TAI 2007-2013 tegevused (2)</a:t>
            </a:r>
          </a:p>
        </p:txBody>
      </p:sp>
      <p:sp>
        <p:nvSpPr>
          <p:cNvPr id="7171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altLang="et-EE" smtClean="0"/>
              <a:t>Tagatakse suuremahulise infrastruktuuri </a:t>
            </a:r>
            <a:r>
              <a:rPr lang="et-EE" altLang="et-EE" u="sng" smtClean="0"/>
              <a:t>ühiskasutus</a:t>
            </a:r>
            <a:r>
              <a:rPr lang="et-EE" altLang="et-EE" smtClean="0"/>
              <a:t>.</a:t>
            </a:r>
          </a:p>
          <a:p>
            <a:r>
              <a:rPr lang="et-EE" altLang="et-EE" smtClean="0"/>
              <a:t>Integreerutakse riikidevahelistesse teadusorganisatsioonide ja infrastruktuuriobjektide töösse. Tagatakse rahvusvaheliste TA&amp;I hajusinfrastruktuuride (</a:t>
            </a:r>
            <a:r>
              <a:rPr lang="et-EE" altLang="et-EE" u="sng" smtClean="0"/>
              <a:t>andmeside, arvutusressurss, andmete kogumise võrgud </a:t>
            </a:r>
            <a:r>
              <a:rPr lang="et-EE" altLang="et-EE" smtClean="0"/>
              <a:t>jne ) olemasolu Eestis ja nende efektiivne arendamine.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Tehtud investeeringud</a:t>
            </a: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pPr>
              <a:defRPr/>
            </a:pPr>
            <a:r>
              <a:rPr lang="et-EE" b="1" dirty="0" smtClean="0"/>
              <a:t>Majad</a:t>
            </a:r>
          </a:p>
          <a:p>
            <a:pPr lvl="1">
              <a:defRPr/>
            </a:pPr>
            <a:r>
              <a:rPr lang="et-EE" dirty="0" smtClean="0"/>
              <a:t>Nt Kirjandusmuuseum, TTÜ Raamatukogu...</a:t>
            </a:r>
          </a:p>
          <a:p>
            <a:pPr>
              <a:defRPr/>
            </a:pPr>
            <a:r>
              <a:rPr lang="et-EE" b="1" dirty="0" smtClean="0"/>
              <a:t>Teekaart</a:t>
            </a:r>
          </a:p>
          <a:p>
            <a:pPr lvl="1">
              <a:defRPr/>
            </a:pPr>
            <a:r>
              <a:rPr lang="et-EE" dirty="0" smtClean="0"/>
              <a:t>Nt E-varamu; NATARC…</a:t>
            </a:r>
          </a:p>
          <a:p>
            <a:pPr>
              <a:defRPr/>
            </a:pPr>
            <a:r>
              <a:rPr lang="et-EE" b="1" dirty="0" smtClean="0"/>
              <a:t>Asutuste </a:t>
            </a:r>
            <a:r>
              <a:rPr lang="et-EE" b="1" dirty="0" err="1" smtClean="0"/>
              <a:t>taristu</a:t>
            </a:r>
            <a:endParaRPr lang="et-EE" b="1" dirty="0" smtClean="0"/>
          </a:p>
          <a:p>
            <a:pPr lvl="1">
              <a:defRPr/>
            </a:pPr>
            <a:r>
              <a:rPr lang="et-EE" dirty="0" err="1" smtClean="0"/>
              <a:t>digiteerimisseadmed</a:t>
            </a:r>
            <a:r>
              <a:rPr lang="et-EE" dirty="0" smtClean="0"/>
              <a:t>; arhiivide ja kollektsioonide säilitustingimused; </a:t>
            </a:r>
            <a:r>
              <a:rPr lang="et-EE" dirty="0" err="1" smtClean="0"/>
              <a:t>repositooriumid…</a:t>
            </a:r>
            <a:endParaRPr lang="et-EE" dirty="0" smtClean="0"/>
          </a:p>
          <a:p>
            <a:pPr>
              <a:defRPr/>
            </a:pPr>
            <a:r>
              <a:rPr lang="et-EE" b="1" dirty="0" smtClean="0"/>
              <a:t>Muud</a:t>
            </a:r>
          </a:p>
          <a:p>
            <a:pPr lvl="1">
              <a:defRPr/>
            </a:pPr>
            <a:r>
              <a:rPr lang="et-EE" dirty="0" smtClean="0"/>
              <a:t>ESTER ühendamine; </a:t>
            </a:r>
            <a:r>
              <a:rPr lang="et-EE" dirty="0" err="1" smtClean="0"/>
              <a:t>DataCite</a:t>
            </a:r>
            <a:endParaRPr lang="et-EE" dirty="0" smtClean="0"/>
          </a:p>
          <a:p>
            <a:pPr lvl="1">
              <a:defRPr/>
            </a:pPr>
            <a:endParaRPr lang="et-EE" dirty="0" smtClean="0"/>
          </a:p>
          <a:p>
            <a:pPr>
              <a:defRPr/>
            </a:pPr>
            <a:endParaRPr lang="et-EE" dirty="0" smtClean="0"/>
          </a:p>
          <a:p>
            <a:pPr marL="457200" lvl="1" indent="0">
              <a:buFont typeface="Arial" charset="0"/>
              <a:buNone/>
              <a:defRPr/>
            </a:pPr>
            <a:endParaRPr lang="et-EE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Rahastusinstrumendid</a:t>
            </a: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t-EE" dirty="0"/>
              <a:t>E</a:t>
            </a:r>
            <a:r>
              <a:rPr lang="et-EE" dirty="0" smtClean="0"/>
              <a:t>lektroonilise teadusinfo ühishanked</a:t>
            </a:r>
          </a:p>
          <a:p>
            <a:pPr>
              <a:defRPr/>
            </a:pPr>
            <a:r>
              <a:rPr lang="et-EE" dirty="0" smtClean="0"/>
              <a:t>Teavikute soetamine teadusraamatukogudele</a:t>
            </a:r>
          </a:p>
          <a:p>
            <a:pPr>
              <a:defRPr/>
            </a:pPr>
            <a:r>
              <a:rPr lang="et-EE" dirty="0" smtClean="0"/>
              <a:t>Rahvusteavikute järelkomplekteerimine</a:t>
            </a:r>
          </a:p>
          <a:p>
            <a:pPr>
              <a:defRPr/>
            </a:pPr>
            <a:r>
              <a:rPr lang="et-EE" dirty="0" smtClean="0"/>
              <a:t>Teaduskollektsioonide tegevustoetus</a:t>
            </a:r>
          </a:p>
          <a:p>
            <a:pPr>
              <a:defRPr/>
            </a:pPr>
            <a:r>
              <a:rPr lang="et-EE" dirty="0" smtClean="0"/>
              <a:t>Teadusraamatukogude ja riigi TA asutuste ülalpidamistoetus</a:t>
            </a:r>
          </a:p>
          <a:p>
            <a:pPr>
              <a:defRPr/>
            </a:pPr>
            <a:r>
              <a:rPr lang="et-EE" dirty="0" smtClean="0"/>
              <a:t>ESTER tegevustoetus</a:t>
            </a:r>
          </a:p>
          <a:p>
            <a:pPr marL="0" indent="0">
              <a:buFont typeface="Arial" charset="0"/>
              <a:buNone/>
              <a:defRPr/>
            </a:pPr>
            <a:endParaRPr lang="et-EE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Vahekokkuvõte</a:t>
            </a:r>
          </a:p>
        </p:txBody>
      </p:sp>
      <p:sp>
        <p:nvSpPr>
          <p:cNvPr id="1024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altLang="et-EE" smtClean="0"/>
              <a:t>Eelmises strateegias seatud eesmärgid on üldjoontes täidetud</a:t>
            </a:r>
          </a:p>
          <a:p>
            <a:r>
              <a:rPr lang="et-EE" altLang="et-EE" smtClean="0"/>
              <a:t>Välja on arendatud terviklik meetmete pakett kogude täiendamiseks, säilitamiseks ja kättesaadavuse parandamiseks</a:t>
            </a:r>
          </a:p>
          <a:p>
            <a:r>
              <a:rPr lang="et-EE" altLang="et-EE" smtClean="0"/>
              <a:t>Paranenud on kogude seisukord ja taristu</a:t>
            </a:r>
          </a:p>
          <a:p>
            <a:r>
              <a:rPr lang="et-EE" altLang="et-EE" smtClean="0"/>
              <a:t>Siiski, mõned arendused veel pooleli (e-varamu)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i-FI" dirty="0"/>
              <a:t>TAI </a:t>
            </a:r>
            <a:r>
              <a:rPr lang="fi-FI" dirty="0" smtClean="0"/>
              <a:t>20</a:t>
            </a:r>
            <a:r>
              <a:rPr lang="et-EE" dirty="0" smtClean="0"/>
              <a:t>14</a:t>
            </a:r>
            <a:r>
              <a:rPr lang="fi-FI" dirty="0" smtClean="0"/>
              <a:t>-20</a:t>
            </a:r>
            <a:r>
              <a:rPr lang="et-EE" dirty="0" smtClean="0"/>
              <a:t>20</a:t>
            </a:r>
            <a:r>
              <a:rPr lang="fi-FI" dirty="0" smtClean="0"/>
              <a:t> </a:t>
            </a:r>
            <a:r>
              <a:rPr lang="fi-FI" dirty="0" err="1"/>
              <a:t>eesmärgid</a:t>
            </a:r>
            <a:r>
              <a:rPr lang="fi-FI" dirty="0"/>
              <a:t> ja </a:t>
            </a:r>
            <a:r>
              <a:rPr lang="fi-FI" dirty="0" err="1"/>
              <a:t>tegevused</a:t>
            </a:r>
            <a:r>
              <a:rPr lang="fi-FI" dirty="0"/>
              <a:t/>
            </a:r>
            <a:br>
              <a:rPr lang="fi-FI" dirty="0"/>
            </a:br>
            <a:endParaRPr lang="et-EE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TAI strateegia 2014-2020</a:t>
            </a: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t-EE" dirty="0" smtClean="0"/>
              <a:t>Koostamine algatati Vabariigi Valitsuse poolt 28. juunil 2012 </a:t>
            </a:r>
          </a:p>
          <a:p>
            <a:pPr>
              <a:defRPr/>
            </a:pPr>
            <a:r>
              <a:rPr lang="et-EE" dirty="0" smtClean="0"/>
              <a:t>Strateegia kiideti heaks:</a:t>
            </a:r>
          </a:p>
          <a:p>
            <a:pPr lvl="1">
              <a:defRPr/>
            </a:pPr>
            <a:r>
              <a:rPr lang="et-EE" dirty="0" smtClean="0"/>
              <a:t>Vabariigi Valitsuses 31. oktoobril 2013</a:t>
            </a:r>
          </a:p>
          <a:p>
            <a:pPr lvl="1">
              <a:defRPr/>
            </a:pPr>
            <a:r>
              <a:rPr lang="et-EE" dirty="0" smtClean="0"/>
              <a:t>Riigikogus 22. jaanuaril 2014</a:t>
            </a:r>
          </a:p>
          <a:p>
            <a:pPr>
              <a:defRPr/>
            </a:pPr>
            <a:r>
              <a:rPr lang="et-EE" dirty="0" smtClean="0"/>
              <a:t>Materjalid HTM veebilehel: </a:t>
            </a:r>
          </a:p>
          <a:p>
            <a:pPr marL="0" indent="0">
              <a:buFont typeface="Arial" charset="0"/>
              <a:buNone/>
              <a:defRPr/>
            </a:pPr>
            <a:r>
              <a:rPr lang="et-EE" dirty="0" smtClean="0">
                <a:hlinkClick r:id="rId2"/>
              </a:rPr>
              <a:t>www.hm.ee</a:t>
            </a:r>
            <a:r>
              <a:rPr lang="et-EE" dirty="0" smtClean="0"/>
              <a:t> -&gt; Arengukavad -&gt; Teadus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TAI 2014-2020 eesmärgid</a:t>
            </a:r>
          </a:p>
        </p:txBody>
      </p:sp>
      <p:sp>
        <p:nvSpPr>
          <p:cNvPr id="13315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altLang="et-EE" smtClean="0"/>
              <a:t>1) Eesti teadus on kõrgetasemeline ja mitmekesine</a:t>
            </a:r>
            <a:endParaRPr lang="et-EE" altLang="et-EE" smtClean="0"/>
          </a:p>
          <a:p>
            <a:r>
              <a:rPr lang="et-EE" altLang="et-EE" smtClean="0"/>
              <a:t>2) TA </a:t>
            </a:r>
            <a:r>
              <a:rPr lang="fi-FI" altLang="et-EE" smtClean="0"/>
              <a:t>toimib Eesti ühiskonna ja majanduse huvides</a:t>
            </a:r>
            <a:endParaRPr lang="et-EE" altLang="et-EE" smtClean="0"/>
          </a:p>
          <a:p>
            <a:r>
              <a:rPr lang="et-EE" altLang="et-EE" smtClean="0"/>
              <a:t>3) TA muudab majandusstruktuuri teadmistemahukamaks</a:t>
            </a:r>
          </a:p>
          <a:p>
            <a:pPr lvl="1"/>
            <a:r>
              <a:rPr lang="et-EE" altLang="et-EE" smtClean="0"/>
              <a:t>Nutikas spetsialiseerumine</a:t>
            </a:r>
          </a:p>
          <a:p>
            <a:r>
              <a:rPr lang="et-EE" altLang="et-EE" smtClean="0"/>
              <a:t>4) </a:t>
            </a:r>
            <a:r>
              <a:rPr lang="fi-FI" altLang="et-EE" smtClean="0"/>
              <a:t>Eesti on rahvusvahelises TAI alases koostöös aktiivne ja nähtav</a:t>
            </a:r>
            <a:endParaRPr lang="et-EE" altLang="et-EE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TAI arengusuundumused</a:t>
            </a:r>
          </a:p>
        </p:txBody>
      </p:sp>
      <p:sp>
        <p:nvSpPr>
          <p:cNvPr id="14339" name="Sisu kohatäide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r>
              <a:rPr lang="et-EE" altLang="et-EE" sz="2800" b="1" smtClean="0"/>
              <a:t>Strateegia fookus varasemalt võimekuse arendamiselt TAI süsteemi ühiskondliku ja majandusliku kasu suurendamisele</a:t>
            </a:r>
          </a:p>
          <a:p>
            <a:r>
              <a:rPr lang="et-EE" altLang="et-EE" sz="2800" smtClean="0"/>
              <a:t>Teadustöö meetodid muutuvad. Teaduse suurem valdkonnaülesus eeldab </a:t>
            </a:r>
            <a:r>
              <a:rPr lang="et-EE" altLang="et-EE" sz="2800" u="sng" smtClean="0"/>
              <a:t>uusi koostöövorme</a:t>
            </a:r>
            <a:r>
              <a:rPr lang="et-EE" altLang="et-EE" sz="2800" smtClean="0"/>
              <a:t>, andmemahu ülikiire kasv nõuab </a:t>
            </a:r>
            <a:r>
              <a:rPr lang="et-EE" altLang="et-EE" sz="2800" u="sng" smtClean="0"/>
              <a:t>andmesalvestustaristute</a:t>
            </a:r>
            <a:r>
              <a:rPr lang="et-EE" altLang="et-EE" sz="2800" smtClean="0"/>
              <a:t> ja </a:t>
            </a:r>
            <a:r>
              <a:rPr lang="et-EE" altLang="et-EE" sz="2800" u="sng" smtClean="0"/>
              <a:t>infotöötlustehnoloogia arendamist, e- ja hajustaristud </a:t>
            </a:r>
            <a:r>
              <a:rPr lang="et-EE" altLang="et-EE" sz="2800" smtClean="0"/>
              <a:t>võimaldavad katseseadmete kaug- ja ühisjuhtimist, tasuta kättesaadavad teaduspublikatsioonid ja -andmed suurendavad teadustulemuste mõju.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TAI 2014-2020 tegevused (1)</a:t>
            </a:r>
          </a:p>
        </p:txBody>
      </p:sp>
      <p:sp>
        <p:nvSpPr>
          <p:cNvPr id="15363" name="Sisu kohatäide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r>
              <a:rPr lang="et-EE" altLang="et-EE" smtClean="0"/>
              <a:t>1.11. </a:t>
            </a:r>
            <a:r>
              <a:rPr lang="et-EE" altLang="et-EE" u="sng" smtClean="0"/>
              <a:t>Toetada järjepidevalt teaduse ja kultuuri jaoks oluliste andmearhiivide ning teaduskollektsioonide säilitamist, täiendamist, digiteerimist ning kättesaadavaks tegemist.</a:t>
            </a:r>
          </a:p>
          <a:p>
            <a:r>
              <a:rPr lang="et-EE" altLang="et-EE" smtClean="0"/>
              <a:t>1.12. Tagada süsteemne taristu, sh </a:t>
            </a:r>
            <a:r>
              <a:rPr lang="et-EE" altLang="et-EE" u="sng" smtClean="0"/>
              <a:t>digitaalse taristu arendamine</a:t>
            </a:r>
            <a:r>
              <a:rPr lang="et-EE" altLang="et-EE" smtClean="0"/>
              <a:t>. Planeerida riikliku tähtsusega teadustaristu investeeringuid korrapäraselt uuendatava tegevuskava alusel, arvestades rahvusvaheliste taristutega liitumisel seatud kvaliteeditingimusi. </a:t>
            </a:r>
          </a:p>
          <a:p>
            <a:endParaRPr lang="et-EE" altLang="et-EE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TAI 2014-2020 tegevused (2)</a:t>
            </a:r>
          </a:p>
        </p:txBody>
      </p:sp>
      <p:sp>
        <p:nvSpPr>
          <p:cNvPr id="16387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altLang="et-EE" smtClean="0"/>
              <a:t>2.3. Toetada teadustaristu </a:t>
            </a:r>
            <a:r>
              <a:rPr lang="et-EE" altLang="et-EE" u="sng" smtClean="0"/>
              <a:t>ühiskasutust</a:t>
            </a:r>
            <a:r>
              <a:rPr lang="et-EE" altLang="et-EE" smtClean="0"/>
              <a:t> ettevõtete ja teadusasutuste seas ning töötada välja taristu ühiskasutamise reeglistik.</a:t>
            </a:r>
          </a:p>
          <a:p>
            <a:r>
              <a:rPr lang="et-EE" altLang="et-EE" smtClean="0"/>
              <a:t>2.10. Jätkata </a:t>
            </a:r>
            <a:r>
              <a:rPr lang="et-EE" altLang="et-EE" u="sng" smtClean="0"/>
              <a:t>kesksete teaduse infosüsteemide ja -teenuste arendamist </a:t>
            </a:r>
            <a:r>
              <a:rPr lang="et-EE" altLang="et-EE" smtClean="0"/>
              <a:t>eesmärgiga muuta need väliskasutajatele (sh riigiasutustele ja ettevõtjatele) mugavaks ja võimaldada kiiret ligipääsu uuringute teemade, teostajate ja tulemusteni. </a:t>
            </a:r>
          </a:p>
          <a:p>
            <a:endParaRPr lang="et-EE" altLang="et-EE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TAI 2014-2020 tegevused (3)</a:t>
            </a:r>
          </a:p>
        </p:txBody>
      </p:sp>
      <p:sp>
        <p:nvSpPr>
          <p:cNvPr id="17411" name="Sisu kohatäide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r>
              <a:rPr lang="et-EE" altLang="et-EE" sz="2800" smtClean="0"/>
              <a:t>2.11. Soodustada </a:t>
            </a:r>
            <a:r>
              <a:rPr lang="et-EE" altLang="et-EE" sz="2800" u="sng" smtClean="0"/>
              <a:t>avatud juurdepääsu </a:t>
            </a:r>
            <a:r>
              <a:rPr lang="et-EE" altLang="et-EE" sz="2800" smtClean="0"/>
              <a:t>(ingl </a:t>
            </a:r>
            <a:r>
              <a:rPr lang="et-EE" altLang="et-EE" sz="2800" i="1" smtClean="0"/>
              <a:t>open access</a:t>
            </a:r>
            <a:r>
              <a:rPr lang="et-EE" altLang="et-EE" sz="2800" smtClean="0"/>
              <a:t>) avaliku rahastuse eest saadud uurimistöö tulemustele ja teadusandmetele. </a:t>
            </a:r>
            <a:r>
              <a:rPr lang="et-EE" altLang="et-EE" sz="2800" u="sng" smtClean="0"/>
              <a:t>Toetada teadusasutuste ja teadusraamatukogude andmekogude täiendamist ning tagada juurdepääs olulisematele teadusandmebaasidele</a:t>
            </a:r>
            <a:r>
              <a:rPr lang="et-EE" altLang="et-EE" sz="2800" smtClean="0"/>
              <a:t>. </a:t>
            </a:r>
          </a:p>
          <a:p>
            <a:r>
              <a:rPr lang="et-EE" altLang="et-EE" sz="2800" smtClean="0"/>
              <a:t>4.2. Tagada Eesti teadusasutuste ja ettevõtjate juurdepääs </a:t>
            </a:r>
            <a:r>
              <a:rPr lang="et-EE" altLang="et-EE" sz="2800" u="sng" smtClean="0"/>
              <a:t>rahvusvahelisele teadustaristule</a:t>
            </a:r>
            <a:r>
              <a:rPr lang="et-EE" altLang="et-EE" sz="2800" smtClean="0"/>
              <a:t>; osaleda teadustöö infrastruktuuride Euroopa strateegiafoorumi (ESFRI) tegevuskava kaudu Eestile olulisemate teadustaristute rajamisel.</a:t>
            </a:r>
          </a:p>
          <a:p>
            <a:endParaRPr lang="et-EE" altLang="et-EE" smtClean="0"/>
          </a:p>
          <a:p>
            <a:endParaRPr lang="et-EE" altLang="et-EE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TAI 2014-2020 meetmed</a:t>
            </a:r>
          </a:p>
        </p:txBody>
      </p:sp>
      <p:sp>
        <p:nvSpPr>
          <p:cNvPr id="18435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altLang="et-EE" smtClean="0"/>
              <a:t>Teekaart - riikliku tähtsusega teaduse infrastruktuur (SF meede)</a:t>
            </a:r>
          </a:p>
          <a:p>
            <a:pPr lvl="1"/>
            <a:r>
              <a:rPr lang="et-EE" altLang="et-EE" smtClean="0"/>
              <a:t>Sarnases mahus nagu eelmine periood</a:t>
            </a:r>
          </a:p>
          <a:p>
            <a:r>
              <a:rPr lang="et-EE" altLang="et-EE" smtClean="0"/>
              <a:t>Tuumiktaristu tegevustoetus (al 2014)</a:t>
            </a:r>
          </a:p>
          <a:p>
            <a:r>
              <a:rPr lang="et-EE" altLang="et-EE" smtClean="0"/>
              <a:t>Jätkuvad riigieelarvest rahastatavad meetmed, sh teadusinfo ühishanked, rahvusteaviku järelkomplekteerimine, teadusteavikud, teaduskollektsioonid, ESTER jt.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t-EE" dirty="0" smtClean="0"/>
              <a:t>Järeldused</a:t>
            </a:r>
            <a:endParaRPr lang="et-EE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Põhisõnumid</a:t>
            </a:r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defTabSz="457200" eaLnBrk="1" hangingPunct="1"/>
            <a:r>
              <a:rPr lang="et-EE" altLang="et-EE" smtClean="0"/>
              <a:t>Vana ja uue strateegia võrdlus: </a:t>
            </a:r>
          </a:p>
          <a:p>
            <a:pPr lvl="1" defTabSz="457200" eaLnBrk="1" hangingPunct="1"/>
            <a:r>
              <a:rPr lang="et-EE" altLang="et-EE" smtClean="0"/>
              <a:t>kogumise, säilitamise ja kättesaadavaks tegemise </a:t>
            </a:r>
            <a:r>
              <a:rPr lang="et-EE" altLang="et-EE" b="1" smtClean="0"/>
              <a:t>põhieesmärgid on järjepidevad</a:t>
            </a:r>
          </a:p>
          <a:p>
            <a:pPr defTabSz="457200" eaLnBrk="1" hangingPunct="1"/>
            <a:r>
              <a:rPr lang="et-EE" altLang="et-EE" smtClean="0"/>
              <a:t>Suurem rõhk järgmistel märksõnadel:</a:t>
            </a:r>
          </a:p>
          <a:p>
            <a:pPr lvl="1" defTabSz="457200" eaLnBrk="1" hangingPunct="1"/>
            <a:r>
              <a:rPr lang="et-EE" altLang="et-EE" smtClean="0"/>
              <a:t>digitaristu, digiteerimine ja digiteenused</a:t>
            </a:r>
          </a:p>
          <a:p>
            <a:pPr lvl="1" defTabSz="457200" eaLnBrk="1" hangingPunct="1"/>
            <a:r>
              <a:rPr lang="et-EE" altLang="et-EE" smtClean="0"/>
              <a:t>avatud juurdepääs (kompamisi ka teadusandmed)</a:t>
            </a:r>
          </a:p>
          <a:p>
            <a:pPr lvl="1" defTabSz="457200" eaLnBrk="1" hangingPunct="1"/>
            <a:r>
              <a:rPr lang="et-EE" altLang="et-EE" smtClean="0"/>
              <a:t>rahvusvaheline lõimumine</a:t>
            </a:r>
          </a:p>
          <a:p>
            <a:pPr defTabSz="457200" eaLnBrk="1" hangingPunct="1"/>
            <a:endParaRPr lang="et-EE" altLang="et-EE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1143000"/>
          </a:xfrm>
        </p:spPr>
        <p:txBody>
          <a:bodyPr/>
          <a:lstStyle/>
          <a:p>
            <a:r>
              <a:rPr lang="et-EE" altLang="et-EE" sz="3600" smtClean="0"/>
              <a:t>Mõtlemisainet</a:t>
            </a:r>
          </a:p>
        </p:txBody>
      </p:sp>
      <p:sp>
        <p:nvSpPr>
          <p:cNvPr id="21507" name="Sisu kohatäide 1"/>
          <p:cNvSpPr>
            <a:spLocks noGrp="1"/>
          </p:cNvSpPr>
          <p:nvPr>
            <p:ph idx="1"/>
          </p:nvPr>
        </p:nvSpPr>
        <p:spPr>
          <a:xfrm>
            <a:off x="468313" y="1196975"/>
            <a:ext cx="8229600" cy="4824413"/>
          </a:xfrm>
        </p:spPr>
        <p:txBody>
          <a:bodyPr/>
          <a:lstStyle/>
          <a:p>
            <a:r>
              <a:rPr lang="et-EE" altLang="et-EE" sz="2800" smtClean="0"/>
              <a:t>Kogude ja (e-)teenuste nähtavus, lihtsus ja kättesaadavus: </a:t>
            </a:r>
          </a:p>
          <a:p>
            <a:pPr lvl="1"/>
            <a:r>
              <a:rPr lang="et-EE" altLang="et-EE" sz="2400" smtClean="0"/>
              <a:t>Esmalt teadlased, aga ka teised tavakasutajad</a:t>
            </a:r>
          </a:p>
          <a:p>
            <a:r>
              <a:rPr lang="et-EE" altLang="et-EE" sz="2800" smtClean="0"/>
              <a:t>Tehtud investeeringutelt maksimaalse kasu saamine:</a:t>
            </a:r>
          </a:p>
          <a:p>
            <a:pPr lvl="1"/>
            <a:r>
              <a:rPr lang="et-EE" altLang="et-EE" sz="2400" smtClean="0"/>
              <a:t>Digiteerimisvõimekus on märkimisväärselt kasvanud</a:t>
            </a:r>
          </a:p>
          <a:p>
            <a:r>
              <a:rPr lang="et-EE" altLang="et-EE" sz="2800" smtClean="0"/>
              <a:t>Tööj</a:t>
            </a:r>
            <a:r>
              <a:rPr lang="fi-FI" altLang="et-EE" sz="2800" smtClean="0"/>
              <a:t>aotus</a:t>
            </a:r>
            <a:r>
              <a:rPr lang="et-EE" altLang="et-EE" sz="2800" smtClean="0"/>
              <a:t> asutuste vahel kogumisotsuste tegemisel, ressursside otstarbekas kasutus</a:t>
            </a:r>
          </a:p>
          <a:p>
            <a:pPr lvl="1"/>
            <a:r>
              <a:rPr lang="et-EE" altLang="et-EE" sz="2400" smtClean="0"/>
              <a:t>Ühtne komplekteerimiskava</a:t>
            </a:r>
          </a:p>
          <a:p>
            <a:r>
              <a:rPr lang="et-EE" altLang="et-EE" sz="2800" smtClean="0"/>
              <a:t>Kasutajate ja kogukondade kaasamine</a:t>
            </a:r>
          </a:p>
          <a:p>
            <a:pPr lvl="1"/>
            <a:r>
              <a:rPr lang="et-EE" altLang="et-EE" sz="2400" smtClean="0"/>
              <a:t>Nähtavus ühiskonnas</a:t>
            </a:r>
          </a:p>
          <a:p>
            <a:endParaRPr lang="et-EE" altLang="et-EE" smtClean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Pealkiri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altLang="et-EE" smtClean="0"/>
              <a:t>Tänan</a:t>
            </a:r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t-EE" dirty="0" smtClean="0"/>
              <a:t>Taivo Raud</a:t>
            </a:r>
          </a:p>
          <a:p>
            <a:pPr>
              <a:defRPr/>
            </a:pPr>
            <a:r>
              <a:rPr lang="et-EE" dirty="0" smtClean="0"/>
              <a:t>HTM teadusosakond</a:t>
            </a:r>
          </a:p>
          <a:p>
            <a:pPr>
              <a:defRPr/>
            </a:pPr>
            <a:r>
              <a:rPr lang="et-EE" dirty="0" smtClean="0">
                <a:hlinkClick r:id="rId2"/>
              </a:rPr>
              <a:t>taivo.raud@hm.ee</a:t>
            </a:r>
            <a:endParaRPr lang="et-EE" dirty="0" smtClean="0"/>
          </a:p>
          <a:p>
            <a:pPr>
              <a:defRPr/>
            </a:pPr>
            <a:r>
              <a:rPr lang="et-EE" dirty="0" smtClean="0"/>
              <a:t>735 0134</a:t>
            </a:r>
            <a:endParaRPr lang="et-EE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itle &amp; Subtitle">
  <a:themeElements>
    <a:clrScheme name="Title &amp; Subtitl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LongProperties xmlns="http://schemas.microsoft.com/office/2006/metadata/longProperties"/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75E47E8C169B642B1F65346FBBD8FD4" ma:contentTypeVersion="0" ma:contentTypeDescription="Loo uus dokument" ma:contentTypeScope="" ma:versionID="2191ed2d7b39e636fc89a03f946c7ea9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77da69f0d140025d199803a800d85e0a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Sisutüüp" ma:readOnly="true"/>
        <xsd:element ref="dc:title" minOccurs="0" maxOccurs="1" ma:index="4" ma:displayName="Pealkiri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3F2318-CAE6-4593-A2C2-C3476D6F342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FC2E696-B47A-4DF8-B6A2-C849429EC854}">
  <ds:schemaRefs>
    <ds:schemaRef ds:uri="http://schemas.microsoft.com/office/2006/metadata/longProperties"/>
  </ds:schemaRefs>
</ds:datastoreItem>
</file>

<file path=customXml/itemProps3.xml><?xml version="1.0" encoding="utf-8"?>
<ds:datastoreItem xmlns:ds="http://schemas.openxmlformats.org/officeDocument/2006/customXml" ds:itemID="{A294D9D2-DCE7-4024-A5F0-D3C029230A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4.xml><?xml version="1.0" encoding="utf-8"?>
<ds:datastoreItem xmlns:ds="http://schemas.openxmlformats.org/officeDocument/2006/customXml" ds:itemID="{F0FB625A-9B7C-4788-A9EA-9F4CD94D2DA7}">
  <ds:schemaRefs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purl.org/dc/terms/"/>
    <ds:schemaRef ds:uri="http://purl.org/dc/dcmitype/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646</Words>
  <Application>Microsoft Office PowerPoint</Application>
  <PresentationFormat>Ekraaniseanss (4:3)</PresentationFormat>
  <Paragraphs>91</Paragraphs>
  <Slides>20</Slides>
  <Notes>1</Notes>
  <HiddenSlides>0</HiddenSlides>
  <MMClips>0</MMClips>
  <ScaleCrop>false</ScaleCrop>
  <HeadingPairs>
    <vt:vector size="6" baseType="variant">
      <vt:variant>
        <vt:lpstr>Kasutatud fondid</vt:lpstr>
      </vt:variant>
      <vt:variant>
        <vt:i4>4</vt:i4>
      </vt:variant>
      <vt:variant>
        <vt:lpstr>Kujundus</vt:lpstr>
      </vt:variant>
      <vt:variant>
        <vt:i4>2</vt:i4>
      </vt:variant>
      <vt:variant>
        <vt:lpstr>Slaidipealkirjad</vt:lpstr>
      </vt:variant>
      <vt:variant>
        <vt:i4>20</vt:i4>
      </vt:variant>
    </vt:vector>
  </HeadingPairs>
  <TitlesOfParts>
    <vt:vector size="26" baseType="lpstr">
      <vt:lpstr>Arial</vt:lpstr>
      <vt:lpstr>Calibri</vt:lpstr>
      <vt:lpstr>Gill Sans</vt:lpstr>
      <vt:lpstr>ヒラギノ角ゴ ProN W3</vt:lpstr>
      <vt:lpstr>Office Theme</vt:lpstr>
      <vt:lpstr>Title &amp; Subtitle</vt:lpstr>
      <vt:lpstr>PowerPointi esitlus</vt:lpstr>
      <vt:lpstr>Ettekande sisu</vt:lpstr>
      <vt:lpstr>TAI 2007-2013 eesmärgid ja tegevused </vt:lpstr>
      <vt:lpstr>TAI 2007-2013 tegevused (1)</vt:lpstr>
      <vt:lpstr>TAI 2007-2013 tegevused (2)</vt:lpstr>
      <vt:lpstr>Tehtud investeeringud</vt:lpstr>
      <vt:lpstr>Rahastusinstrumendid</vt:lpstr>
      <vt:lpstr>Vahekokkuvõte</vt:lpstr>
      <vt:lpstr>TAI 2014-2020 eesmärgid ja tegevused </vt:lpstr>
      <vt:lpstr>TAI strateegia 2014-2020</vt:lpstr>
      <vt:lpstr>TAI 2014-2020 eesmärgid</vt:lpstr>
      <vt:lpstr>TAI arengusuundumused</vt:lpstr>
      <vt:lpstr>TAI 2014-2020 tegevused (1)</vt:lpstr>
      <vt:lpstr>TAI 2014-2020 tegevused (2)</vt:lpstr>
      <vt:lpstr>TAI 2014-2020 tegevused (3)</vt:lpstr>
      <vt:lpstr>TAI 2014-2020 meetmed</vt:lpstr>
      <vt:lpstr>Järeldused</vt:lpstr>
      <vt:lpstr>Põhisõnumid</vt:lpstr>
      <vt:lpstr>Mõtlemisainet</vt:lpstr>
      <vt:lpstr>Tänan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Greete Kempel</dc:creator>
  <cp:lastModifiedBy>Anneli Sepp</cp:lastModifiedBy>
  <cp:revision>29</cp:revision>
  <dcterms:created xsi:type="dcterms:W3CDTF">2011-11-28T13:13:48Z</dcterms:created>
  <dcterms:modified xsi:type="dcterms:W3CDTF">2014-03-12T14:54:00Z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0x010100375E47E8C169B642B1F65346FBBD8FD4</vt:lpwstr>
  </property>
  <property fmtid="{D5CDD505-2E9C-101B-9397-08002B2CF9AE}" pid="3" name="ContentType">
    <vt:lpwstr>Dokument</vt:lpwstr>
  </property>
</Properties>
</file>