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4"/>
  </p:notesMasterIdLst>
  <p:sldIdLst>
    <p:sldId id="256" r:id="rId2"/>
    <p:sldId id="290" r:id="rId3"/>
    <p:sldId id="291" r:id="rId4"/>
    <p:sldId id="358" r:id="rId5"/>
    <p:sldId id="345" r:id="rId6"/>
    <p:sldId id="354" r:id="rId7"/>
    <p:sldId id="347" r:id="rId8"/>
    <p:sldId id="348" r:id="rId9"/>
    <p:sldId id="350" r:id="rId10"/>
    <p:sldId id="352" r:id="rId11"/>
    <p:sldId id="346" r:id="rId12"/>
    <p:sldId id="340" r:id="rId13"/>
    <p:sldId id="341" r:id="rId14"/>
    <p:sldId id="344" r:id="rId15"/>
    <p:sldId id="362" r:id="rId16"/>
    <p:sldId id="357" r:id="rId17"/>
    <p:sldId id="342" r:id="rId18"/>
    <p:sldId id="325" r:id="rId19"/>
    <p:sldId id="327" r:id="rId20"/>
    <p:sldId id="328" r:id="rId21"/>
    <p:sldId id="263" r:id="rId22"/>
    <p:sldId id="284" r:id="rId23"/>
    <p:sldId id="262" r:id="rId24"/>
    <p:sldId id="279" r:id="rId25"/>
    <p:sldId id="268" r:id="rId26"/>
    <p:sldId id="269" r:id="rId27"/>
    <p:sldId id="270" r:id="rId28"/>
    <p:sldId id="272" r:id="rId29"/>
    <p:sldId id="274" r:id="rId30"/>
    <p:sldId id="292" r:id="rId31"/>
    <p:sldId id="363" r:id="rId32"/>
    <p:sldId id="364" r:id="rId33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eskmine laad 2 – rõh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inimized" horzBarState="maximized">
    <p:restoredLeft sz="15662" autoAdjust="0"/>
    <p:restoredTop sz="90559" autoAdjust="0"/>
  </p:normalViewPr>
  <p:slideViewPr>
    <p:cSldViewPr>
      <p:cViewPr>
        <p:scale>
          <a:sx n="63" d="100"/>
          <a:sy n="63" d="100"/>
        </p:scale>
        <p:origin x="-1210" y="2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13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394EFE-89F0-4CA5-8F15-AE04E3BC92E3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4" name="Slaidi pildi kohatä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Märkmete kohatäid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2E2FB0-4458-451A-882A-8A84FE974BA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87207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äisnurkne kolmnur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ealkiri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t-EE" smtClean="0"/>
              <a:t>Muutke tiitli laadi</a:t>
            </a:r>
            <a:endParaRPr kumimoji="0" lang="en-US"/>
          </a:p>
        </p:txBody>
      </p:sp>
      <p:sp>
        <p:nvSpPr>
          <p:cNvPr id="17" name="Alapealkiri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t-EE" smtClean="0"/>
              <a:t>Klõpsake laadi muutmiseks</a:t>
            </a:r>
            <a:endParaRPr kumimoji="0" lang="en-US"/>
          </a:p>
        </p:txBody>
      </p:sp>
      <p:grpSp>
        <p:nvGrpSpPr>
          <p:cNvPr id="2" name="Rühm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abakuju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abakuju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abakuju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irgkonnek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Kuupäeva kohatäide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3062565-ED1E-4322-8CEB-7E5294FBE130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19" name="Jaluse kohatäid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t-EE"/>
          </a:p>
        </p:txBody>
      </p:sp>
      <p:sp>
        <p:nvSpPr>
          <p:cNvPr id="27" name="Slaidinumbri kohatä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8B3E147-92BE-4BCA-B13A-503B3C42C975}" type="slidenum">
              <a:rPr lang="et-EE" smtClean="0"/>
              <a:t>‹#›</a:t>
            </a:fld>
            <a:endParaRPr lang="et-E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t-EE" smtClean="0"/>
              <a:t>Muutke teksti laade</a:t>
            </a:r>
          </a:p>
          <a:p>
            <a:pPr lvl="1" eaLnBrk="1" latinLnBrk="0" hangingPunct="1"/>
            <a:r>
              <a:rPr lang="et-EE" smtClean="0"/>
              <a:t>Teine tase</a:t>
            </a:r>
          </a:p>
          <a:p>
            <a:pPr lvl="2" eaLnBrk="1" latinLnBrk="0" hangingPunct="1"/>
            <a:r>
              <a:rPr lang="et-EE" smtClean="0"/>
              <a:t>Kolmas tase</a:t>
            </a:r>
          </a:p>
          <a:p>
            <a:pPr lvl="3" eaLnBrk="1" latinLnBrk="0" hangingPunct="1"/>
            <a:r>
              <a:rPr lang="et-EE" smtClean="0"/>
              <a:t>Neljas tase</a:t>
            </a:r>
          </a:p>
          <a:p>
            <a:pPr lvl="4" eaLnBrk="1" latinLnBrk="0" hangingPunct="1"/>
            <a:r>
              <a:rPr lang="et-EE" smtClean="0"/>
              <a:t>Viies tase</a:t>
            </a:r>
            <a:endParaRPr kumimoji="0" lang="en-US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062565-ED1E-4322-8CEB-7E5294FBE130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3E147-92BE-4BCA-B13A-503B3C42C975}" type="slidenum">
              <a:rPr lang="et-EE" smtClean="0"/>
              <a:t>‹#›</a:t>
            </a:fld>
            <a:endParaRPr lang="et-EE"/>
          </a:p>
        </p:txBody>
      </p:sp>
      <p:sp>
        <p:nvSpPr>
          <p:cNvPr id="7" name="Pealkiri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t-EE" smtClean="0"/>
              <a:t>Muutke tiitli laadi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t-EE" smtClean="0"/>
              <a:t>Muutke tiitli laadi</a:t>
            </a:r>
            <a:endParaRPr kumimoji="0" lang="en-US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t-EE" smtClean="0"/>
              <a:t>Muutke teksti laade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062565-ED1E-4322-8CEB-7E5294FBE130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3E147-92BE-4BCA-B13A-503B3C42C975}" type="slidenum">
              <a:rPr lang="et-EE" smtClean="0"/>
              <a:t>‹#›</a:t>
            </a:fld>
            <a:endParaRPr lang="et-EE"/>
          </a:p>
        </p:txBody>
      </p:sp>
      <p:sp>
        <p:nvSpPr>
          <p:cNvPr id="7" name="Rööpnool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Rööpnool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t-EE" smtClean="0"/>
              <a:t>Muutke teksti laade</a:t>
            </a:r>
          </a:p>
          <a:p>
            <a:pPr lvl="1" eaLnBrk="1" latinLnBrk="0" hangingPunct="1"/>
            <a:r>
              <a:rPr lang="et-EE" smtClean="0"/>
              <a:t>Teine tase</a:t>
            </a:r>
          </a:p>
          <a:p>
            <a:pPr lvl="2" eaLnBrk="1" latinLnBrk="0" hangingPunct="1"/>
            <a:r>
              <a:rPr lang="et-EE" smtClean="0"/>
              <a:t>Kolmas tase</a:t>
            </a:r>
          </a:p>
          <a:p>
            <a:pPr lvl="3" eaLnBrk="1" latinLnBrk="0" hangingPunct="1"/>
            <a:r>
              <a:rPr lang="et-EE" smtClean="0"/>
              <a:t>Neljas tase</a:t>
            </a:r>
          </a:p>
          <a:p>
            <a:pPr lvl="4" eaLnBrk="1" latinLnBrk="0" hangingPunct="1"/>
            <a:r>
              <a:rPr lang="et-EE" smtClean="0"/>
              <a:t>Viies tase</a:t>
            </a:r>
            <a:endParaRPr kumimoji="0" lang="en-US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t-EE" smtClean="0"/>
              <a:t>Muutke teksti laade</a:t>
            </a:r>
          </a:p>
          <a:p>
            <a:pPr lvl="1" eaLnBrk="1" latinLnBrk="0" hangingPunct="1"/>
            <a:r>
              <a:rPr lang="et-EE" smtClean="0"/>
              <a:t>Teine tase</a:t>
            </a:r>
          </a:p>
          <a:p>
            <a:pPr lvl="2" eaLnBrk="1" latinLnBrk="0" hangingPunct="1"/>
            <a:r>
              <a:rPr lang="et-EE" smtClean="0"/>
              <a:t>Kolmas tase</a:t>
            </a:r>
          </a:p>
          <a:p>
            <a:pPr lvl="3" eaLnBrk="1" latinLnBrk="0" hangingPunct="1"/>
            <a:r>
              <a:rPr lang="et-EE" smtClean="0"/>
              <a:t>Neljas tase</a:t>
            </a:r>
          </a:p>
          <a:p>
            <a:pPr lvl="4" eaLnBrk="1" latinLnBrk="0" hangingPunct="1"/>
            <a:r>
              <a:rPr lang="et-EE" smtClean="0"/>
              <a:t>Viies tase</a:t>
            </a:r>
            <a:endParaRPr kumimoji="0" lang="en-US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062565-ED1E-4322-8CEB-7E5294FBE130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3E147-92BE-4BCA-B13A-503B3C42C975}" type="slidenum">
              <a:rPr lang="et-EE" smtClean="0"/>
              <a:t>‹#›</a:t>
            </a:fld>
            <a:endParaRPr lang="et-EE"/>
          </a:p>
        </p:txBody>
      </p:sp>
      <p:sp>
        <p:nvSpPr>
          <p:cNvPr id="8" name="Pealkiri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t-EE" smtClean="0"/>
              <a:t>Muutke tiitli laadi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õrdlus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t-EE" smtClean="0"/>
              <a:t>Muutke tiitli laadi</a:t>
            </a:r>
            <a:endParaRPr kumimoji="0" lang="en-US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t-EE" smtClean="0"/>
              <a:t>Muutke teksti laade</a:t>
            </a:r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t-EE" smtClean="0"/>
              <a:t>Muutke teksti laade</a:t>
            </a:r>
          </a:p>
        </p:txBody>
      </p:sp>
      <p:sp>
        <p:nvSpPr>
          <p:cNvPr id="5" name="Sisu kohatäide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t-EE" smtClean="0"/>
              <a:t>Muutke teksti laade</a:t>
            </a:r>
          </a:p>
          <a:p>
            <a:pPr lvl="1" eaLnBrk="1" latinLnBrk="0" hangingPunct="1"/>
            <a:r>
              <a:rPr lang="et-EE" smtClean="0"/>
              <a:t>Teine tase</a:t>
            </a:r>
          </a:p>
          <a:p>
            <a:pPr lvl="2" eaLnBrk="1" latinLnBrk="0" hangingPunct="1"/>
            <a:r>
              <a:rPr lang="et-EE" smtClean="0"/>
              <a:t>Kolmas tase</a:t>
            </a:r>
          </a:p>
          <a:p>
            <a:pPr lvl="3" eaLnBrk="1" latinLnBrk="0" hangingPunct="1"/>
            <a:r>
              <a:rPr lang="et-EE" smtClean="0"/>
              <a:t>Neljas tase</a:t>
            </a:r>
          </a:p>
          <a:p>
            <a:pPr lvl="4" eaLnBrk="1" latinLnBrk="0" hangingPunct="1"/>
            <a:r>
              <a:rPr lang="et-EE" smtClean="0"/>
              <a:t>Viies tase</a:t>
            </a:r>
            <a:endParaRPr kumimoji="0" lang="en-US"/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t-EE" smtClean="0"/>
              <a:t>Muutke teksti laade</a:t>
            </a:r>
          </a:p>
          <a:p>
            <a:pPr lvl="1" eaLnBrk="1" latinLnBrk="0" hangingPunct="1"/>
            <a:r>
              <a:rPr lang="et-EE" smtClean="0"/>
              <a:t>Teine tase</a:t>
            </a:r>
          </a:p>
          <a:p>
            <a:pPr lvl="2" eaLnBrk="1" latinLnBrk="0" hangingPunct="1"/>
            <a:r>
              <a:rPr lang="et-EE" smtClean="0"/>
              <a:t>Kolmas tase</a:t>
            </a:r>
          </a:p>
          <a:p>
            <a:pPr lvl="3" eaLnBrk="1" latinLnBrk="0" hangingPunct="1"/>
            <a:r>
              <a:rPr lang="et-EE" smtClean="0"/>
              <a:t>Neljas tase</a:t>
            </a:r>
          </a:p>
          <a:p>
            <a:pPr lvl="4" eaLnBrk="1" latinLnBrk="0" hangingPunct="1"/>
            <a:r>
              <a:rPr lang="et-EE" smtClean="0"/>
              <a:t>Viies tase</a:t>
            </a:r>
            <a:endParaRPr kumimoji="0" lang="en-US"/>
          </a:p>
        </p:txBody>
      </p:sp>
      <p:sp>
        <p:nvSpPr>
          <p:cNvPr id="7" name="Kuupäeva kohatäid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062565-ED1E-4322-8CEB-7E5294FBE130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3E147-92BE-4BCA-B13A-503B3C42C975}" type="slidenum">
              <a:rPr lang="et-EE" smtClean="0"/>
              <a:t>‹#›</a:t>
            </a:fld>
            <a:endParaRPr lang="et-E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062565-ED1E-4322-8CEB-7E5294FBE130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3E147-92BE-4BCA-B13A-503B3C42C975}" type="slidenum">
              <a:rPr lang="et-EE" smtClean="0"/>
              <a:t>‹#›</a:t>
            </a:fld>
            <a:endParaRPr lang="et-EE"/>
          </a:p>
        </p:txBody>
      </p:sp>
      <p:sp>
        <p:nvSpPr>
          <p:cNvPr id="6" name="Pealkiri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t-EE" smtClean="0"/>
              <a:t>Muutke tiitli laadi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062565-ED1E-4322-8CEB-7E5294FBE130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3E147-92BE-4BCA-B13A-503B3C42C975}" type="slidenum">
              <a:rPr lang="et-EE" smtClean="0"/>
              <a:t>‹#›</a:t>
            </a:fld>
            <a:endParaRPr lang="et-E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Pealdisega sisu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t-EE" smtClean="0"/>
              <a:t>Muutke tiitli laadi</a:t>
            </a:r>
            <a:endParaRPr kumimoji="0" lang="en-US"/>
          </a:p>
        </p:txBody>
      </p:sp>
      <p:sp>
        <p:nvSpPr>
          <p:cNvPr id="3" name="Teksti kohatäide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t-EE" smtClean="0"/>
              <a:t>Muutke teksti laade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t-EE" smtClean="0"/>
              <a:t>Muutke teksti laade</a:t>
            </a:r>
          </a:p>
          <a:p>
            <a:pPr lvl="1" eaLnBrk="1" latinLnBrk="0" hangingPunct="1"/>
            <a:r>
              <a:rPr lang="et-EE" smtClean="0"/>
              <a:t>Teine tase</a:t>
            </a:r>
          </a:p>
          <a:p>
            <a:pPr lvl="2" eaLnBrk="1" latinLnBrk="0" hangingPunct="1"/>
            <a:r>
              <a:rPr lang="et-EE" smtClean="0"/>
              <a:t>Kolmas tase</a:t>
            </a:r>
          </a:p>
          <a:p>
            <a:pPr lvl="3" eaLnBrk="1" latinLnBrk="0" hangingPunct="1"/>
            <a:r>
              <a:rPr lang="et-EE" smtClean="0"/>
              <a:t>Neljas tase</a:t>
            </a:r>
          </a:p>
          <a:p>
            <a:pPr lvl="4" eaLnBrk="1" latinLnBrk="0" hangingPunct="1"/>
            <a:r>
              <a:rPr lang="et-EE" smtClean="0"/>
              <a:t>Viies tase</a:t>
            </a:r>
            <a:endParaRPr kumimoji="0" lang="en-US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3062565-ED1E-4322-8CEB-7E5294FBE130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3E147-92BE-4BCA-B13A-503B3C42C975}" type="slidenum">
              <a:rPr lang="et-EE" smtClean="0"/>
              <a:t>‹#›</a:t>
            </a:fld>
            <a:endParaRPr lang="et-E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ldiallkirjaga pil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t-EE" smtClean="0"/>
              <a:t>Muutke teksti laade</a:t>
            </a:r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t-EE" smtClean="0"/>
              <a:t>Pildi lisamiseks klõpsake ikooni</a:t>
            </a:r>
            <a:endParaRPr kumimoji="0" lang="en-US" dirty="0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3062565-ED1E-4322-8CEB-7E5294FBE130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8B3E147-92BE-4BCA-B13A-503B3C42C975}" type="slidenum">
              <a:rPr lang="et-EE" smtClean="0"/>
              <a:t>‹#›</a:t>
            </a:fld>
            <a:endParaRPr lang="et-EE"/>
          </a:p>
        </p:txBody>
      </p:sp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t-EE" smtClean="0"/>
              <a:t>Muutke tiitli laadi</a:t>
            </a:r>
            <a:endParaRPr kumimoji="0" lang="en-US"/>
          </a:p>
        </p:txBody>
      </p:sp>
      <p:sp>
        <p:nvSpPr>
          <p:cNvPr id="8" name="Vabakuju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abakuju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äisnurkne kolmnur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irgkonnek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ööpnool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Rööpnool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t-EE" smtClean="0"/>
              <a:t>Muutke tiitli laadi</a:t>
            </a:r>
            <a:endParaRPr kumimoji="0" lang="en-US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t-EE" smtClean="0"/>
              <a:t>Muutke teksti laade</a:t>
            </a:r>
          </a:p>
          <a:p>
            <a:pPr lvl="1" eaLnBrk="1" latinLnBrk="0" hangingPunct="1"/>
            <a:r>
              <a:rPr lang="et-EE" smtClean="0"/>
              <a:t>Teine tase</a:t>
            </a:r>
          </a:p>
          <a:p>
            <a:pPr lvl="2" eaLnBrk="1" latinLnBrk="0" hangingPunct="1"/>
            <a:r>
              <a:rPr lang="et-EE" smtClean="0"/>
              <a:t>Kolmas tase</a:t>
            </a:r>
          </a:p>
          <a:p>
            <a:pPr lvl="3" eaLnBrk="1" latinLnBrk="0" hangingPunct="1"/>
            <a:r>
              <a:rPr lang="et-EE" smtClean="0"/>
              <a:t>Neljas tase</a:t>
            </a:r>
          </a:p>
          <a:p>
            <a:pPr lvl="4" eaLnBrk="1" latinLnBrk="0" hangingPunct="1"/>
            <a:r>
              <a:rPr lang="et-EE" smtClean="0"/>
              <a:t>Viies tase</a:t>
            </a:r>
            <a:endParaRPr kumimoji="0" lang="en-US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062565-ED1E-4322-8CEB-7E5294FBE130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3E147-92BE-4BCA-B13A-503B3C42C975}" type="slidenum">
              <a:rPr lang="et-EE" smtClean="0"/>
              <a:t>‹#›</a:t>
            </a:fld>
            <a:endParaRPr lang="et-E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t-EE" smtClean="0"/>
              <a:t>Muutke tiitli laadi</a:t>
            </a:r>
            <a:endParaRPr kumimoji="0" lang="en-US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t-EE" smtClean="0"/>
              <a:t>Muutke teksti laade</a:t>
            </a:r>
          </a:p>
          <a:p>
            <a:pPr lvl="1" eaLnBrk="1" latinLnBrk="0" hangingPunct="1"/>
            <a:r>
              <a:rPr lang="et-EE" smtClean="0"/>
              <a:t>Teine tase</a:t>
            </a:r>
          </a:p>
          <a:p>
            <a:pPr lvl="2" eaLnBrk="1" latinLnBrk="0" hangingPunct="1"/>
            <a:r>
              <a:rPr lang="et-EE" smtClean="0"/>
              <a:t>Kolmas tase</a:t>
            </a:r>
          </a:p>
          <a:p>
            <a:pPr lvl="3" eaLnBrk="1" latinLnBrk="0" hangingPunct="1"/>
            <a:r>
              <a:rPr lang="et-EE" smtClean="0"/>
              <a:t>Neljas tase</a:t>
            </a:r>
          </a:p>
          <a:p>
            <a:pPr lvl="4" eaLnBrk="1" latinLnBrk="0" hangingPunct="1"/>
            <a:r>
              <a:rPr lang="et-EE" smtClean="0"/>
              <a:t>Viies tase</a:t>
            </a:r>
            <a:endParaRPr kumimoji="0" lang="en-US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062565-ED1E-4322-8CEB-7E5294FBE130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3E147-92BE-4BCA-B13A-503B3C42C975}" type="slidenum">
              <a:rPr lang="et-EE" smtClean="0"/>
              <a:t>‹#›</a:t>
            </a:fld>
            <a:endParaRPr lang="et-E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abakuju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abakuju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äisnurkne kolmnur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irgkonnek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ealkirja kohatäid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t-EE" smtClean="0"/>
              <a:t>Muutke tiitli laadi</a:t>
            </a:r>
            <a:endParaRPr kumimoji="0" lang="en-US"/>
          </a:p>
        </p:txBody>
      </p:sp>
      <p:sp>
        <p:nvSpPr>
          <p:cNvPr id="30" name="Teksti kohatäide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t-EE" smtClean="0"/>
              <a:t>Muutke teksti laade</a:t>
            </a:r>
          </a:p>
          <a:p>
            <a:pPr lvl="1" eaLnBrk="1" latinLnBrk="0" hangingPunct="1"/>
            <a:r>
              <a:rPr kumimoji="0" lang="et-EE" smtClean="0"/>
              <a:t>Teine tase</a:t>
            </a:r>
          </a:p>
          <a:p>
            <a:pPr lvl="2" eaLnBrk="1" latinLnBrk="0" hangingPunct="1"/>
            <a:r>
              <a:rPr kumimoji="0" lang="et-EE" smtClean="0"/>
              <a:t>Kolmas tase</a:t>
            </a:r>
          </a:p>
          <a:p>
            <a:pPr lvl="3" eaLnBrk="1" latinLnBrk="0" hangingPunct="1"/>
            <a:r>
              <a:rPr kumimoji="0" lang="et-EE" smtClean="0"/>
              <a:t>Neljas tase</a:t>
            </a:r>
          </a:p>
          <a:p>
            <a:pPr lvl="4" eaLnBrk="1" latinLnBrk="0" hangingPunct="1"/>
            <a:r>
              <a:rPr kumimoji="0" lang="et-EE" smtClean="0"/>
              <a:t>Viies tase</a:t>
            </a:r>
            <a:endParaRPr kumimoji="0" lang="en-US"/>
          </a:p>
        </p:txBody>
      </p:sp>
      <p:sp>
        <p:nvSpPr>
          <p:cNvPr id="10" name="Kuupäeva kohatäide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3062565-ED1E-4322-8CEB-7E5294FBE130}" type="datetimeFigureOut">
              <a:rPr lang="et-EE" smtClean="0"/>
              <a:t>15.03.2016</a:t>
            </a:fld>
            <a:endParaRPr lang="et-EE"/>
          </a:p>
        </p:txBody>
      </p:sp>
      <p:sp>
        <p:nvSpPr>
          <p:cNvPr id="22" name="Jaluse kohatäide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t-EE"/>
          </a:p>
        </p:txBody>
      </p:sp>
      <p:sp>
        <p:nvSpPr>
          <p:cNvPr id="18" name="Slaidinumbri kohatäide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8B3E147-92BE-4BCA-B13A-503B3C42C975}" type="slidenum">
              <a:rPr lang="et-EE" smtClean="0"/>
              <a:t>‹#›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irmus.ee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kreutzwald.kirmus.ee/" TargetMode="External"/><Relationship Id="rId2" Type="http://schemas.openxmlformats.org/officeDocument/2006/relationships/hyperlink" Target="http://www.digar.ee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luts.ee/index.php/e-raamatud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jpe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://kreutzwald.kirmus.ee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://krzwlive.kirmus.ee/et/lisamaterjalid/ajatelje_materjalid?item_id=174&amp;table=Books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kreutzwald.kirmus.ee/kasutus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hyperlink" Target="http://www.urban.e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1043608" y="260649"/>
            <a:ext cx="7704856" cy="2232248"/>
          </a:xfrm>
        </p:spPr>
        <p:txBody>
          <a:bodyPr>
            <a:normAutofit fontScale="90000"/>
          </a:bodyPr>
          <a:lstStyle/>
          <a:p>
            <a:r>
              <a:rPr lang="et-EE" dirty="0" smtClean="0">
                <a:effectLst/>
              </a:rPr>
              <a:t/>
            </a:r>
            <a:br>
              <a:rPr lang="et-EE" dirty="0" smtClean="0">
                <a:effectLst/>
              </a:rPr>
            </a:br>
            <a:r>
              <a:rPr lang="et-EE" dirty="0">
                <a:effectLst/>
              </a:rPr>
              <a:t/>
            </a:r>
            <a:br>
              <a:rPr lang="et-EE" dirty="0">
                <a:effectLst/>
              </a:rPr>
            </a:br>
            <a:r>
              <a:rPr lang="et-EE" sz="4000" dirty="0" smtClean="0">
                <a:effectLst/>
              </a:rPr>
              <a:t>Kirjandusklassika </a:t>
            </a:r>
            <a:r>
              <a:rPr lang="et-EE" sz="4000" dirty="0">
                <a:effectLst/>
              </a:rPr>
              <a:t>digiprojektid kui </a:t>
            </a:r>
            <a:r>
              <a:rPr lang="et-EE" sz="4000" dirty="0" smtClean="0">
                <a:effectLst/>
              </a:rPr>
              <a:t>teadusressurss</a:t>
            </a:r>
            <a:r>
              <a:rPr lang="et-EE" sz="4000" dirty="0">
                <a:effectLst/>
              </a:rPr>
              <a:t/>
            </a:r>
            <a:br>
              <a:rPr lang="et-EE" sz="4000" dirty="0">
                <a:effectLst/>
              </a:rPr>
            </a:br>
            <a:endParaRPr lang="et-EE" sz="4000" dirty="0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971600" y="2636912"/>
            <a:ext cx="7772400" cy="2063800"/>
          </a:xfrm>
        </p:spPr>
        <p:txBody>
          <a:bodyPr>
            <a:normAutofit fontScale="32500" lnSpcReduction="20000"/>
          </a:bodyPr>
          <a:lstStyle/>
          <a:p>
            <a:r>
              <a:rPr lang="et-EE" sz="7200" dirty="0" err="1" smtClean="0"/>
              <a:t>Marin</a:t>
            </a:r>
            <a:r>
              <a:rPr lang="et-EE" sz="7200" dirty="0" smtClean="0"/>
              <a:t> </a:t>
            </a:r>
            <a:r>
              <a:rPr lang="et-EE" sz="7200" dirty="0" err="1" smtClean="0"/>
              <a:t>Laak</a:t>
            </a:r>
            <a:r>
              <a:rPr lang="et-EE" sz="7200" dirty="0" smtClean="0"/>
              <a:t>, Eesti Kirjandusmuuseum</a:t>
            </a:r>
          </a:p>
          <a:p>
            <a:endParaRPr lang="et-EE" sz="7200" dirty="0" smtClean="0"/>
          </a:p>
          <a:p>
            <a:pPr algn="r"/>
            <a:r>
              <a:rPr lang="et-EE" sz="7200" dirty="0" smtClean="0"/>
              <a:t>MÄLUASUTUS – TEADUSTÖÖ TÕHUS TOETAJA</a:t>
            </a:r>
          </a:p>
          <a:p>
            <a:pPr algn="r"/>
            <a:r>
              <a:rPr lang="et-EE" sz="7200" dirty="0" smtClean="0"/>
              <a:t>XIX mäluasutuste talveseminar</a:t>
            </a:r>
          </a:p>
          <a:p>
            <a:pPr algn="r"/>
            <a:endParaRPr lang="et-EE" sz="7200" dirty="0" smtClean="0"/>
          </a:p>
          <a:p>
            <a:pPr algn="r"/>
            <a:r>
              <a:rPr lang="et-EE" sz="7200" dirty="0" smtClean="0"/>
              <a:t>Kääriku, 16. märts </a:t>
            </a:r>
            <a:r>
              <a:rPr lang="et-EE" sz="7200" dirty="0" smtClean="0"/>
              <a:t>2016. a</a:t>
            </a:r>
            <a:endParaRPr lang="et-EE" sz="7200" dirty="0" smtClean="0"/>
          </a:p>
          <a:p>
            <a:pPr algn="r"/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59570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>
          <a:xfrm>
            <a:off x="395536" y="1628800"/>
            <a:ext cx="8352928" cy="496855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t-EE" sz="2000" dirty="0" smtClean="0"/>
          </a:p>
          <a:p>
            <a:pPr marL="0" indent="0">
              <a:buNone/>
            </a:pPr>
            <a:r>
              <a:rPr lang="et-EE" sz="2000" dirty="0" smtClean="0"/>
              <a:t>Uudised. Jaanuar,  2016</a:t>
            </a:r>
          </a:p>
          <a:p>
            <a:pPr marL="0" indent="0">
              <a:buNone/>
            </a:pPr>
            <a:endParaRPr lang="et-EE" sz="2000" dirty="0" smtClean="0"/>
          </a:p>
          <a:p>
            <a:pPr marL="0" indent="0">
              <a:buNone/>
            </a:pPr>
            <a:r>
              <a:rPr lang="et-EE" sz="2000" dirty="0" smtClean="0"/>
              <a:t>„Eesti </a:t>
            </a:r>
            <a:r>
              <a:rPr lang="et-EE" sz="2000" dirty="0"/>
              <a:t>Kirjandusmuuseumi, </a:t>
            </a:r>
            <a:r>
              <a:rPr lang="et-EE" sz="2000" dirty="0" smtClean="0"/>
              <a:t>Eesti </a:t>
            </a:r>
            <a:r>
              <a:rPr lang="et-EE" sz="2000" dirty="0"/>
              <a:t>Rahvusraamatukogu ja OÜ </a:t>
            </a:r>
            <a:r>
              <a:rPr lang="et-EE" sz="2000" dirty="0" err="1"/>
              <a:t>Digira</a:t>
            </a:r>
            <a:r>
              <a:rPr lang="et-EE" sz="2000" dirty="0"/>
              <a:t> koostöös on 2014. ja 2015. aasta jooksul valminud 175 raamatut </a:t>
            </a:r>
            <a:r>
              <a:rPr lang="et-EE" sz="2000" dirty="0" smtClean="0"/>
              <a:t>eesti </a:t>
            </a:r>
            <a:r>
              <a:rPr lang="et-EE" sz="2000" dirty="0"/>
              <a:t>kirjandusklassikast </a:t>
            </a:r>
            <a:r>
              <a:rPr lang="et-EE" sz="2000" dirty="0" err="1"/>
              <a:t>epub</a:t>
            </a:r>
            <a:r>
              <a:rPr lang="et-EE" sz="2000" dirty="0"/>
              <a:t> </a:t>
            </a:r>
            <a:r>
              <a:rPr lang="et-EE" sz="2000" dirty="0" smtClean="0"/>
              <a:t>formaadis“.</a:t>
            </a:r>
          </a:p>
          <a:p>
            <a:pPr marL="0" indent="0">
              <a:buNone/>
            </a:pPr>
            <a:endParaRPr lang="et-EE" sz="2000" dirty="0"/>
          </a:p>
          <a:p>
            <a:pPr marL="0" indent="0">
              <a:buNone/>
            </a:pPr>
            <a:r>
              <a:rPr lang="et-EE" sz="2000" dirty="0" smtClean="0"/>
              <a:t>Eellugu: riiulitel tolmuvast „Väikesest Illimarist“ </a:t>
            </a:r>
          </a:p>
          <a:p>
            <a:pPr marL="0" indent="0">
              <a:buNone/>
            </a:pPr>
            <a:r>
              <a:rPr lang="et-EE" sz="2000" dirty="0" smtClean="0"/>
              <a:t>(Vestlusring digitaalsest mälust: Indrek </a:t>
            </a:r>
            <a:r>
              <a:rPr lang="et-EE" sz="2000" dirty="0" err="1" smtClean="0"/>
              <a:t>Ibrus</a:t>
            </a:r>
            <a:r>
              <a:rPr lang="et-EE" sz="2000" dirty="0" smtClean="0"/>
              <a:t>, Marek tamm, </a:t>
            </a:r>
            <a:r>
              <a:rPr lang="et-EE" sz="2000" dirty="0" smtClean="0"/>
              <a:t>P</a:t>
            </a:r>
            <a:r>
              <a:rPr lang="et-EE" sz="2000" dirty="0" smtClean="0"/>
              <a:t>eeter </a:t>
            </a:r>
            <a:r>
              <a:rPr lang="et-EE" sz="2000" dirty="0" err="1" smtClean="0"/>
              <a:t>Torop</a:t>
            </a:r>
            <a:r>
              <a:rPr lang="et-EE" sz="2000" dirty="0" smtClean="0"/>
              <a:t>. Postimees 2011)</a:t>
            </a:r>
          </a:p>
          <a:p>
            <a:pPr marL="0" indent="0">
              <a:buNone/>
            </a:pPr>
            <a:endParaRPr lang="et-EE" sz="2000" dirty="0"/>
          </a:p>
          <a:p>
            <a:pPr marL="0" indent="0">
              <a:buNone/>
            </a:pPr>
            <a:r>
              <a:rPr lang="et-EE" sz="2000" i="1" dirty="0" smtClean="0"/>
              <a:t>Kirjandusklassika kui maailma kirjeldamise </a:t>
            </a:r>
            <a:r>
              <a:rPr lang="et-EE" sz="2000" i="1" dirty="0" err="1" smtClean="0"/>
              <a:t>tööriisatakastike</a:t>
            </a:r>
            <a:r>
              <a:rPr lang="et-EE" sz="2000" i="1" dirty="0" smtClean="0"/>
              <a:t>  </a:t>
            </a:r>
            <a:r>
              <a:rPr lang="et-EE" sz="2000" dirty="0" smtClean="0"/>
              <a:t>(Urve </a:t>
            </a:r>
            <a:r>
              <a:rPr lang="et-EE" sz="2000" dirty="0" err="1" smtClean="0"/>
              <a:t>Eslas</a:t>
            </a:r>
            <a:r>
              <a:rPr lang="et-EE" sz="2000" dirty="0" smtClean="0"/>
              <a:t>)</a:t>
            </a:r>
          </a:p>
          <a:p>
            <a:pPr marL="0" indent="0">
              <a:buNone/>
            </a:pPr>
            <a:r>
              <a:rPr lang="et-EE" sz="2000" dirty="0" smtClean="0"/>
              <a:t>			</a:t>
            </a:r>
            <a:r>
              <a:rPr lang="et-EE" sz="2000" i="1" dirty="0" smtClean="0"/>
              <a:t>Kirjandus kui inimese kastike</a:t>
            </a:r>
            <a:r>
              <a:rPr lang="et-EE" sz="2000" dirty="0" smtClean="0"/>
              <a:t> (Viivi Luik) </a:t>
            </a:r>
          </a:p>
          <a:p>
            <a:pPr marL="0" indent="0">
              <a:buNone/>
            </a:pPr>
            <a:endParaRPr lang="et-EE" sz="2000" dirty="0"/>
          </a:p>
          <a:p>
            <a:pPr marL="0" indent="0">
              <a:buNone/>
            </a:pPr>
            <a:endParaRPr lang="et-EE" sz="2000" dirty="0"/>
          </a:p>
          <a:p>
            <a:pPr marL="0" indent="0">
              <a:buNone/>
            </a:pPr>
            <a:r>
              <a:rPr lang="et-EE" sz="2000" dirty="0"/>
              <a:t> </a:t>
            </a:r>
          </a:p>
          <a:p>
            <a:pPr marL="0" indent="0">
              <a:buNone/>
            </a:pPr>
            <a:r>
              <a:rPr lang="et-EE" sz="2000" dirty="0"/>
              <a:t> </a:t>
            </a:r>
          </a:p>
          <a:p>
            <a:pPr marL="109728" indent="0">
              <a:buNone/>
            </a:pPr>
            <a:endParaRPr lang="et-EE" sz="2000" dirty="0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>
          <a:xfrm>
            <a:off x="467544" y="764704"/>
            <a:ext cx="8064896" cy="998984"/>
          </a:xfrm>
        </p:spPr>
        <p:txBody>
          <a:bodyPr>
            <a:normAutofit/>
          </a:bodyPr>
          <a:lstStyle/>
          <a:p>
            <a:pPr algn="ctr"/>
            <a:r>
              <a:rPr lang="et-EE" dirty="0" smtClean="0">
                <a:hlinkClick r:id="rId2"/>
              </a:rPr>
              <a:t>www.kirmus.ee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63205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5" y="332656"/>
            <a:ext cx="9105975" cy="628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54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Marju\Desktop\hel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621" y="5104606"/>
            <a:ext cx="60960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29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95536" y="1196752"/>
            <a:ext cx="8714057" cy="5328591"/>
          </a:xfrm>
        </p:spPr>
        <p:txBody>
          <a:bodyPr>
            <a:normAutofit fontScale="92500"/>
          </a:bodyPr>
          <a:lstStyle/>
          <a:p>
            <a:pPr marL="109728" indent="0">
              <a:buNone/>
            </a:pPr>
            <a:r>
              <a:rPr lang="et-EE" sz="2400" dirty="0" smtClean="0"/>
              <a:t>I. </a:t>
            </a:r>
            <a:r>
              <a:rPr lang="et-EE" sz="2400" dirty="0"/>
              <a:t>Koostööprojekt 	</a:t>
            </a:r>
          </a:p>
          <a:p>
            <a:pPr marL="109728" indent="0">
              <a:buNone/>
            </a:pPr>
            <a:r>
              <a:rPr lang="et-EE" sz="2400" dirty="0"/>
              <a:t>	</a:t>
            </a:r>
          </a:p>
          <a:p>
            <a:r>
              <a:rPr lang="et-EE" sz="2400" dirty="0"/>
              <a:t>RAHVUSRAAMATUKOGU – 4094 lk + turundus</a:t>
            </a:r>
          </a:p>
          <a:p>
            <a:r>
              <a:rPr lang="et-EE" sz="2400" dirty="0"/>
              <a:t>KIRJANDUSMUUSEUM – 8337 lk (</a:t>
            </a:r>
            <a:r>
              <a:rPr lang="et-EE" sz="2400" dirty="0" err="1"/>
              <a:t>KS’i</a:t>
            </a:r>
            <a:r>
              <a:rPr lang="et-EE" sz="2400" dirty="0"/>
              <a:t> baasil + lisa)</a:t>
            </a:r>
          </a:p>
          <a:p>
            <a:r>
              <a:rPr lang="et-EE" sz="2400" dirty="0"/>
              <a:t>OÜ DIGIRA - </a:t>
            </a:r>
            <a:r>
              <a:rPr lang="et-EE" sz="2400" dirty="0" err="1"/>
              <a:t>Epub’de</a:t>
            </a:r>
            <a:r>
              <a:rPr lang="et-EE" sz="2400" dirty="0"/>
              <a:t> tootmine (Mari Kaljuste kujundus)</a:t>
            </a:r>
          </a:p>
          <a:p>
            <a:pPr marL="109728" indent="0">
              <a:buNone/>
            </a:pPr>
            <a:endParaRPr lang="et-EE" sz="2400" dirty="0" smtClean="0"/>
          </a:p>
          <a:p>
            <a:pPr marL="109728" indent="0">
              <a:buNone/>
            </a:pPr>
            <a:r>
              <a:rPr lang="et-EE" sz="2400" dirty="0" smtClean="0"/>
              <a:t>II. Kokku </a:t>
            </a:r>
            <a:r>
              <a:rPr lang="et-EE" sz="2400" dirty="0" smtClean="0"/>
              <a:t>2014 </a:t>
            </a:r>
            <a:r>
              <a:rPr lang="et-EE" sz="2400" dirty="0" smtClean="0"/>
              <a:t>EKM &amp; RR</a:t>
            </a:r>
          </a:p>
          <a:p>
            <a:r>
              <a:rPr lang="et-EE" sz="2400" dirty="0" smtClean="0"/>
              <a:t>87 </a:t>
            </a:r>
            <a:r>
              <a:rPr lang="et-EE" sz="2400" dirty="0"/>
              <a:t>teost</a:t>
            </a:r>
          </a:p>
          <a:p>
            <a:r>
              <a:rPr lang="et-EE" sz="2400" dirty="0" smtClean="0"/>
              <a:t>12 </a:t>
            </a:r>
            <a:r>
              <a:rPr lang="et-EE" sz="2400" dirty="0"/>
              <a:t>431 </a:t>
            </a:r>
            <a:r>
              <a:rPr lang="et-EE" sz="2400" dirty="0" smtClean="0"/>
              <a:t>lehekülge</a:t>
            </a:r>
          </a:p>
          <a:p>
            <a:r>
              <a:rPr lang="et-EE" sz="2400" dirty="0" smtClean="0"/>
              <a:t>30 kirjanikult (sh 6 x </a:t>
            </a:r>
            <a:r>
              <a:rPr lang="et-EE" sz="2400" i="1" dirty="0" err="1" smtClean="0"/>
              <a:t>copyright</a:t>
            </a:r>
            <a:r>
              <a:rPr lang="et-EE" dirty="0" smtClean="0"/>
              <a:t>)</a:t>
            </a:r>
          </a:p>
          <a:p>
            <a:endParaRPr lang="et-EE" dirty="0"/>
          </a:p>
          <a:p>
            <a:r>
              <a:rPr lang="et-EE" dirty="0" smtClean="0"/>
              <a:t>Eritänud: Tartu Ülikooli Raamatukogu</a:t>
            </a:r>
          </a:p>
          <a:p>
            <a:pPr algn="ctr"/>
            <a:r>
              <a:rPr lang="et-EE" dirty="0" smtClean="0"/>
              <a:t>Tartu Linnaraamatukogu</a:t>
            </a:r>
            <a:endParaRPr lang="et-EE" dirty="0" smtClean="0"/>
          </a:p>
          <a:p>
            <a:endParaRPr lang="et-EE" dirty="0"/>
          </a:p>
          <a:p>
            <a:pPr marL="109728" indent="0">
              <a:buNone/>
            </a:pPr>
            <a:endParaRPr lang="et-EE" dirty="0"/>
          </a:p>
          <a:p>
            <a:endParaRPr lang="et-EE" dirty="0"/>
          </a:p>
          <a:p>
            <a:pPr marL="109728" indent="0">
              <a:buNone/>
            </a:pPr>
            <a:endParaRPr lang="et-EE" dirty="0"/>
          </a:p>
          <a:p>
            <a:pPr marL="109728" indent="0">
              <a:buNone/>
            </a:pPr>
            <a:endParaRPr lang="et-EE" dirty="0"/>
          </a:p>
          <a:p>
            <a:pPr marL="603504" lvl="2" indent="-256032">
              <a:spcBef>
                <a:spcPts val="400"/>
              </a:spcBef>
              <a:buSzPct val="68000"/>
              <a:buFont typeface="Wingdings 3"/>
              <a:buChar char=""/>
            </a:pPr>
            <a:endParaRPr lang="et-EE" dirty="0"/>
          </a:p>
          <a:p>
            <a:pPr lvl="1"/>
            <a:endParaRPr lang="et-EE" dirty="0"/>
          </a:p>
          <a:p>
            <a:pPr marL="457200" lvl="1" indent="0">
              <a:buNone/>
            </a:pPr>
            <a:endParaRPr lang="et-EE" dirty="0"/>
          </a:p>
        </p:txBody>
      </p:sp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91264" cy="864096"/>
          </a:xfrm>
        </p:spPr>
        <p:txBody>
          <a:bodyPr>
            <a:normAutofit/>
          </a:bodyPr>
          <a:lstStyle/>
          <a:p>
            <a:r>
              <a:rPr lang="et-EE" sz="2800" dirty="0" smtClean="0"/>
              <a:t>Kultmini </a:t>
            </a:r>
            <a:r>
              <a:rPr lang="et-EE" sz="2800" dirty="0"/>
              <a:t>programm </a:t>
            </a:r>
            <a:r>
              <a:rPr lang="et-EE" sz="2800" dirty="0" smtClean="0"/>
              <a:t>„</a:t>
            </a:r>
            <a:r>
              <a:rPr lang="et-EE" sz="2800" dirty="0"/>
              <a:t>Eesti </a:t>
            </a:r>
            <a:r>
              <a:rPr lang="et-EE" sz="2800" dirty="0" smtClean="0"/>
              <a:t>kirjandus“ 2014</a:t>
            </a:r>
            <a:r>
              <a:rPr lang="et-EE" sz="3200" dirty="0" smtClean="0"/>
              <a:t> </a:t>
            </a:r>
            <a:endParaRPr lang="et-EE" sz="3200" dirty="0"/>
          </a:p>
        </p:txBody>
      </p:sp>
    </p:spTree>
    <p:extLst>
      <p:ext uri="{BB962C8B-B14F-4D97-AF65-F5344CB8AC3E}">
        <p14:creationId xmlns:p14="http://schemas.microsoft.com/office/powerpoint/2010/main" val="329448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>
          <a:xfrm>
            <a:off x="395536" y="908720"/>
            <a:ext cx="8291264" cy="50985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t-EE" dirty="0" smtClean="0"/>
              <a:t>Rahvusraamatukogu DIGAR </a:t>
            </a:r>
            <a:r>
              <a:rPr lang="et-EE" dirty="0"/>
              <a:t>(</a:t>
            </a:r>
            <a:r>
              <a:rPr lang="et-EE" dirty="0">
                <a:hlinkClick r:id="rId2"/>
              </a:rPr>
              <a:t>www.digar.ee</a:t>
            </a:r>
            <a:r>
              <a:rPr lang="et-EE" dirty="0" smtClean="0"/>
              <a:t>) -  </a:t>
            </a:r>
            <a:endParaRPr lang="et-EE" dirty="0"/>
          </a:p>
          <a:p>
            <a:pPr marL="0" indent="0">
              <a:buNone/>
            </a:pPr>
            <a:r>
              <a:rPr lang="et-EE" dirty="0" smtClean="0"/>
              <a:t>Nutiseadmesõbralikus </a:t>
            </a:r>
            <a:r>
              <a:rPr lang="et-EE" dirty="0" err="1" smtClean="0"/>
              <a:t>epub-formaadis</a:t>
            </a:r>
            <a:r>
              <a:rPr lang="et-EE" dirty="0" smtClean="0"/>
              <a:t>, tasuta </a:t>
            </a:r>
            <a:r>
              <a:rPr lang="et-EE" dirty="0"/>
              <a:t>alla </a:t>
            </a:r>
            <a:r>
              <a:rPr lang="et-EE" dirty="0" smtClean="0"/>
              <a:t>laetavad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dirty="0" smtClean="0"/>
              <a:t>KREUTZWALDI SAJAND: eesti kultuurilooline veeb (</a:t>
            </a:r>
            <a:r>
              <a:rPr lang="et-EE" dirty="0">
                <a:hlinkClick r:id="rId3"/>
              </a:rPr>
              <a:t>http://kreutzwald.kirmus.ee</a:t>
            </a:r>
            <a:r>
              <a:rPr lang="et-EE" dirty="0" smtClean="0">
                <a:hlinkClick r:id="rId3"/>
              </a:rPr>
              <a:t>/</a:t>
            </a:r>
            <a:r>
              <a:rPr lang="et-EE" dirty="0" smtClean="0"/>
              <a:t>) - raamatute </a:t>
            </a:r>
            <a:r>
              <a:rPr lang="et-EE" dirty="0"/>
              <a:t>originaali koos rohke taustainfo ja fotomaterjaliga autori ja ilmumisajastu </a:t>
            </a:r>
            <a:r>
              <a:rPr lang="et-EE" dirty="0" smtClean="0"/>
              <a:t>kohta </a:t>
            </a:r>
            <a:r>
              <a:rPr lang="et-EE" dirty="0"/>
              <a:t> </a:t>
            </a:r>
          </a:p>
          <a:p>
            <a:pPr marL="0" indent="0">
              <a:buNone/>
            </a:pPr>
            <a:r>
              <a:rPr lang="et-EE" dirty="0"/>
              <a:t> </a:t>
            </a:r>
          </a:p>
          <a:p>
            <a:pPr marL="0" indent="0">
              <a:buNone/>
            </a:pPr>
            <a:r>
              <a:rPr lang="et-EE" dirty="0" smtClean="0"/>
              <a:t>Tartu Linnaraamatukogu </a:t>
            </a:r>
            <a:r>
              <a:rPr lang="et-EE" dirty="0"/>
              <a:t>e-raamatute kogus </a:t>
            </a:r>
            <a:r>
              <a:rPr lang="et-EE" dirty="0">
                <a:hlinkClick r:id="rId4"/>
              </a:rPr>
              <a:t>http://</a:t>
            </a:r>
            <a:r>
              <a:rPr lang="et-EE" dirty="0" smtClean="0">
                <a:hlinkClick r:id="rId4"/>
              </a:rPr>
              <a:t>www.luts.ee/index.php/e-raamatud</a:t>
            </a:r>
            <a:r>
              <a:rPr lang="et-EE" dirty="0" smtClean="0"/>
              <a:t> </a:t>
            </a:r>
            <a:endParaRPr lang="et-EE" dirty="0"/>
          </a:p>
          <a:p>
            <a:pPr marL="109728" indent="0">
              <a:buNone/>
            </a:pPr>
            <a:endParaRPr lang="et-EE" dirty="0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>
          <a:xfrm>
            <a:off x="395536" y="116632"/>
            <a:ext cx="8363272" cy="922114"/>
          </a:xfrm>
        </p:spPr>
        <p:txBody>
          <a:bodyPr/>
          <a:lstStyle/>
          <a:p>
            <a:r>
              <a:rPr lang="et-EE" dirty="0" smtClean="0"/>
              <a:t>E-klassika riiulid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95508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>
          <a:xfrm>
            <a:off x="179512" y="980729"/>
            <a:ext cx="8507288" cy="3960439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endParaRPr lang="et-EE" dirty="0" smtClean="0"/>
          </a:p>
          <a:p>
            <a:r>
              <a:rPr lang="et-EE" dirty="0" smtClean="0"/>
              <a:t>Vanem</a:t>
            </a:r>
            <a:r>
              <a:rPr lang="et-EE" dirty="0" smtClean="0"/>
              <a:t>, autoriõiguste </a:t>
            </a:r>
            <a:r>
              <a:rPr lang="et-EE" dirty="0"/>
              <a:t>alt vaba </a:t>
            </a:r>
            <a:r>
              <a:rPr lang="et-EE" dirty="0" smtClean="0"/>
              <a:t>ilukirjandus</a:t>
            </a:r>
          </a:p>
          <a:p>
            <a:endParaRPr lang="et-EE" dirty="0" smtClean="0"/>
          </a:p>
          <a:p>
            <a:r>
              <a:rPr lang="et-EE" dirty="0" smtClean="0"/>
              <a:t>Vanem, autoriõiguste </a:t>
            </a:r>
            <a:r>
              <a:rPr lang="et-EE" dirty="0"/>
              <a:t>alt vaba </a:t>
            </a:r>
            <a:r>
              <a:rPr lang="et-EE" dirty="0" smtClean="0"/>
              <a:t>lastekirjandus </a:t>
            </a:r>
          </a:p>
          <a:p>
            <a:endParaRPr lang="et-EE" dirty="0"/>
          </a:p>
          <a:p>
            <a:r>
              <a:rPr lang="et-EE" dirty="0" smtClean="0"/>
              <a:t>Vanem, kuid autoriõigustega </a:t>
            </a:r>
            <a:r>
              <a:rPr lang="et-EE" dirty="0" smtClean="0"/>
              <a:t>klassika </a:t>
            </a:r>
          </a:p>
          <a:p>
            <a:pPr marL="109728" indent="0">
              <a:buNone/>
            </a:pPr>
            <a:r>
              <a:rPr lang="et-EE" dirty="0" smtClean="0"/>
              <a:t>+ </a:t>
            </a:r>
            <a:r>
              <a:rPr lang="et-EE" dirty="0" smtClean="0"/>
              <a:t>õiguste </a:t>
            </a:r>
            <a:r>
              <a:rPr lang="et-EE" dirty="0" smtClean="0"/>
              <a:t>lepingud, autoritasud (!)</a:t>
            </a:r>
          </a:p>
          <a:p>
            <a:endParaRPr lang="et-EE" dirty="0"/>
          </a:p>
          <a:p>
            <a:pPr marL="109728" indent="0" algn="ctr">
              <a:buNone/>
            </a:pPr>
            <a:r>
              <a:rPr lang="et-EE" dirty="0" smtClean="0"/>
              <a:t>(vanem = 19. saj lõpp, 20. saj algus)</a:t>
            </a:r>
            <a:endParaRPr lang="et-EE" dirty="0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>
          <a:xfrm>
            <a:off x="611560" y="188640"/>
            <a:ext cx="8075240" cy="720080"/>
          </a:xfrm>
        </p:spPr>
        <p:txBody>
          <a:bodyPr>
            <a:normAutofit/>
          </a:bodyPr>
          <a:lstStyle/>
          <a:p>
            <a:r>
              <a:rPr lang="et-EE" dirty="0" smtClean="0"/>
              <a:t>Klassika kolm vaala e. valik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96731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21152" cy="4293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152" y="0"/>
            <a:ext cx="2358915" cy="43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700" y="1"/>
            <a:ext cx="2541910" cy="4293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2113">
            <a:off x="7081359" y="-254942"/>
            <a:ext cx="2691432" cy="4107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91704">
            <a:off x="-220393" y="3014646"/>
            <a:ext cx="2891408" cy="4360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4535">
            <a:off x="324009" y="4558279"/>
            <a:ext cx="2673134" cy="412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76" y="2492896"/>
            <a:ext cx="2945517" cy="4507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5"/>
          <a:stretch/>
        </p:blipFill>
        <p:spPr bwMode="auto">
          <a:xfrm>
            <a:off x="3511654" y="1798835"/>
            <a:ext cx="2451441" cy="3718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884" y="3047216"/>
            <a:ext cx="2583771" cy="381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627" y="1585177"/>
            <a:ext cx="2682056" cy="414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9" y="3139036"/>
            <a:ext cx="2520281" cy="3738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139036"/>
            <a:ext cx="2577617" cy="3933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42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2483768" cy="354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3623"/>
            <a:ext cx="2457108" cy="3533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877" y="0"/>
            <a:ext cx="2501419" cy="354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" y="3505304"/>
            <a:ext cx="2322592" cy="3352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198" y="3572729"/>
            <a:ext cx="2296250" cy="331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96" y="10656"/>
            <a:ext cx="1701704" cy="2613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96" y="2092421"/>
            <a:ext cx="1701704" cy="2613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240" y="4216819"/>
            <a:ext cx="1725760" cy="267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613" y="3527547"/>
            <a:ext cx="2189915" cy="3362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868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512"/>
            <a:ext cx="2240780" cy="350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17512"/>
            <a:ext cx="2392751" cy="350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704" y="-17512"/>
            <a:ext cx="2399518" cy="3483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326" y="1176"/>
            <a:ext cx="2451130" cy="3464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180" y="3465982"/>
            <a:ext cx="2415275" cy="3392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46484"/>
            <a:ext cx="2240780" cy="3440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292" y="3483495"/>
            <a:ext cx="2213001" cy="3403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293" y="3446484"/>
            <a:ext cx="2305929" cy="3560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087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t-EE" dirty="0" smtClean="0"/>
          </a:p>
          <a:p>
            <a:endParaRPr lang="et-EE" dirty="0"/>
          </a:p>
          <a:p>
            <a:r>
              <a:rPr lang="et-EE" dirty="0" smtClean="0"/>
              <a:t>Kirjandusmuuseumis </a:t>
            </a:r>
            <a:r>
              <a:rPr lang="et-EE" dirty="0" smtClean="0"/>
              <a:t>2014 ja  2015</a:t>
            </a:r>
          </a:p>
          <a:p>
            <a:pPr marL="109728" indent="0">
              <a:buNone/>
            </a:pPr>
            <a:r>
              <a:rPr lang="et-EE" dirty="0" smtClean="0"/>
              <a:t>	102 raamatut</a:t>
            </a:r>
          </a:p>
          <a:p>
            <a:pPr marL="109728" indent="0">
              <a:buNone/>
            </a:pPr>
            <a:r>
              <a:rPr lang="et-EE" dirty="0" smtClean="0"/>
              <a:t>	11 753 raamatulehekülge</a:t>
            </a:r>
            <a:endParaRPr lang="et-EE" dirty="0" smtClean="0"/>
          </a:p>
          <a:p>
            <a:endParaRPr lang="et-EE" dirty="0"/>
          </a:p>
          <a:p>
            <a:r>
              <a:rPr lang="et-EE" dirty="0" smtClean="0"/>
              <a:t>Rahvusraamatukogus  2014 ja 2015  </a:t>
            </a:r>
            <a:endParaRPr lang="et-EE" dirty="0" smtClean="0"/>
          </a:p>
          <a:p>
            <a:pPr marL="109728" indent="0">
              <a:buNone/>
            </a:pPr>
            <a:endParaRPr lang="et-EE" dirty="0">
              <a:solidFill>
                <a:srgbClr val="C00000"/>
              </a:solidFill>
            </a:endParaRPr>
          </a:p>
          <a:p>
            <a:endParaRPr lang="et-EE" dirty="0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</p:spPr>
        <p:txBody>
          <a:bodyPr>
            <a:normAutofit/>
          </a:bodyPr>
          <a:lstStyle/>
          <a:p>
            <a:r>
              <a:rPr lang="et-EE" sz="3200" dirty="0"/>
              <a:t>Kultmini programm „Eesti </a:t>
            </a:r>
            <a:r>
              <a:rPr lang="et-EE" sz="3200" dirty="0" smtClean="0"/>
              <a:t>kirjandus“ </a:t>
            </a:r>
            <a:r>
              <a:rPr lang="et-EE" sz="3200" dirty="0" smtClean="0"/>
              <a:t> </a:t>
            </a:r>
            <a:endParaRPr lang="et-EE" sz="3200" dirty="0"/>
          </a:p>
        </p:txBody>
      </p:sp>
      <p:pic>
        <p:nvPicPr>
          <p:cNvPr id="4" name="Picture 7" descr="C:\Users\Marju\Desktop\hel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3832">
            <a:off x="5904595" y="5003078"/>
            <a:ext cx="609600" cy="454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68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229600" cy="1143000"/>
          </a:xfrm>
        </p:spPr>
        <p:txBody>
          <a:bodyPr/>
          <a:lstStyle/>
          <a:p>
            <a:r>
              <a:rPr lang="et-EE" dirty="0" smtClean="0"/>
              <a:t>RAHVUSRAAMATUKOGU 2014</a:t>
            </a:r>
            <a:endParaRPr lang="et-EE" dirty="0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t-EE" dirty="0" smtClean="0"/>
              <a:t>4094 lehekülge</a:t>
            </a:r>
            <a:endParaRPr lang="et-EE" dirty="0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et-EE" dirty="0" smtClean="0"/>
              <a:t>DIGAR</a:t>
            </a:r>
            <a:endParaRPr lang="et-EE" dirty="0"/>
          </a:p>
        </p:txBody>
      </p:sp>
      <p:sp>
        <p:nvSpPr>
          <p:cNvPr id="5" name="Sisu kohatäide 4"/>
          <p:cNvSpPr>
            <a:spLocks noGrp="1"/>
          </p:cNvSpPr>
          <p:nvPr>
            <p:ph sz="quarter" idx="2"/>
          </p:nvPr>
        </p:nvSpPr>
        <p:spPr>
          <a:xfrm>
            <a:off x="179512" y="1484784"/>
            <a:ext cx="3816424" cy="3869755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endParaRPr lang="et-EE" dirty="0"/>
          </a:p>
          <a:p>
            <a:pPr marL="109728" indent="0">
              <a:buNone/>
            </a:pPr>
            <a:r>
              <a:rPr lang="et-EE" dirty="0" smtClean="0"/>
              <a:t>9 </a:t>
            </a:r>
            <a:r>
              <a:rPr lang="et-EE" dirty="0"/>
              <a:t>autorit, 21 </a:t>
            </a:r>
            <a:r>
              <a:rPr lang="et-EE" dirty="0" smtClean="0"/>
              <a:t>raamatut</a:t>
            </a:r>
            <a:endParaRPr lang="et-EE" dirty="0"/>
          </a:p>
          <a:p>
            <a:pPr marL="347472" lvl="2" indent="0">
              <a:spcBef>
                <a:spcPts val="400"/>
              </a:spcBef>
              <a:buSzPct val="68000"/>
              <a:buNone/>
            </a:pPr>
            <a:endParaRPr lang="et-EE" b="1" dirty="0"/>
          </a:p>
          <a:p>
            <a:pPr marL="347472" lvl="2" indent="0">
              <a:spcBef>
                <a:spcPts val="400"/>
              </a:spcBef>
              <a:buSzPct val="68000"/>
              <a:buNone/>
            </a:pPr>
            <a:r>
              <a:rPr lang="et-EE" b="1" dirty="0" err="1">
                <a:solidFill>
                  <a:srgbClr val="C00000"/>
                </a:solidFill>
              </a:rPr>
              <a:t>Betti</a:t>
            </a:r>
            <a:r>
              <a:rPr lang="et-EE" b="1" dirty="0">
                <a:solidFill>
                  <a:srgbClr val="C00000"/>
                </a:solidFill>
              </a:rPr>
              <a:t> </a:t>
            </a:r>
            <a:r>
              <a:rPr lang="et-EE" b="1" dirty="0" err="1" smtClean="0">
                <a:solidFill>
                  <a:srgbClr val="C00000"/>
                </a:solidFill>
              </a:rPr>
              <a:t>Alver</a:t>
            </a:r>
            <a:endParaRPr lang="et-EE" b="1" dirty="0" smtClean="0">
              <a:solidFill>
                <a:srgbClr val="C00000"/>
              </a:solidFill>
            </a:endParaRPr>
          </a:p>
          <a:p>
            <a:pPr marL="347472" lvl="2" indent="0">
              <a:spcBef>
                <a:spcPts val="400"/>
              </a:spcBef>
              <a:buSzPct val="68000"/>
              <a:buNone/>
            </a:pPr>
            <a:r>
              <a:rPr lang="et-EE" dirty="0" smtClean="0"/>
              <a:t>Juhan Liiv</a:t>
            </a:r>
          </a:p>
          <a:p>
            <a:pPr marL="347472" lvl="2" indent="0">
              <a:spcBef>
                <a:spcPts val="400"/>
              </a:spcBef>
              <a:buSzPct val="68000"/>
              <a:buNone/>
            </a:pPr>
            <a:r>
              <a:rPr lang="et-EE" dirty="0" smtClean="0"/>
              <a:t>Jaan Oks</a:t>
            </a:r>
          </a:p>
          <a:p>
            <a:pPr marL="347472" lvl="2" indent="0">
              <a:spcBef>
                <a:spcPts val="400"/>
              </a:spcBef>
              <a:buSzPct val="68000"/>
              <a:buNone/>
            </a:pPr>
            <a:r>
              <a:rPr lang="et-EE" dirty="0" smtClean="0"/>
              <a:t>Jüri Parijõgi</a:t>
            </a:r>
          </a:p>
          <a:p>
            <a:pPr marL="347472" lvl="2" indent="0">
              <a:spcBef>
                <a:spcPts val="400"/>
              </a:spcBef>
              <a:buSzPct val="68000"/>
              <a:buNone/>
            </a:pPr>
            <a:r>
              <a:rPr lang="et-EE" dirty="0" smtClean="0"/>
              <a:t>Villem </a:t>
            </a:r>
            <a:r>
              <a:rPr lang="et-EE" dirty="0"/>
              <a:t>Ridala, </a:t>
            </a:r>
            <a:endParaRPr lang="et-EE" dirty="0" smtClean="0"/>
          </a:p>
          <a:p>
            <a:pPr marL="347472" lvl="2" indent="0">
              <a:spcBef>
                <a:spcPts val="400"/>
              </a:spcBef>
              <a:buSzPct val="68000"/>
              <a:buNone/>
            </a:pPr>
            <a:r>
              <a:rPr lang="et-EE" dirty="0" smtClean="0"/>
              <a:t>A. H</a:t>
            </a:r>
            <a:r>
              <a:rPr lang="et-EE" dirty="0"/>
              <a:t>. </a:t>
            </a:r>
            <a:r>
              <a:rPr lang="et-EE" dirty="0" smtClean="0"/>
              <a:t>Tammsaare</a:t>
            </a:r>
          </a:p>
          <a:p>
            <a:pPr marL="347472" lvl="2" indent="0">
              <a:spcBef>
                <a:spcPts val="400"/>
              </a:spcBef>
              <a:buSzPct val="68000"/>
              <a:buNone/>
            </a:pPr>
            <a:r>
              <a:rPr lang="et-EE" b="1" dirty="0" err="1" smtClean="0">
                <a:solidFill>
                  <a:srgbClr val="C00000"/>
                </a:solidFill>
              </a:rPr>
              <a:t>Friedebert</a:t>
            </a:r>
            <a:r>
              <a:rPr lang="et-EE" b="1" dirty="0" smtClean="0">
                <a:solidFill>
                  <a:srgbClr val="C00000"/>
                </a:solidFill>
              </a:rPr>
              <a:t> Tuglas</a:t>
            </a:r>
          </a:p>
          <a:p>
            <a:pPr marL="347472" lvl="2" indent="0">
              <a:spcBef>
                <a:spcPts val="400"/>
              </a:spcBef>
              <a:buSzPct val="68000"/>
              <a:buNone/>
            </a:pPr>
            <a:r>
              <a:rPr lang="et-EE" b="1" dirty="0" smtClean="0">
                <a:solidFill>
                  <a:srgbClr val="C00000"/>
                </a:solidFill>
              </a:rPr>
              <a:t>Marie </a:t>
            </a:r>
            <a:r>
              <a:rPr lang="et-EE" b="1" dirty="0" err="1" smtClean="0">
                <a:solidFill>
                  <a:srgbClr val="C00000"/>
                </a:solidFill>
              </a:rPr>
              <a:t>Under</a:t>
            </a:r>
            <a:endParaRPr lang="et-EE" b="1" dirty="0" smtClean="0">
              <a:solidFill>
                <a:srgbClr val="C00000"/>
              </a:solidFill>
            </a:endParaRPr>
          </a:p>
          <a:p>
            <a:pPr marL="347472" lvl="2" indent="0">
              <a:spcBef>
                <a:spcPts val="400"/>
              </a:spcBef>
              <a:buSzPct val="68000"/>
              <a:buNone/>
            </a:pPr>
            <a:r>
              <a:rPr lang="et-EE" dirty="0" smtClean="0"/>
              <a:t>Eduard </a:t>
            </a:r>
            <a:r>
              <a:rPr lang="et-EE" dirty="0"/>
              <a:t>Vilde</a:t>
            </a:r>
          </a:p>
          <a:p>
            <a:endParaRPr lang="et-EE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844824"/>
            <a:ext cx="4752975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285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994122"/>
          </a:xfrm>
        </p:spPr>
        <p:txBody>
          <a:bodyPr/>
          <a:lstStyle/>
          <a:p>
            <a:r>
              <a:rPr lang="et-EE" dirty="0" smtClean="0"/>
              <a:t>http://kreutzwald.kirmus.ee</a:t>
            </a:r>
            <a:endParaRPr lang="et-EE" dirty="0"/>
          </a:p>
        </p:txBody>
      </p:sp>
      <p:pic>
        <p:nvPicPr>
          <p:cNvPr id="5" name="Picture 2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24744"/>
            <a:ext cx="4896544" cy="4668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384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>
          <a:xfrm>
            <a:off x="539552" y="764704"/>
            <a:ext cx="8147248" cy="5400600"/>
          </a:xfrm>
        </p:spPr>
        <p:txBody>
          <a:bodyPr>
            <a:normAutofit/>
          </a:bodyPr>
          <a:lstStyle/>
          <a:p>
            <a:pPr marL="144000" indent="0">
              <a:buNone/>
            </a:pPr>
            <a:r>
              <a:rPr lang="et-EE" sz="2600" b="1" dirty="0"/>
              <a:t>Gustav Suits</a:t>
            </a:r>
            <a:r>
              <a:rPr lang="et-EE" sz="2600" dirty="0"/>
              <a:t>: „Elu tuli“ ja „Tuulemaa“</a:t>
            </a:r>
          </a:p>
          <a:p>
            <a:pPr marL="144000" indent="0">
              <a:buNone/>
            </a:pPr>
            <a:r>
              <a:rPr lang="et-EE" sz="2600" b="1" dirty="0" smtClean="0"/>
              <a:t>Marie </a:t>
            </a:r>
            <a:r>
              <a:rPr lang="et-EE" sz="2600" b="1" dirty="0" err="1" smtClean="0"/>
              <a:t>Under</a:t>
            </a:r>
            <a:r>
              <a:rPr lang="et-EE" sz="2600" dirty="0" smtClean="0"/>
              <a:t>: „</a:t>
            </a:r>
            <a:r>
              <a:rPr lang="et-EE" sz="2600" dirty="0"/>
              <a:t>Sonetid“, „</a:t>
            </a:r>
            <a:r>
              <a:rPr lang="et-EE" sz="2600" dirty="0" smtClean="0"/>
              <a:t>Eelõitseng“, „Sinine puri“, „Õnnevarjutus“</a:t>
            </a:r>
          </a:p>
          <a:p>
            <a:pPr marL="144000" indent="0">
              <a:buNone/>
            </a:pPr>
            <a:r>
              <a:rPr lang="et-EE" sz="2600" b="1" dirty="0" smtClean="0"/>
              <a:t>Heiti Talvik</a:t>
            </a:r>
            <a:r>
              <a:rPr lang="et-EE" sz="2600" dirty="0" smtClean="0"/>
              <a:t>: </a:t>
            </a:r>
            <a:r>
              <a:rPr lang="et-EE" sz="2600" dirty="0" smtClean="0"/>
              <a:t>„Kohtupäev“ ja „Palavik“</a:t>
            </a:r>
          </a:p>
          <a:p>
            <a:pPr marL="144000" indent="0">
              <a:lnSpc>
                <a:spcPct val="110000"/>
              </a:lnSpc>
              <a:buNone/>
            </a:pPr>
            <a:r>
              <a:rPr lang="et-EE" sz="2600" b="1" dirty="0" err="1" smtClean="0"/>
              <a:t>Betti</a:t>
            </a:r>
            <a:r>
              <a:rPr lang="et-EE" sz="2600" b="1" dirty="0" smtClean="0"/>
              <a:t> </a:t>
            </a:r>
            <a:r>
              <a:rPr lang="et-EE" sz="2600" b="1" dirty="0" err="1" smtClean="0"/>
              <a:t>Alver</a:t>
            </a:r>
            <a:r>
              <a:rPr lang="et-EE" sz="2600" dirty="0" smtClean="0"/>
              <a:t>: „</a:t>
            </a:r>
            <a:r>
              <a:rPr lang="et-EE" sz="2600" dirty="0" smtClean="0"/>
              <a:t>Tuulearmuke“, „Tolm </a:t>
            </a:r>
            <a:r>
              <a:rPr lang="et-EE" sz="2600" dirty="0"/>
              <a:t>ja </a:t>
            </a:r>
            <a:r>
              <a:rPr lang="et-EE" sz="2600" dirty="0" smtClean="0"/>
              <a:t>tuli“, „Tähetund“, „Invaliidid“, „Lugu </a:t>
            </a:r>
            <a:r>
              <a:rPr lang="et-EE" sz="2600" dirty="0"/>
              <a:t>valgest </a:t>
            </a:r>
            <a:r>
              <a:rPr lang="et-EE" sz="2600" dirty="0" smtClean="0"/>
              <a:t>varesest“</a:t>
            </a:r>
          </a:p>
          <a:p>
            <a:pPr marL="144000" indent="0">
              <a:buNone/>
            </a:pPr>
            <a:r>
              <a:rPr lang="et-EE" sz="2600" b="1" dirty="0" smtClean="0"/>
              <a:t>Erni Hiir</a:t>
            </a:r>
            <a:r>
              <a:rPr lang="et-EE" sz="2600" dirty="0" smtClean="0"/>
              <a:t>: „</a:t>
            </a:r>
            <a:r>
              <a:rPr lang="et-EE" sz="2600" dirty="0" err="1"/>
              <a:t>Arlekinaad</a:t>
            </a:r>
            <a:r>
              <a:rPr lang="et-EE" sz="2600" dirty="0"/>
              <a:t>“ </a:t>
            </a:r>
            <a:r>
              <a:rPr lang="et-EE" sz="2600" dirty="0" smtClean="0"/>
              <a:t>ja „</a:t>
            </a:r>
            <a:r>
              <a:rPr lang="et-EE" sz="2600" dirty="0"/>
              <a:t>Huhuu </a:t>
            </a:r>
            <a:r>
              <a:rPr lang="et-EE" sz="2600" dirty="0" err="1" smtClean="0"/>
              <a:t>merituulen</a:t>
            </a:r>
            <a:r>
              <a:rPr lang="et-EE" sz="2600" dirty="0" smtClean="0"/>
              <a:t>“</a:t>
            </a:r>
          </a:p>
          <a:p>
            <a:pPr marL="144000" indent="0">
              <a:buNone/>
            </a:pPr>
            <a:r>
              <a:rPr lang="et-EE" sz="2600" b="1" dirty="0" err="1" smtClean="0"/>
              <a:t>Friedebert</a:t>
            </a:r>
            <a:r>
              <a:rPr lang="et-EE" sz="2600" b="1" dirty="0" smtClean="0"/>
              <a:t> </a:t>
            </a:r>
            <a:r>
              <a:rPr lang="et-EE" sz="2600" b="1" dirty="0"/>
              <a:t>Tuglas</a:t>
            </a:r>
            <a:r>
              <a:rPr lang="et-EE" sz="2600" dirty="0"/>
              <a:t>: „Hingemaa“, „Kahekesi“, „Liivakell“, „Saatus“ ja  „Hingede rändamine“, „Felix </a:t>
            </a:r>
            <a:r>
              <a:rPr lang="et-EE" sz="2600" dirty="0" err="1"/>
              <a:t>Ormusson</a:t>
            </a:r>
            <a:r>
              <a:rPr lang="et-EE" sz="2600" dirty="0"/>
              <a:t>“  ja „Väike </a:t>
            </a:r>
            <a:r>
              <a:rPr lang="et-EE" sz="2600" dirty="0" smtClean="0"/>
              <a:t>Illimar“</a:t>
            </a:r>
          </a:p>
          <a:p>
            <a:pPr marL="144000" indent="0">
              <a:buNone/>
            </a:pPr>
            <a:endParaRPr lang="et-EE" sz="2600" b="1" dirty="0" smtClean="0"/>
          </a:p>
          <a:p>
            <a:pPr marL="144000" indent="0">
              <a:buNone/>
            </a:pPr>
            <a:r>
              <a:rPr lang="et-EE" sz="2600" b="1" dirty="0" smtClean="0"/>
              <a:t>Karl </a:t>
            </a:r>
            <a:r>
              <a:rPr lang="et-EE" sz="2600" b="1" dirty="0"/>
              <a:t>Ristikivi</a:t>
            </a:r>
            <a:r>
              <a:rPr lang="et-EE" sz="2600" dirty="0"/>
              <a:t>: „Hingede öö“ ja „Inimese teekond“</a:t>
            </a:r>
          </a:p>
          <a:p>
            <a:pPr marL="144000" indent="0">
              <a:buNone/>
            </a:pPr>
            <a:endParaRPr lang="et-EE" sz="2600" dirty="0"/>
          </a:p>
          <a:p>
            <a:pPr marL="144000" indent="0">
              <a:buNone/>
            </a:pPr>
            <a:endParaRPr lang="et-EE" sz="2600" dirty="0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19256" cy="720080"/>
          </a:xfrm>
        </p:spPr>
        <p:txBody>
          <a:bodyPr>
            <a:normAutofit/>
          </a:bodyPr>
          <a:lstStyle/>
          <a:p>
            <a:r>
              <a:rPr lang="et-EE" dirty="0" smtClean="0"/>
              <a:t>E-klassika </a:t>
            </a:r>
            <a:r>
              <a:rPr lang="et-EE" dirty="0" smtClean="0"/>
              <a:t>© </a:t>
            </a:r>
            <a:r>
              <a:rPr lang="et-EE" dirty="0" smtClean="0"/>
              <a:t>EKM 2014-2015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23037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sz="half" idx="1"/>
          </p:nvPr>
        </p:nvSpPr>
        <p:spPr>
          <a:xfrm>
            <a:off x="251520" y="1196752"/>
            <a:ext cx="4896544" cy="4738531"/>
          </a:xfrm>
        </p:spPr>
        <p:txBody>
          <a:bodyPr>
            <a:normAutofit fontScale="92500" lnSpcReduction="10000"/>
          </a:bodyPr>
          <a:lstStyle/>
          <a:p>
            <a:endParaRPr lang="et-EE" dirty="0" smtClean="0"/>
          </a:p>
          <a:p>
            <a:r>
              <a:rPr lang="et-EE" dirty="0" smtClean="0"/>
              <a:t>KALEVIPOEG</a:t>
            </a:r>
            <a:r>
              <a:rPr lang="et-EE" dirty="0"/>
              <a:t>, </a:t>
            </a:r>
            <a:r>
              <a:rPr lang="et-EE" dirty="0" smtClean="0"/>
              <a:t>1875 / 1961</a:t>
            </a:r>
            <a:endParaRPr lang="et-EE" dirty="0"/>
          </a:p>
          <a:p>
            <a:pPr marL="109728" indent="0">
              <a:buNone/>
            </a:pPr>
            <a:r>
              <a:rPr lang="et-EE" dirty="0"/>
              <a:t> </a:t>
            </a:r>
          </a:p>
          <a:p>
            <a:r>
              <a:rPr lang="et-EE" dirty="0"/>
              <a:t>F. R. Kreutzwaldi eluajal ilmunud </a:t>
            </a:r>
            <a:r>
              <a:rPr lang="et-EE" dirty="0" smtClean="0"/>
              <a:t>viimane trükk</a:t>
            </a:r>
            <a:endParaRPr lang="et-EE" dirty="0"/>
          </a:p>
          <a:p>
            <a:endParaRPr lang="et-EE" dirty="0"/>
          </a:p>
          <a:p>
            <a:r>
              <a:rPr lang="et-EE" dirty="0" smtClean="0"/>
              <a:t>Redigeeriti </a:t>
            </a:r>
            <a:r>
              <a:rPr lang="et-EE" dirty="0"/>
              <a:t>vanema kirjaviisi ortograafiat tekstikriitilisele väljaandele </a:t>
            </a:r>
            <a:r>
              <a:rPr lang="et-EE" dirty="0" smtClean="0"/>
              <a:t>vastavalt</a:t>
            </a:r>
            <a:endParaRPr lang="et-EE" dirty="0"/>
          </a:p>
          <a:p>
            <a:pPr marL="109728" indent="0">
              <a:buNone/>
            </a:pPr>
            <a:r>
              <a:rPr lang="et-EE" sz="1900" dirty="0" smtClean="0"/>
              <a:t>(</a:t>
            </a:r>
            <a:r>
              <a:rPr lang="et-EE" sz="1900" dirty="0"/>
              <a:t>Eesti NSV TA Fr. R. Kreutzwaldi nim. Eesti 	Kirjandusmuuseum, 1961</a:t>
            </a:r>
            <a:r>
              <a:rPr lang="et-EE" sz="1900" dirty="0" smtClean="0"/>
              <a:t>) </a:t>
            </a:r>
            <a:endParaRPr lang="et-EE" sz="1900" dirty="0"/>
          </a:p>
          <a:p>
            <a:endParaRPr lang="et-EE" dirty="0"/>
          </a:p>
        </p:txBody>
      </p:sp>
      <p:sp>
        <p:nvSpPr>
          <p:cNvPr id="4" name="Pealkiri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>
                <a:effectLst/>
              </a:rPr>
              <a:t>E-klassika </a:t>
            </a:r>
            <a:r>
              <a:rPr lang="et-EE" dirty="0" err="1">
                <a:effectLst/>
              </a:rPr>
              <a:t>top</a:t>
            </a:r>
            <a:r>
              <a:rPr lang="et-EE" dirty="0">
                <a:effectLst/>
              </a:rPr>
              <a:t> 2015, EKM</a:t>
            </a:r>
            <a:endParaRPr lang="et-EE" dirty="0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84784"/>
            <a:ext cx="2885490" cy="4522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484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6554"/>
            <a:ext cx="8064896" cy="6697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088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382144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419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>
          <a:xfrm>
            <a:off x="467544" y="1268760"/>
            <a:ext cx="8219256" cy="4738531"/>
          </a:xfrm>
        </p:spPr>
        <p:txBody>
          <a:bodyPr>
            <a:normAutofit fontScale="85000" lnSpcReduction="20000"/>
          </a:bodyPr>
          <a:lstStyle/>
          <a:p>
            <a:endParaRPr lang="et-EE" dirty="0" smtClean="0"/>
          </a:p>
          <a:p>
            <a:r>
              <a:rPr lang="et-EE" dirty="0" err="1" smtClean="0"/>
              <a:t>KS’i</a:t>
            </a:r>
            <a:r>
              <a:rPr lang="et-EE" dirty="0" smtClean="0"/>
              <a:t> RAAMATUKOGU</a:t>
            </a:r>
            <a:endParaRPr lang="et-EE" dirty="0" smtClean="0"/>
          </a:p>
          <a:p>
            <a:pPr marL="109728" indent="0">
              <a:buNone/>
            </a:pPr>
            <a:r>
              <a:rPr lang="et-EE" dirty="0" smtClean="0"/>
              <a:t>	</a:t>
            </a:r>
            <a:r>
              <a:rPr lang="et-EE" dirty="0" err="1" smtClean="0"/>
              <a:t>Lehtitsetav</a:t>
            </a:r>
            <a:r>
              <a:rPr lang="et-EE" dirty="0" smtClean="0"/>
              <a:t> trükis</a:t>
            </a:r>
            <a:endParaRPr lang="et-EE" dirty="0" smtClean="0"/>
          </a:p>
          <a:p>
            <a:pPr marL="109728" indent="0">
              <a:buNone/>
            </a:pPr>
            <a:r>
              <a:rPr lang="et-EE" dirty="0"/>
              <a:t>	</a:t>
            </a:r>
            <a:r>
              <a:rPr lang="et-EE" i="1" dirty="0" err="1" smtClean="0"/>
              <a:t>on-line</a:t>
            </a:r>
            <a:r>
              <a:rPr lang="et-EE" i="1" dirty="0" smtClean="0"/>
              <a:t> </a:t>
            </a:r>
            <a:r>
              <a:rPr lang="et-EE" dirty="0" smtClean="0"/>
              <a:t>tekstid</a:t>
            </a:r>
          </a:p>
          <a:p>
            <a:pPr marL="109728" indent="0">
              <a:buNone/>
            </a:pPr>
            <a:r>
              <a:rPr lang="et-EE" dirty="0"/>
              <a:t>	 </a:t>
            </a:r>
            <a:r>
              <a:rPr lang="et-EE" dirty="0" smtClean="0"/>
              <a:t>e-pubid (</a:t>
            </a:r>
            <a:r>
              <a:rPr lang="et-EE" dirty="0" err="1" smtClean="0"/>
              <a:t>Digari</a:t>
            </a:r>
            <a:r>
              <a:rPr lang="et-EE" dirty="0" smtClean="0"/>
              <a:t> </a:t>
            </a:r>
            <a:r>
              <a:rPr lang="et-EE" dirty="0" smtClean="0"/>
              <a:t>link)</a:t>
            </a:r>
            <a:endParaRPr lang="et-EE" dirty="0" smtClean="0"/>
          </a:p>
          <a:p>
            <a:pPr marL="109728" indent="0">
              <a:buNone/>
            </a:pPr>
            <a:endParaRPr lang="et-EE" dirty="0"/>
          </a:p>
          <a:p>
            <a:r>
              <a:rPr lang="et-EE" dirty="0" smtClean="0"/>
              <a:t>KASUTUS</a:t>
            </a:r>
            <a:endParaRPr lang="et-EE" dirty="0"/>
          </a:p>
          <a:p>
            <a:pPr marL="109728" indent="0">
              <a:buNone/>
            </a:pPr>
            <a:r>
              <a:rPr lang="et-EE" dirty="0" smtClean="0"/>
              <a:t>	- emakeeleõpetajad</a:t>
            </a:r>
          </a:p>
          <a:p>
            <a:pPr marL="109728" indent="0">
              <a:buNone/>
            </a:pPr>
            <a:r>
              <a:rPr lang="et-EE" dirty="0" smtClean="0"/>
              <a:t>	- e-koolikoti sahtel</a:t>
            </a:r>
          </a:p>
          <a:p>
            <a:pPr marL="109728" indent="0">
              <a:buNone/>
            </a:pPr>
            <a:endParaRPr lang="et-EE" dirty="0" smtClean="0"/>
          </a:p>
          <a:p>
            <a:r>
              <a:rPr lang="et-EE" dirty="0" smtClean="0"/>
              <a:t>Statistika 2015  </a:t>
            </a:r>
            <a:r>
              <a:rPr lang="et-EE" u="sng" dirty="0" smtClean="0">
                <a:hlinkClick r:id="rId2"/>
              </a:rPr>
              <a:t>http</a:t>
            </a:r>
            <a:r>
              <a:rPr lang="et-EE" u="sng" dirty="0">
                <a:hlinkClick r:id="rId2"/>
              </a:rPr>
              <a:t>://kreutzwald.kirmus.ee/kasutus</a:t>
            </a:r>
            <a:r>
              <a:rPr lang="et-EE" dirty="0"/>
              <a:t>): </a:t>
            </a:r>
          </a:p>
          <a:p>
            <a:pPr marL="109728" lvl="0" indent="0">
              <a:buNone/>
            </a:pPr>
            <a:r>
              <a:rPr lang="et-EE" dirty="0" smtClean="0"/>
              <a:t>	- külastusi  </a:t>
            </a:r>
            <a:r>
              <a:rPr lang="et-EE" dirty="0"/>
              <a:t>397 184 korda </a:t>
            </a:r>
            <a:r>
              <a:rPr lang="et-EE" dirty="0" smtClean="0"/>
              <a:t>(+ 58</a:t>
            </a:r>
            <a:r>
              <a:rPr lang="et-EE" dirty="0"/>
              <a:t> </a:t>
            </a:r>
            <a:r>
              <a:rPr lang="et-EE" dirty="0" smtClean="0"/>
              <a:t>484)</a:t>
            </a:r>
          </a:p>
          <a:p>
            <a:pPr marL="109728" lvl="0" indent="0">
              <a:buNone/>
            </a:pPr>
            <a:r>
              <a:rPr lang="et-EE" dirty="0" smtClean="0"/>
              <a:t>	- klikke </a:t>
            </a:r>
            <a:r>
              <a:rPr lang="et-EE" dirty="0"/>
              <a:t>4 </a:t>
            </a:r>
            <a:r>
              <a:rPr lang="et-EE" dirty="0" err="1"/>
              <a:t>mlj</a:t>
            </a:r>
            <a:r>
              <a:rPr lang="et-EE" dirty="0"/>
              <a:t> </a:t>
            </a:r>
            <a:r>
              <a:rPr lang="et-EE" dirty="0" smtClean="0"/>
              <a:t>41 890</a:t>
            </a:r>
            <a:endParaRPr lang="et-EE" dirty="0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 smtClean="0"/>
              <a:t>Keutzwaldi</a:t>
            </a:r>
            <a:r>
              <a:rPr lang="et-EE" dirty="0" smtClean="0"/>
              <a:t> sajandi klassika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54503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>
          <a:xfrm>
            <a:off x="323528" y="1052736"/>
            <a:ext cx="8363272" cy="4954555"/>
          </a:xfrm>
        </p:spPr>
        <p:txBody>
          <a:bodyPr>
            <a:normAutofit fontScale="92500" lnSpcReduction="20000"/>
          </a:bodyPr>
          <a:lstStyle/>
          <a:p>
            <a:r>
              <a:rPr lang="et-EE" dirty="0" smtClean="0"/>
              <a:t>Õhina-põhine omafinantseerimine</a:t>
            </a:r>
          </a:p>
          <a:p>
            <a:endParaRPr lang="et-EE" dirty="0" smtClean="0"/>
          </a:p>
          <a:p>
            <a:r>
              <a:rPr lang="et-EE" dirty="0" smtClean="0"/>
              <a:t>„Trükipärandi </a:t>
            </a:r>
            <a:r>
              <a:rPr lang="et-EE" dirty="0" err="1" smtClean="0"/>
              <a:t>digiteerimise</a:t>
            </a:r>
            <a:r>
              <a:rPr lang="et-EE" dirty="0" smtClean="0"/>
              <a:t>“ 7 kari:</a:t>
            </a:r>
          </a:p>
          <a:p>
            <a:pPr marL="109728" indent="0">
              <a:buNone/>
            </a:pPr>
            <a:endParaRPr lang="et-EE" dirty="0"/>
          </a:p>
          <a:p>
            <a:pPr marL="624078" indent="-514350">
              <a:buAutoNum type="arabicPeriod"/>
            </a:pPr>
            <a:r>
              <a:rPr lang="et-EE" dirty="0" smtClean="0"/>
              <a:t>Eksemplari valik</a:t>
            </a:r>
          </a:p>
          <a:p>
            <a:pPr marL="624078" indent="-514350">
              <a:buAutoNum type="arabicPeriod"/>
            </a:pPr>
            <a:r>
              <a:rPr lang="et-EE" dirty="0" smtClean="0"/>
              <a:t>Skaneerimine (</a:t>
            </a:r>
            <a:r>
              <a:rPr lang="et-EE" dirty="0" err="1" smtClean="0"/>
              <a:t>tiff</a:t>
            </a:r>
            <a:r>
              <a:rPr lang="et-EE" dirty="0" smtClean="0"/>
              <a:t>, </a:t>
            </a:r>
            <a:r>
              <a:rPr lang="et-EE" dirty="0" err="1" smtClean="0"/>
              <a:t>pdf</a:t>
            </a:r>
            <a:r>
              <a:rPr lang="et-EE" dirty="0" smtClean="0"/>
              <a:t>)</a:t>
            </a:r>
          </a:p>
          <a:p>
            <a:pPr marL="624078" indent="-514350">
              <a:buAutoNum type="arabicPeriod"/>
            </a:pPr>
            <a:r>
              <a:rPr lang="et-EE" dirty="0" smtClean="0"/>
              <a:t>Meta-andmed, </a:t>
            </a:r>
            <a:r>
              <a:rPr lang="et-EE" dirty="0" err="1" smtClean="0"/>
              <a:t>varundmine</a:t>
            </a:r>
            <a:endParaRPr lang="et-EE" dirty="0" smtClean="0"/>
          </a:p>
          <a:p>
            <a:pPr marL="624078" indent="-514350">
              <a:buAutoNum type="arabicPeriod"/>
            </a:pPr>
            <a:r>
              <a:rPr lang="et-EE" dirty="0" smtClean="0"/>
              <a:t>Tärgituvastus (OCR), redigeerimine </a:t>
            </a:r>
          </a:p>
          <a:p>
            <a:pPr marL="624078" indent="-514350">
              <a:buAutoNum type="arabicPeriod"/>
            </a:pPr>
            <a:r>
              <a:rPr lang="et-EE" dirty="0" smtClean="0"/>
              <a:t>TEKSTITÖÖTLUS, kujunduslik ühtlustamine</a:t>
            </a:r>
          </a:p>
          <a:p>
            <a:pPr marL="624078" indent="-514350">
              <a:buAutoNum type="arabicPeriod"/>
            </a:pPr>
            <a:r>
              <a:rPr lang="et-EE" dirty="0" smtClean="0"/>
              <a:t>Annotatsioonide loomine</a:t>
            </a:r>
          </a:p>
          <a:p>
            <a:pPr marL="624078" indent="-514350">
              <a:buAutoNum type="arabicPeriod"/>
            </a:pPr>
            <a:r>
              <a:rPr lang="et-EE" dirty="0" smtClean="0"/>
              <a:t>Avaldamine, tiitellehtede loomine</a:t>
            </a:r>
          </a:p>
          <a:p>
            <a:pPr marL="109728" indent="0">
              <a:buNone/>
            </a:pPr>
            <a:endParaRPr lang="et-EE" dirty="0"/>
          </a:p>
          <a:p>
            <a:pPr marL="109728" indent="0">
              <a:buNone/>
            </a:pPr>
            <a:r>
              <a:rPr lang="et-EE" dirty="0" smtClean="0"/>
              <a:t>+ dokumentatsioon, metaandmed, varundamine</a:t>
            </a:r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850106"/>
          </a:xfrm>
        </p:spPr>
        <p:txBody>
          <a:bodyPr>
            <a:normAutofit/>
          </a:bodyPr>
          <a:lstStyle/>
          <a:p>
            <a:r>
              <a:rPr lang="et-EE" sz="3200" dirty="0" smtClean="0"/>
              <a:t>TRÜKISE TEEKOND E-KLASSIKAKS</a:t>
            </a:r>
            <a:endParaRPr lang="et-EE" sz="3200" dirty="0"/>
          </a:p>
        </p:txBody>
      </p:sp>
    </p:spTree>
    <p:extLst>
      <p:ext uri="{BB962C8B-B14F-4D97-AF65-F5344CB8AC3E}">
        <p14:creationId xmlns:p14="http://schemas.microsoft.com/office/powerpoint/2010/main" val="244837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>
          <a:xfrm>
            <a:off x="611560" y="1268760"/>
            <a:ext cx="8301608" cy="4752527"/>
          </a:xfrm>
        </p:spPr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et-EE" dirty="0" smtClean="0"/>
              <a:t>Tärgituvastuse </a:t>
            </a:r>
            <a:r>
              <a:rPr lang="et-EE" dirty="0"/>
              <a:t>(</a:t>
            </a:r>
            <a:r>
              <a:rPr lang="et-EE" dirty="0" smtClean="0"/>
              <a:t>OCR-i) redigeerimine </a:t>
            </a:r>
          </a:p>
          <a:p>
            <a:pPr marL="109728" indent="0">
              <a:buNone/>
            </a:pPr>
            <a:r>
              <a:rPr lang="et-EE" dirty="0" smtClean="0"/>
              <a:t>  </a:t>
            </a:r>
          </a:p>
          <a:p>
            <a:pPr marL="109728" indent="0">
              <a:buNone/>
            </a:pPr>
            <a:r>
              <a:rPr lang="et-EE" dirty="0" smtClean="0"/>
              <a:t>sõna-sõnaline </a:t>
            </a:r>
            <a:r>
              <a:rPr lang="et-EE" dirty="0"/>
              <a:t>võrdlemine </a:t>
            </a:r>
            <a:r>
              <a:rPr lang="et-EE" dirty="0" smtClean="0"/>
              <a:t>originaaliga:</a:t>
            </a:r>
          </a:p>
          <a:p>
            <a:pPr marL="109728" indent="0">
              <a:buNone/>
            </a:pPr>
            <a:endParaRPr lang="et-EE" dirty="0"/>
          </a:p>
          <a:p>
            <a:r>
              <a:rPr lang="et-EE" dirty="0" smtClean="0"/>
              <a:t>tekstigraafika </a:t>
            </a:r>
            <a:r>
              <a:rPr lang="et-EE" dirty="0"/>
              <a:t>(taanded </a:t>
            </a:r>
            <a:r>
              <a:rPr lang="et-EE" dirty="0" smtClean="0"/>
              <a:t>jms)</a:t>
            </a:r>
          </a:p>
          <a:p>
            <a:pPr marL="109728" indent="0">
              <a:buNone/>
            </a:pPr>
            <a:r>
              <a:rPr lang="et-EE" dirty="0"/>
              <a:t> </a:t>
            </a:r>
            <a:r>
              <a:rPr lang="et-EE" dirty="0" smtClean="0"/>
              <a:t>            - luule</a:t>
            </a:r>
          </a:p>
          <a:p>
            <a:pPr marL="109728" indent="0">
              <a:buNone/>
            </a:pPr>
            <a:r>
              <a:rPr lang="et-EE" dirty="0" smtClean="0"/>
              <a:t>            - näitekirjandus</a:t>
            </a:r>
          </a:p>
          <a:p>
            <a:pPr marL="109728" indent="0">
              <a:buNone/>
            </a:pPr>
            <a:endParaRPr lang="et-EE" dirty="0" smtClean="0"/>
          </a:p>
          <a:p>
            <a:r>
              <a:rPr lang="et-EE" dirty="0" smtClean="0"/>
              <a:t>keelevormid – „korrektsed valed“</a:t>
            </a:r>
          </a:p>
          <a:p>
            <a:endParaRPr lang="et-EE" dirty="0" smtClean="0"/>
          </a:p>
          <a:p>
            <a:pPr marL="109728" indent="0">
              <a:buNone/>
            </a:pPr>
            <a:r>
              <a:rPr lang="et-EE" dirty="0" smtClean="0"/>
              <a:t>         ‘viin’ </a:t>
            </a:r>
            <a:r>
              <a:rPr lang="et-EE" i="1" dirty="0" err="1"/>
              <a:t>pro</a:t>
            </a:r>
            <a:r>
              <a:rPr lang="et-EE" dirty="0"/>
              <a:t> </a:t>
            </a:r>
            <a:r>
              <a:rPr lang="et-EE" dirty="0" smtClean="0"/>
              <a:t>‘viib’ </a:t>
            </a:r>
            <a:r>
              <a:rPr lang="et-EE" dirty="0"/>
              <a:t>(</a:t>
            </a:r>
            <a:r>
              <a:rPr lang="et-EE" dirty="0" err="1"/>
              <a:t>orig</a:t>
            </a:r>
            <a:r>
              <a:rPr lang="et-EE" dirty="0" smtClean="0"/>
              <a:t>)</a:t>
            </a:r>
          </a:p>
          <a:p>
            <a:pPr marL="109728" indent="0">
              <a:buNone/>
            </a:pPr>
            <a:r>
              <a:rPr lang="et-EE" dirty="0" smtClean="0"/>
              <a:t>	‘leotama’ </a:t>
            </a:r>
            <a:r>
              <a:rPr lang="et-EE" i="1" dirty="0" err="1"/>
              <a:t>pro</a:t>
            </a:r>
            <a:r>
              <a:rPr lang="et-EE" i="1" dirty="0"/>
              <a:t> </a:t>
            </a:r>
            <a:r>
              <a:rPr lang="et-EE" i="1" dirty="0" smtClean="0"/>
              <a:t>‘</a:t>
            </a:r>
            <a:r>
              <a:rPr lang="et-EE" dirty="0" smtClean="0"/>
              <a:t>teostama’ </a:t>
            </a:r>
            <a:r>
              <a:rPr lang="et-EE" dirty="0"/>
              <a:t>(</a:t>
            </a:r>
            <a:r>
              <a:rPr lang="et-EE" dirty="0" err="1"/>
              <a:t>orig</a:t>
            </a:r>
            <a:r>
              <a:rPr lang="et-EE" dirty="0" smtClean="0"/>
              <a:t>)</a:t>
            </a:r>
          </a:p>
          <a:p>
            <a:pPr marL="109728" indent="0">
              <a:buNone/>
            </a:pPr>
            <a:r>
              <a:rPr lang="et-EE" dirty="0" smtClean="0"/>
              <a:t>	‘võtnud’ </a:t>
            </a:r>
            <a:r>
              <a:rPr lang="et-EE" i="1" dirty="0" err="1"/>
              <a:t>pro</a:t>
            </a:r>
            <a:r>
              <a:rPr lang="et-EE" i="1" dirty="0"/>
              <a:t> </a:t>
            </a:r>
            <a:r>
              <a:rPr lang="et-EE" i="1" dirty="0" smtClean="0"/>
              <a:t>‘</a:t>
            </a:r>
            <a:r>
              <a:rPr lang="et-EE" dirty="0" smtClean="0"/>
              <a:t>jätnud’ </a:t>
            </a:r>
            <a:r>
              <a:rPr lang="et-EE" dirty="0"/>
              <a:t>(</a:t>
            </a:r>
            <a:r>
              <a:rPr lang="et-EE" dirty="0" err="1" smtClean="0"/>
              <a:t>orig</a:t>
            </a:r>
            <a:r>
              <a:rPr lang="et-EE" dirty="0" smtClean="0"/>
              <a:t>)</a:t>
            </a:r>
          </a:p>
          <a:p>
            <a:pPr marL="109728" indent="0">
              <a:buNone/>
            </a:pPr>
            <a:r>
              <a:rPr lang="et-EE" dirty="0" smtClean="0"/>
              <a:t>	‘mõru’ </a:t>
            </a:r>
            <a:r>
              <a:rPr lang="et-EE" i="1" dirty="0" err="1" smtClean="0"/>
              <a:t>pro</a:t>
            </a:r>
            <a:r>
              <a:rPr lang="et-EE" i="1" dirty="0" smtClean="0"/>
              <a:t> </a:t>
            </a:r>
            <a:r>
              <a:rPr lang="et-EE" dirty="0" smtClean="0"/>
              <a:t>‘maru’ </a:t>
            </a:r>
            <a:r>
              <a:rPr lang="et-EE" dirty="0"/>
              <a:t>(</a:t>
            </a:r>
            <a:r>
              <a:rPr lang="et-EE" dirty="0" err="1"/>
              <a:t>orig</a:t>
            </a:r>
            <a:r>
              <a:rPr lang="et-EE" dirty="0" smtClean="0"/>
              <a:t>)</a:t>
            </a:r>
          </a:p>
          <a:p>
            <a:pPr marL="109728" indent="0">
              <a:buNone/>
            </a:pPr>
            <a:r>
              <a:rPr lang="et-EE" dirty="0" smtClean="0"/>
              <a:t>	‘mähe’ </a:t>
            </a:r>
            <a:r>
              <a:rPr lang="et-EE" i="1" dirty="0" err="1" smtClean="0"/>
              <a:t>pro</a:t>
            </a:r>
            <a:r>
              <a:rPr lang="et-EE" dirty="0" smtClean="0"/>
              <a:t>  ‘</a:t>
            </a:r>
            <a:r>
              <a:rPr lang="et-EE" dirty="0" err="1" smtClean="0"/>
              <a:t>wähe</a:t>
            </a:r>
            <a:r>
              <a:rPr lang="et-EE" dirty="0" smtClean="0"/>
              <a:t>’ </a:t>
            </a:r>
            <a:r>
              <a:rPr lang="et-EE" dirty="0"/>
              <a:t>(</a:t>
            </a:r>
            <a:r>
              <a:rPr lang="et-EE" dirty="0" err="1"/>
              <a:t>orig</a:t>
            </a:r>
            <a:r>
              <a:rPr lang="et-EE" dirty="0" smtClean="0"/>
              <a:t>)</a:t>
            </a:r>
            <a:endParaRPr lang="et-EE" dirty="0"/>
          </a:p>
          <a:p>
            <a:pPr marL="109728" indent="0">
              <a:buNone/>
            </a:pPr>
            <a:endParaRPr lang="et-EE" dirty="0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>
          <a:xfrm>
            <a:off x="611560" y="404664"/>
            <a:ext cx="6768752" cy="850106"/>
          </a:xfrm>
        </p:spPr>
        <p:txBody>
          <a:bodyPr>
            <a:normAutofit/>
          </a:bodyPr>
          <a:lstStyle/>
          <a:p>
            <a:r>
              <a:rPr lang="et-EE" sz="3200" dirty="0" smtClean="0"/>
              <a:t>TEKSTITÖÖTLUS </a:t>
            </a:r>
            <a:endParaRPr lang="et-EE" sz="3200" dirty="0"/>
          </a:p>
        </p:txBody>
      </p:sp>
    </p:spTree>
    <p:extLst>
      <p:ext uri="{BB962C8B-B14F-4D97-AF65-F5344CB8AC3E}">
        <p14:creationId xmlns:p14="http://schemas.microsoft.com/office/powerpoint/2010/main" val="209488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336703" y="322621"/>
            <a:ext cx="8507288" cy="1143000"/>
          </a:xfrm>
        </p:spPr>
        <p:txBody>
          <a:bodyPr>
            <a:normAutofit/>
          </a:bodyPr>
          <a:lstStyle/>
          <a:p>
            <a:r>
              <a:rPr lang="et-EE" sz="2800" b="1" dirty="0"/>
              <a:t>Lydia </a:t>
            </a:r>
            <a:r>
              <a:rPr lang="et-EE" sz="2800" b="1" dirty="0" smtClean="0"/>
              <a:t>Koidula „</a:t>
            </a:r>
            <a:r>
              <a:rPr lang="et-EE" sz="2800" b="1" dirty="0" err="1" smtClean="0"/>
              <a:t>Emmajöe</a:t>
            </a:r>
            <a:r>
              <a:rPr lang="et-EE" sz="2800" b="1" dirty="0" smtClean="0"/>
              <a:t> </a:t>
            </a:r>
            <a:r>
              <a:rPr lang="et-EE" sz="2800" b="1" dirty="0" err="1"/>
              <a:t>Öpik</a:t>
            </a:r>
            <a:r>
              <a:rPr lang="et-EE" sz="2800" b="1" dirty="0"/>
              <a:t>. </a:t>
            </a:r>
            <a:r>
              <a:rPr lang="et-EE" sz="2800" b="1" dirty="0" smtClean="0"/>
              <a:t>I“ </a:t>
            </a:r>
            <a:r>
              <a:rPr lang="et-EE" sz="2800" b="1" dirty="0"/>
              <a:t>(Tartus, </a:t>
            </a:r>
            <a:r>
              <a:rPr lang="et-EE" sz="2800" b="1" dirty="0" smtClean="0"/>
              <a:t>1866)</a:t>
            </a:r>
            <a:endParaRPr lang="et-EE" sz="2800" dirty="0"/>
          </a:p>
        </p:txBody>
      </p:sp>
      <p:sp>
        <p:nvSpPr>
          <p:cNvPr id="4" name="Sisu kohatäide 2"/>
          <p:cNvSpPr txBox="1">
            <a:spLocks/>
          </p:cNvSpPr>
          <p:nvPr/>
        </p:nvSpPr>
        <p:spPr>
          <a:xfrm>
            <a:off x="4716016" y="1198910"/>
            <a:ext cx="4176464" cy="565909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3440"/>
              </a:lnSpc>
              <a:buFont typeface="Arial" panose="020B0604020202020204" pitchFamily="34" charset="0"/>
              <a:buNone/>
            </a:pPr>
            <a:r>
              <a:rPr lang="et-EE" spc="-5" dirty="0" smtClean="0">
                <a:solidFill>
                  <a:srgbClr val="000000"/>
                </a:solidFill>
                <a:latin typeface="Times New Roman"/>
                <a:ea typeface="Times New Roman"/>
              </a:rPr>
              <a:t>	</a:t>
            </a:r>
            <a:r>
              <a:rPr lang="et-EE" sz="8000" spc="-5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Emmajöe</a:t>
            </a:r>
            <a:r>
              <a:rPr lang="et-EE" sz="8000" spc="-5" dirty="0" smtClean="0">
                <a:solidFill>
                  <a:srgbClr val="000000"/>
                </a:solidFill>
                <a:latin typeface="Times New Roman"/>
                <a:ea typeface="Times New Roman"/>
              </a:rPr>
              <a:t> kaldal.</a:t>
            </a:r>
            <a:endParaRPr lang="et-EE" sz="8000" dirty="0" smtClean="0">
              <a:latin typeface="Times New Roman"/>
              <a:ea typeface="Times New Roman"/>
            </a:endParaRPr>
          </a:p>
          <a:p>
            <a:pPr indent="0">
              <a:spcBef>
                <a:spcPts val="1800"/>
              </a:spcBef>
              <a:buFont typeface="Arial" panose="020B0604020202020204" pitchFamily="34" charset="0"/>
              <a:buNone/>
            </a:pPr>
            <a:r>
              <a:rPr lang="et-EE" sz="8000" spc="-15" dirty="0" smtClean="0">
                <a:solidFill>
                  <a:srgbClr val="000000"/>
                </a:solidFill>
                <a:latin typeface="Times New Roman"/>
                <a:ea typeface="Times New Roman"/>
              </a:rPr>
              <a:t>Oh </a:t>
            </a:r>
            <a:r>
              <a:rPr lang="et-EE" sz="8000" spc="-15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Emmajõggi</a:t>
            </a:r>
            <a:r>
              <a:rPr lang="et-EE" sz="8000" spc="-15" dirty="0" smtClean="0">
                <a:solidFill>
                  <a:srgbClr val="000000"/>
                </a:solidFill>
                <a:latin typeface="Times New Roman"/>
                <a:ea typeface="Times New Roman"/>
              </a:rPr>
              <a:t>, — ma jälle</a:t>
            </a:r>
            <a:br>
              <a:rPr lang="et-EE" sz="8000" spc="-15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8000" spc="5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So</a:t>
            </a:r>
            <a:r>
              <a:rPr lang="et-EE" sz="8000" spc="5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8000" spc="5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laenid</a:t>
            </a:r>
            <a:r>
              <a:rPr lang="et-EE" sz="8000" spc="5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8000" spc="5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terretan</a:t>
            </a:r>
            <a:r>
              <a:rPr lang="et-EE" sz="8000" spc="5" dirty="0" smtClean="0">
                <a:solidFill>
                  <a:srgbClr val="000000"/>
                </a:solidFill>
                <a:latin typeface="Times New Roman"/>
                <a:ea typeface="Times New Roman"/>
              </a:rPr>
              <a:t>!</a:t>
            </a:r>
            <a:br>
              <a:rPr lang="et-EE" sz="8000" spc="5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8000" spc="5" dirty="0" smtClean="0">
                <a:solidFill>
                  <a:srgbClr val="000000"/>
                </a:solidFill>
                <a:latin typeface="Times New Roman"/>
                <a:ea typeface="Times New Roman"/>
              </a:rPr>
              <a:t>Oh </a:t>
            </a:r>
            <a:r>
              <a:rPr lang="et-EE" sz="8000" spc="5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Emmajõggi</a:t>
            </a:r>
            <a:r>
              <a:rPr lang="et-EE" sz="8000" spc="5" dirty="0" smtClean="0">
                <a:solidFill>
                  <a:srgbClr val="000000"/>
                </a:solidFill>
                <a:latin typeface="Times New Roman"/>
                <a:ea typeface="Times New Roman"/>
              </a:rPr>
              <a:t>, — ma jälle</a:t>
            </a:r>
            <a:br>
              <a:rPr lang="et-EE" sz="8000" spc="5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80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So</a:t>
            </a:r>
            <a:r>
              <a:rPr lang="et-EE" sz="80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80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lehk'wat</a:t>
            </a:r>
            <a:r>
              <a:rPr lang="et-EE" sz="80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kallast </a:t>
            </a:r>
            <a:r>
              <a:rPr lang="et-EE" sz="80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nään</a:t>
            </a:r>
            <a:r>
              <a:rPr lang="et-EE" sz="80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!</a:t>
            </a:r>
            <a:endParaRPr lang="et-EE" sz="8000" dirty="0" smtClean="0">
              <a:latin typeface="Times New Roman"/>
              <a:ea typeface="Times New Roman"/>
            </a:endParaRPr>
          </a:p>
          <a:p>
            <a:pPr indent="0">
              <a:spcBef>
                <a:spcPts val="1800"/>
              </a:spcBef>
              <a:buFont typeface="Arial" panose="020B0604020202020204" pitchFamily="34" charset="0"/>
              <a:buNone/>
            </a:pPr>
            <a: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Sa jälle </a:t>
            </a:r>
            <a:r>
              <a:rPr lang="et-EE" sz="80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süddant</a:t>
            </a:r>
            <a: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800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rõmul</a:t>
            </a:r>
            <a: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',</a:t>
            </a:r>
            <a:b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8000" spc="30" dirty="0" smtClean="0">
                <a:solidFill>
                  <a:srgbClr val="000000"/>
                </a:solidFill>
                <a:latin typeface="Times New Roman"/>
                <a:ea typeface="Times New Roman"/>
              </a:rPr>
              <a:t>Suud laulul' ärritad.</a:t>
            </a:r>
            <a:br>
              <a:rPr lang="et-EE" sz="8000" spc="3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Sa </a:t>
            </a:r>
            <a:r>
              <a:rPr lang="et-EE" sz="800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pühha</a:t>
            </a:r>
            <a: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Eesti </a:t>
            </a:r>
            <a:r>
              <a:rPr lang="et-EE" sz="800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jõggi</a:t>
            </a:r>
            <a:r>
              <a:rPr lang="et-EE" sz="80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!</a:t>
            </a:r>
            <a: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80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Kuis mõtteid </a:t>
            </a:r>
            <a:r>
              <a:rPr lang="et-EE" sz="80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laenetad</a:t>
            </a:r>
            <a:r>
              <a:rPr lang="et-EE" sz="80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!</a:t>
            </a:r>
            <a:endParaRPr lang="et-EE" sz="8000" dirty="0" smtClean="0">
              <a:latin typeface="Times New Roman"/>
              <a:ea typeface="Times New Roman"/>
            </a:endParaRPr>
          </a:p>
          <a:p>
            <a:pPr indent="0">
              <a:spcBef>
                <a:spcPts val="1800"/>
              </a:spcBef>
              <a:buFont typeface="Arial" panose="020B0604020202020204" pitchFamily="34" charset="0"/>
              <a:buNone/>
            </a:pPr>
            <a:r>
              <a:rPr lang="et-EE" sz="8000" spc="-30" dirty="0" smtClean="0">
                <a:solidFill>
                  <a:srgbClr val="000000"/>
                </a:solidFill>
                <a:latin typeface="Times New Roman"/>
                <a:ea typeface="Times New Roman"/>
              </a:rPr>
              <a:t>Oh </a:t>
            </a:r>
            <a:r>
              <a:rPr lang="et-EE" sz="8000" spc="-3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Emmajõggi</a:t>
            </a:r>
            <a:r>
              <a:rPr lang="et-EE" sz="8000" spc="-30" dirty="0" smtClean="0">
                <a:solidFill>
                  <a:srgbClr val="000000"/>
                </a:solidFill>
                <a:latin typeface="Times New Roman"/>
                <a:ea typeface="Times New Roman"/>
              </a:rPr>
              <a:t>, kus õitseb</a:t>
            </a:r>
            <a:br>
              <a:rPr lang="et-EE" sz="8000" spc="-3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8000" spc="-4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Weel</a:t>
            </a:r>
            <a:r>
              <a:rPr lang="et-EE" sz="8000" spc="-4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8000" spc="-4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Wannemuinse</a:t>
            </a:r>
            <a:r>
              <a:rPr lang="et-EE" sz="8000" spc="-4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keel,</a:t>
            </a:r>
            <a:br>
              <a:rPr lang="et-EE" sz="8000" spc="-4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8000" spc="15" dirty="0" smtClean="0">
                <a:solidFill>
                  <a:srgbClr val="000000"/>
                </a:solidFill>
                <a:latin typeface="Times New Roman"/>
                <a:ea typeface="Times New Roman"/>
              </a:rPr>
              <a:t>Kus </a:t>
            </a:r>
            <a:r>
              <a:rPr lang="et-EE" sz="8000" spc="15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temma</a:t>
            </a:r>
            <a:r>
              <a:rPr lang="et-EE" sz="8000" spc="15" dirty="0" smtClean="0">
                <a:solidFill>
                  <a:srgbClr val="000000"/>
                </a:solidFill>
                <a:latin typeface="Times New Roman"/>
                <a:ea typeface="Times New Roman"/>
              </a:rPr>
              <a:t> laul ja kannel</a:t>
            </a:r>
            <a:br>
              <a:rPr lang="et-EE" sz="8000" spc="15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Meil' </a:t>
            </a:r>
            <a:r>
              <a:rPr lang="et-EE" sz="800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järrel</a:t>
            </a:r>
            <a:r>
              <a:rPr lang="et-EE" sz="80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hüüdwad</a:t>
            </a:r>
            <a: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80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weel</a:t>
            </a:r>
            <a: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  <a:endParaRPr lang="et-EE" sz="8000" dirty="0" smtClean="0">
              <a:latin typeface="Times New Roman"/>
              <a:ea typeface="Times New Roman"/>
            </a:endParaRPr>
          </a:p>
          <a:p>
            <a:pPr indent="0">
              <a:spcBef>
                <a:spcPts val="1800"/>
              </a:spcBef>
              <a:buFont typeface="Arial" panose="020B0604020202020204" pitchFamily="34" charset="0"/>
              <a:buNone/>
            </a:pPr>
            <a:r>
              <a:rPr lang="et-EE" sz="8000" spc="-30" dirty="0" smtClean="0">
                <a:solidFill>
                  <a:srgbClr val="000000"/>
                </a:solidFill>
                <a:latin typeface="Times New Roman"/>
                <a:ea typeface="Times New Roman"/>
              </a:rPr>
              <a:t>Kus </a:t>
            </a:r>
            <a:r>
              <a:rPr lang="et-EE" sz="8000" spc="-3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Kalewide</a:t>
            </a:r>
            <a:r>
              <a:rPr lang="et-EE" sz="8000" spc="-3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8000" spc="-3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sönnad</a:t>
            </a:r>
            <a:r>
              <a:rPr lang="et-EE" sz="8000" spc="-30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t-EE" sz="8000" spc="-30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t-EE" sz="80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Ja </a:t>
            </a:r>
            <a:r>
              <a:rPr lang="et-EE" sz="8000" spc="-1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teggud</a:t>
            </a:r>
            <a:r>
              <a:rPr lang="et-EE" sz="8000" spc="-10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t-EE" sz="8000" spc="-1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mälletab</a:t>
            </a:r>
            <a:r>
              <a:rPr lang="et-EE" sz="80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et-EE" sz="80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Noor </a:t>
            </a:r>
            <a:r>
              <a:rPr lang="et-EE" sz="80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põlw</a:t>
            </a:r>
            <a: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ja </a:t>
            </a:r>
            <a:r>
              <a:rPr lang="et-EE" sz="800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wanna</a:t>
            </a:r>
            <a:r>
              <a:rPr lang="et-EE" sz="80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 surust</a:t>
            </a:r>
            <a: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et-EE" sz="800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80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Neis </a:t>
            </a:r>
            <a:r>
              <a:rPr lang="et-EE" sz="8000" spc="-1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mele</a:t>
            </a:r>
            <a:r>
              <a:rPr lang="et-EE" sz="8000" spc="-10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t-EE" sz="8000" spc="-1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tulletab</a:t>
            </a:r>
            <a:r>
              <a:rPr lang="et-EE" sz="80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  <a:endParaRPr lang="et-EE" sz="8000" dirty="0" smtClean="0">
              <a:latin typeface="Times New Roman"/>
              <a:ea typeface="Times New Roman"/>
            </a:endParaRPr>
          </a:p>
          <a:p>
            <a:pPr indent="0">
              <a:spcBef>
                <a:spcPts val="1800"/>
              </a:spcBef>
              <a:buFont typeface="Arial" panose="020B0604020202020204" pitchFamily="34" charset="0"/>
              <a:buNone/>
            </a:pPr>
            <a:r>
              <a:rPr lang="et-EE" sz="50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/---/</a:t>
            </a:r>
            <a:endParaRPr lang="et-EE" sz="5000" dirty="0" smtClean="0">
              <a:latin typeface="Times New Roman"/>
              <a:ea typeface="Times New Roman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t-EE" sz="2400" dirty="0" smtClean="0">
                <a:latin typeface="Times New Roman"/>
                <a:ea typeface="Times New Roman"/>
              </a:rPr>
              <a:t> </a:t>
            </a:r>
          </a:p>
          <a:p>
            <a:endParaRPr lang="et-EE" dirty="0"/>
          </a:p>
        </p:txBody>
      </p:sp>
      <p:sp>
        <p:nvSpPr>
          <p:cNvPr id="5" name="Sisu kohatäide 2"/>
          <p:cNvSpPr txBox="1">
            <a:spLocks/>
          </p:cNvSpPr>
          <p:nvPr/>
        </p:nvSpPr>
        <p:spPr>
          <a:xfrm>
            <a:off x="467544" y="1484784"/>
            <a:ext cx="4104456" cy="4320480"/>
          </a:xfrm>
          <a:prstGeom prst="rect">
            <a:avLst/>
          </a:prstGeom>
        </p:spPr>
        <p:txBody>
          <a:bodyPr vert="horz">
            <a:normAutofit fontScale="55000" lnSpcReduction="2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Font typeface="Wingdings 3"/>
              <a:buNone/>
            </a:pPr>
            <a:r>
              <a:rPr lang="et-EE" spc="-5" dirty="0" smtClean="0">
                <a:solidFill>
                  <a:srgbClr val="000000"/>
                </a:solidFill>
                <a:latin typeface="Times New Roman"/>
                <a:ea typeface="Times New Roman"/>
              </a:rPr>
              <a:t>	</a:t>
            </a:r>
          </a:p>
          <a:p>
            <a:pPr marL="0" indent="0" algn="ctr">
              <a:buFont typeface="Wingdings 3"/>
              <a:buNone/>
            </a:pPr>
            <a:endParaRPr lang="et-EE" spc="-5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marL="0" indent="0" algn="ctr">
              <a:buFont typeface="Wingdings 3"/>
              <a:buNone/>
            </a:pP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Mo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issama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on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minno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arm!</a:t>
            </a:r>
            <a:endParaRPr lang="et-EE" sz="3600" dirty="0" smtClean="0">
              <a:latin typeface="Times New Roman"/>
              <a:ea typeface="Times New Roman"/>
            </a:endParaRPr>
          </a:p>
          <a:p>
            <a:pPr marL="0" indent="0">
              <a:buFont typeface="Wingdings 3"/>
              <a:buNone/>
            </a:pP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endParaRPr lang="et-EE" sz="3600" dirty="0" smtClean="0">
              <a:latin typeface="Times New Roman"/>
              <a:ea typeface="Times New Roman"/>
            </a:endParaRPr>
          </a:p>
          <a:p>
            <a:pPr marL="0" indent="0">
              <a:buFont typeface="Wingdings 3"/>
              <a:buNone/>
            </a:pP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Mo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issama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on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minno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arm,</a:t>
            </a:r>
            <a:b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Kel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süddant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annud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ma,</a:t>
            </a:r>
            <a:b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Sull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' laulan ma,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mo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üllem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õn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,</a:t>
            </a:r>
            <a:b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Mo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õitsew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Eestima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!</a:t>
            </a:r>
            <a:b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So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wallo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süddames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mul keeb,</a:t>
            </a:r>
            <a:b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So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ön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ja rõõm mind rõõmsaks teeb,</a:t>
            </a:r>
            <a:b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Mo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z="3600" spc="-1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issama</a:t>
            </a: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!</a:t>
            </a:r>
            <a:endParaRPr lang="et-EE" sz="3600" dirty="0" smtClean="0">
              <a:latin typeface="Times New Roman"/>
              <a:ea typeface="Times New Roman"/>
            </a:endParaRPr>
          </a:p>
          <a:p>
            <a:pPr marL="0" indent="0">
              <a:buFont typeface="Wingdings 3"/>
              <a:buNone/>
            </a:pPr>
            <a:r>
              <a:rPr lang="et-EE" sz="36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/---/</a:t>
            </a:r>
            <a:endParaRPr lang="et-EE" sz="3600" dirty="0" smtClean="0">
              <a:latin typeface="Times New Roman"/>
              <a:ea typeface="Times New Roman"/>
            </a:endParaRPr>
          </a:p>
          <a:p>
            <a:pPr marL="0" indent="0">
              <a:buFont typeface="Wingdings 3"/>
              <a:buNone/>
            </a:pPr>
            <a:r>
              <a:rPr lang="et-EE" sz="38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endParaRPr lang="et-EE" sz="3800" dirty="0" smtClean="0">
              <a:latin typeface="Times New Roman"/>
              <a:ea typeface="Times New Roman"/>
            </a:endParaRPr>
          </a:p>
          <a:p>
            <a:pPr marL="0" indent="0">
              <a:buFont typeface="Wingdings 3"/>
              <a:buNone/>
            </a:pPr>
            <a:r>
              <a:rPr lang="et-EE" sz="3800" dirty="0" smtClean="0">
                <a:latin typeface="Times New Roman"/>
                <a:ea typeface="Times New Roman"/>
              </a:rPr>
              <a:t> </a:t>
            </a:r>
          </a:p>
          <a:p>
            <a:pPr marL="0" indent="0">
              <a:buFont typeface="Wingdings 3"/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60981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dirty="0" smtClean="0"/>
              <a:t>Eesti 19./20. saj kirjakeel </a:t>
            </a:r>
            <a:endParaRPr lang="et-EE" dirty="0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t-EE" b="1" dirty="0" smtClean="0"/>
              <a:t>Tartus</a:t>
            </a:r>
            <a:r>
              <a:rPr lang="et-EE" b="1" dirty="0"/>
              <a:t>, </a:t>
            </a:r>
            <a:r>
              <a:rPr lang="et-EE" b="1" dirty="0" smtClean="0"/>
              <a:t>1890</a:t>
            </a:r>
            <a:endParaRPr lang="et-EE" dirty="0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et-EE" dirty="0" smtClean="0"/>
              <a:t>„Eesti laual“</a:t>
            </a:r>
            <a:endParaRPr lang="et-EE" dirty="0"/>
          </a:p>
        </p:txBody>
      </p:sp>
      <p:sp>
        <p:nvSpPr>
          <p:cNvPr id="5" name="Sisu kohatäide 4"/>
          <p:cNvSpPr>
            <a:spLocks noGrp="1"/>
          </p:cNvSpPr>
          <p:nvPr>
            <p:ph sz="quarter" idx="2"/>
          </p:nvPr>
        </p:nvSpPr>
        <p:spPr>
          <a:xfrm>
            <a:off x="179512" y="2348880"/>
            <a:ext cx="4176464" cy="3037177"/>
          </a:xfrm>
        </p:spPr>
        <p:txBody>
          <a:bodyPr>
            <a:normAutofit/>
          </a:bodyPr>
          <a:lstStyle/>
          <a:p>
            <a:endParaRPr lang="et-EE" b="1" dirty="0" smtClean="0"/>
          </a:p>
          <a:p>
            <a:endParaRPr lang="et-EE" b="1" dirty="0"/>
          </a:p>
          <a:p>
            <a:endParaRPr lang="et-EE" b="1" dirty="0" smtClean="0"/>
          </a:p>
          <a:p>
            <a:endParaRPr lang="et-EE" b="1" dirty="0"/>
          </a:p>
          <a:p>
            <a:endParaRPr lang="et-EE" b="1" dirty="0" smtClean="0"/>
          </a:p>
          <a:p>
            <a:pPr marL="109728" indent="0">
              <a:buNone/>
            </a:pPr>
            <a:r>
              <a:rPr lang="et-EE" b="1" dirty="0" smtClean="0"/>
              <a:t>„</a:t>
            </a:r>
            <a:r>
              <a:rPr lang="et-EE" b="1" dirty="0"/>
              <a:t>J. </a:t>
            </a:r>
            <a:r>
              <a:rPr lang="et-EE" b="1" dirty="0" err="1"/>
              <a:t>Kunder’i</a:t>
            </a:r>
            <a:r>
              <a:rPr lang="et-EE" b="1" dirty="0"/>
              <a:t> Algupäralised luuletused“ </a:t>
            </a:r>
            <a:endParaRPr lang="et-EE" dirty="0"/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572001" y="1124744"/>
            <a:ext cx="4114800" cy="426131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t-EE" dirty="0">
              <a:latin typeface="Times New Roman"/>
              <a:ea typeface="Times New Roman"/>
            </a:endParaRPr>
          </a:p>
          <a:p>
            <a:pPr marL="0" indent="0" algn="ctr">
              <a:buNone/>
            </a:pP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endParaRPr lang="et-EE" dirty="0"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/---/ </a:t>
            </a:r>
            <a:endParaRPr lang="et-EE" dirty="0"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et-EE" spc="-10" dirty="0">
                <a:solidFill>
                  <a:srgbClr val="FF0000"/>
                </a:solidFill>
                <a:latin typeface="Times New Roman"/>
                <a:ea typeface="Times New Roman"/>
              </a:rPr>
              <a:t>Auusus,</a:t>
            </a: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 tõde, truudus, arm</a:t>
            </a:r>
            <a:b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Eesti pinnal olgu!</a:t>
            </a:r>
            <a:b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pc="-10" dirty="0" err="1">
                <a:solidFill>
                  <a:srgbClr val="000000"/>
                </a:solidFill>
                <a:latin typeface="Times New Roman"/>
                <a:ea typeface="Times New Roman"/>
              </a:rPr>
              <a:t>Wenna</a:t>
            </a: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pc="-10" dirty="0" err="1">
                <a:solidFill>
                  <a:srgbClr val="000000"/>
                </a:solidFill>
                <a:latin typeface="Times New Roman"/>
                <a:ea typeface="Times New Roman"/>
              </a:rPr>
              <a:t>waenlast</a:t>
            </a: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t-EE" spc="-10" dirty="0" err="1">
                <a:solidFill>
                  <a:srgbClr val="FF0000"/>
                </a:solidFill>
                <a:latin typeface="Times New Roman"/>
                <a:ea typeface="Times New Roman"/>
              </a:rPr>
              <a:t>wihkageme</a:t>
            </a:r>
            <a:r>
              <a:rPr lang="et-EE" spc="-10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t-EE" spc="-10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Kisa andes </a:t>
            </a:r>
            <a:r>
              <a:rPr lang="et-EE" spc="-10" dirty="0" err="1">
                <a:solidFill>
                  <a:srgbClr val="FF0000"/>
                </a:solidFill>
                <a:latin typeface="Times New Roman"/>
                <a:ea typeface="Times New Roman"/>
              </a:rPr>
              <a:t>ihkageme</a:t>
            </a:r>
            <a:r>
              <a:rPr lang="et-EE" spc="-10" dirty="0">
                <a:solidFill>
                  <a:srgbClr val="FF0000"/>
                </a:solidFill>
                <a:latin typeface="Times New Roman"/>
                <a:ea typeface="Times New Roman"/>
              </a:rPr>
              <a:t>:</a:t>
            </a:r>
            <a:br>
              <a:rPr lang="et-EE" spc="-10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Rahu meile tulgu!</a:t>
            </a:r>
            <a:endParaRPr lang="et-EE" dirty="0"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endParaRPr lang="et-EE" dirty="0"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Keda kannud Eesti eit,</a:t>
            </a:r>
            <a:b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Eesti pinnal: ela!</a:t>
            </a:r>
            <a:b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Eesti truu ja </a:t>
            </a:r>
            <a:r>
              <a:rPr lang="et-EE" spc="-10" dirty="0" err="1">
                <a:solidFill>
                  <a:srgbClr val="000000"/>
                </a:solidFill>
                <a:latin typeface="Times New Roman"/>
                <a:ea typeface="Times New Roman"/>
              </a:rPr>
              <a:t>tugew</a:t>
            </a: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 peiu,</a:t>
            </a:r>
            <a:b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Eesti hella, nägus neiu,</a:t>
            </a:r>
            <a:b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Teile </a:t>
            </a:r>
            <a:r>
              <a:rPr lang="et-EE" spc="-10" dirty="0" err="1">
                <a:solidFill>
                  <a:srgbClr val="FF0000"/>
                </a:solidFill>
                <a:latin typeface="Times New Roman"/>
                <a:ea typeface="Times New Roman"/>
              </a:rPr>
              <a:t>hüüam</a:t>
            </a:r>
            <a:r>
              <a:rPr lang="et-EE" spc="-10" dirty="0">
                <a:solidFill>
                  <a:srgbClr val="FF0000"/>
                </a:solidFill>
                <a:latin typeface="Times New Roman"/>
                <a:ea typeface="Times New Roman"/>
              </a:rPr>
              <a:t>’</a:t>
            </a: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: ela!</a:t>
            </a:r>
            <a:endParaRPr lang="et-EE" dirty="0"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et-EE" spc="-10" dirty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r>
              <a:rPr lang="et-EE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/---/</a:t>
            </a:r>
            <a:endParaRPr lang="et-EE" sz="1200" dirty="0">
              <a:latin typeface="Times New Roman"/>
              <a:ea typeface="Times New Roman"/>
            </a:endParaRP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27646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4525963"/>
          </a:xfrm>
        </p:spPr>
        <p:txBody>
          <a:bodyPr/>
          <a:lstStyle/>
          <a:p>
            <a:r>
              <a:rPr lang="et-EE" dirty="0" smtClean="0">
                <a:effectLst/>
                <a:latin typeface="Times New Roman"/>
                <a:ea typeface="Times New Roman"/>
              </a:rPr>
              <a:t>hambaid la</a:t>
            </a:r>
            <a:r>
              <a:rPr lang="et-EE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t</a:t>
            </a:r>
            <a:r>
              <a:rPr lang="et-EE" dirty="0" smtClean="0">
                <a:effectLst/>
                <a:latin typeface="Times New Roman"/>
                <a:ea typeface="Times New Roman"/>
              </a:rPr>
              <a:t>sutama - </a:t>
            </a:r>
            <a:r>
              <a:rPr lang="fi-FI" dirty="0">
                <a:latin typeface="Times New Roman"/>
                <a:ea typeface="Times New Roman"/>
              </a:rPr>
              <a:t>(</a:t>
            </a:r>
            <a:r>
              <a:rPr lang="et-EE" dirty="0" err="1">
                <a:latin typeface="Times New Roman"/>
                <a:ea typeface="Times New Roman"/>
              </a:rPr>
              <a:t>orig</a:t>
            </a:r>
            <a:r>
              <a:rPr lang="et-EE" dirty="0">
                <a:latin typeface="Times New Roman"/>
                <a:ea typeface="Times New Roman"/>
              </a:rPr>
              <a:t>:</a:t>
            </a:r>
            <a:r>
              <a:rPr lang="fi-FI" dirty="0">
                <a:latin typeface="Times New Roman"/>
                <a:ea typeface="Times New Roman"/>
              </a:rPr>
              <a:t> </a:t>
            </a:r>
            <a:r>
              <a:rPr lang="et-EE" dirty="0" smtClean="0">
                <a:effectLst/>
                <a:latin typeface="Times New Roman"/>
                <a:ea typeface="Times New Roman"/>
              </a:rPr>
              <a:t>laksutama)</a:t>
            </a:r>
            <a:endParaRPr lang="et-EE" sz="2400" dirty="0" smtClean="0">
              <a:effectLst/>
              <a:latin typeface="Times New Roman"/>
              <a:ea typeface="Times New Roman"/>
            </a:endParaRPr>
          </a:p>
          <a:p>
            <a:r>
              <a:rPr lang="et-EE" dirty="0" err="1" smtClean="0">
                <a:effectLst/>
                <a:latin typeface="Times New Roman"/>
                <a:ea typeface="Times New Roman"/>
              </a:rPr>
              <a:t>weski</a:t>
            </a:r>
            <a:r>
              <a:rPr lang="et-EE" dirty="0" smtClean="0">
                <a:effectLst/>
                <a:latin typeface="Times New Roman"/>
                <a:ea typeface="Times New Roman"/>
              </a:rPr>
              <a:t> käib ringi ja jah</a:t>
            </a:r>
            <a:r>
              <a:rPr lang="et-EE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m</a:t>
            </a:r>
            <a:r>
              <a:rPr lang="et-EE" dirty="0" smtClean="0">
                <a:effectLst/>
                <a:latin typeface="Times New Roman"/>
                <a:ea typeface="Times New Roman"/>
              </a:rPr>
              <a:t>atab jahu - </a:t>
            </a:r>
            <a:r>
              <a:rPr lang="fi-FI" dirty="0">
                <a:latin typeface="Times New Roman"/>
                <a:ea typeface="Times New Roman"/>
              </a:rPr>
              <a:t>(</a:t>
            </a:r>
            <a:r>
              <a:rPr lang="et-EE" dirty="0" err="1">
                <a:latin typeface="Times New Roman"/>
                <a:ea typeface="Times New Roman"/>
              </a:rPr>
              <a:t>orig</a:t>
            </a:r>
            <a:r>
              <a:rPr lang="et-EE" dirty="0">
                <a:latin typeface="Times New Roman"/>
                <a:ea typeface="Times New Roman"/>
              </a:rPr>
              <a:t>:</a:t>
            </a:r>
            <a:r>
              <a:rPr lang="fi-FI" dirty="0">
                <a:latin typeface="Times New Roman"/>
                <a:ea typeface="Times New Roman"/>
              </a:rPr>
              <a:t> </a:t>
            </a:r>
            <a:r>
              <a:rPr lang="et-EE" dirty="0" err="1" smtClean="0">
                <a:effectLst/>
                <a:latin typeface="Times New Roman"/>
                <a:ea typeface="Times New Roman"/>
              </a:rPr>
              <a:t>jahwatab</a:t>
            </a:r>
            <a:r>
              <a:rPr lang="et-EE" dirty="0" smtClean="0">
                <a:effectLst/>
                <a:latin typeface="Times New Roman"/>
                <a:ea typeface="Times New Roman"/>
              </a:rPr>
              <a:t>)</a:t>
            </a:r>
            <a:endParaRPr lang="et-EE" sz="24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fi-FI" dirty="0" err="1" smtClean="0">
                <a:effectLst/>
                <a:latin typeface="Times New Roman"/>
                <a:ea typeface="Times New Roman"/>
              </a:rPr>
              <a:t>toetab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lõ</a:t>
            </a:r>
            <a:r>
              <a:rPr lang="fi-FI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n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ga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mõlema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k</a:t>
            </a:r>
            <a:r>
              <a:rPr lang="fi-FI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e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najale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(</a:t>
            </a:r>
            <a:r>
              <a:rPr lang="et-EE" dirty="0" err="1" smtClean="0">
                <a:effectLst/>
                <a:latin typeface="Times New Roman"/>
                <a:ea typeface="Times New Roman"/>
              </a:rPr>
              <a:t>orig</a:t>
            </a:r>
            <a:r>
              <a:rPr lang="et-EE" dirty="0" smtClean="0">
                <a:effectLst/>
                <a:latin typeface="Times New Roman"/>
                <a:ea typeface="Times New Roman"/>
              </a:rPr>
              <a:t>: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lõuga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käe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najale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)</a:t>
            </a:r>
            <a:endParaRPr lang="et-EE" sz="2400" dirty="0" smtClean="0">
              <a:effectLst/>
              <a:latin typeface="Times New Roman"/>
              <a:ea typeface="Times New Roman"/>
            </a:endParaRPr>
          </a:p>
          <a:p>
            <a:r>
              <a:rPr lang="fi-FI" dirty="0" err="1" smtClean="0">
                <a:effectLst/>
                <a:latin typeface="Times New Roman"/>
                <a:ea typeface="Times New Roman"/>
              </a:rPr>
              <a:t>põ</a:t>
            </a:r>
            <a:r>
              <a:rPr lang="fi-FI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i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e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sees on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rahutus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! – </a:t>
            </a:r>
            <a:r>
              <a:rPr lang="fi-FI" dirty="0">
                <a:latin typeface="Times New Roman"/>
                <a:ea typeface="Times New Roman"/>
              </a:rPr>
              <a:t>(</a:t>
            </a:r>
            <a:r>
              <a:rPr lang="et-EE" dirty="0" err="1">
                <a:latin typeface="Times New Roman"/>
                <a:ea typeface="Times New Roman"/>
              </a:rPr>
              <a:t>orig</a:t>
            </a:r>
            <a:r>
              <a:rPr lang="et-EE" dirty="0">
                <a:latin typeface="Times New Roman"/>
                <a:ea typeface="Times New Roman"/>
              </a:rPr>
              <a:t>:</a:t>
            </a:r>
            <a:r>
              <a:rPr lang="fi-FI" dirty="0"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põue</a:t>
            </a:r>
            <a:r>
              <a:rPr lang="et-EE" dirty="0" smtClean="0">
                <a:effectLst/>
                <a:latin typeface="Times New Roman"/>
                <a:ea typeface="Times New Roman"/>
              </a:rPr>
              <a:t>)</a:t>
            </a:r>
            <a:endParaRPr lang="et-EE" sz="2400" dirty="0" smtClean="0">
              <a:effectLst/>
              <a:latin typeface="Times New Roman"/>
              <a:ea typeface="Times New Roman"/>
            </a:endParaRPr>
          </a:p>
          <a:p>
            <a:r>
              <a:rPr lang="et-EE" dirty="0">
                <a:latin typeface="Times New Roman"/>
                <a:ea typeface="Times New Roman"/>
              </a:rPr>
              <a:t>t</a:t>
            </a:r>
            <a:r>
              <a:rPr lang="et-EE" dirty="0" smtClean="0">
                <a:effectLst/>
                <a:latin typeface="Times New Roman"/>
                <a:ea typeface="Times New Roman"/>
              </a:rPr>
              <a:t>a peab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wana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pruu</a:t>
            </a:r>
            <a:r>
              <a:rPr lang="fi-FI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t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i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mööda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trahwi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maks</a:t>
            </a:r>
            <a:r>
              <a:rPr lang="fi-FI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w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a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 – </a:t>
            </a:r>
            <a:r>
              <a:rPr lang="fi-FI" dirty="0">
                <a:latin typeface="Times New Roman"/>
                <a:ea typeface="Times New Roman"/>
              </a:rPr>
              <a:t>(</a:t>
            </a:r>
            <a:r>
              <a:rPr lang="et-EE" dirty="0" err="1">
                <a:latin typeface="Times New Roman"/>
                <a:ea typeface="Times New Roman"/>
              </a:rPr>
              <a:t>orig</a:t>
            </a:r>
            <a:r>
              <a:rPr lang="et-EE" dirty="0">
                <a:latin typeface="Times New Roman"/>
                <a:ea typeface="Times New Roman"/>
              </a:rPr>
              <a:t>:</a:t>
            </a:r>
            <a:r>
              <a:rPr lang="fi-FI" dirty="0">
                <a:latin typeface="Times New Roman"/>
                <a:ea typeface="Times New Roman"/>
              </a:rPr>
              <a:t>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pruuki</a:t>
            </a:r>
            <a:r>
              <a:rPr lang="fi-FI" dirty="0" smtClean="0">
                <a:effectLst/>
                <a:latin typeface="Times New Roman"/>
                <a:ea typeface="Times New Roman"/>
              </a:rPr>
              <a:t>, </a:t>
            </a:r>
            <a:r>
              <a:rPr lang="fi-FI" dirty="0" err="1" smtClean="0">
                <a:effectLst/>
                <a:latin typeface="Times New Roman"/>
                <a:ea typeface="Times New Roman"/>
              </a:rPr>
              <a:t>maksma</a:t>
            </a:r>
            <a:r>
              <a:rPr lang="et-EE" dirty="0" smtClean="0">
                <a:effectLst/>
                <a:latin typeface="Times New Roman"/>
                <a:ea typeface="Times New Roman"/>
              </a:rPr>
              <a:t>)</a:t>
            </a:r>
            <a:endParaRPr lang="et-EE" sz="2400" dirty="0" smtClean="0">
              <a:effectLst/>
              <a:latin typeface="Times New Roman"/>
              <a:ea typeface="Times New Roman"/>
            </a:endParaRPr>
          </a:p>
          <a:p>
            <a:endParaRPr lang="et-EE" dirty="0"/>
          </a:p>
        </p:txBody>
      </p:sp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301608" cy="1620634"/>
          </a:xfrm>
        </p:spPr>
        <p:txBody>
          <a:bodyPr>
            <a:normAutofit/>
          </a:bodyPr>
          <a:lstStyle/>
          <a:p>
            <a:r>
              <a:rPr lang="et-EE" b="1" dirty="0" smtClean="0"/>
              <a:t>Tärgituvastusprogrammi (OCR) eksimusi tähetuvastustes 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48198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>
          <a:xfrm>
            <a:off x="395536" y="85437"/>
            <a:ext cx="8229600" cy="1143000"/>
          </a:xfrm>
        </p:spPr>
        <p:txBody>
          <a:bodyPr>
            <a:normAutofit/>
          </a:bodyPr>
          <a:lstStyle/>
          <a:p>
            <a:r>
              <a:rPr lang="et-EE" dirty="0" smtClean="0"/>
              <a:t>Luulegraafika </a:t>
            </a:r>
            <a:r>
              <a:rPr lang="et-EE" i="1" dirty="0" err="1" smtClean="0"/>
              <a:t>zoom</a:t>
            </a:r>
            <a:endParaRPr lang="et-EE" i="1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33" y="1196752"/>
            <a:ext cx="5108033" cy="60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222" y="980728"/>
            <a:ext cx="4038600" cy="1095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500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093915"/>
          </a:xfrm>
        </p:spPr>
        <p:txBody>
          <a:bodyPr>
            <a:normAutofit lnSpcReduction="10000"/>
          </a:bodyPr>
          <a:lstStyle/>
          <a:p>
            <a:r>
              <a:rPr lang="et-EE" dirty="0" smtClean="0"/>
              <a:t>sisukorrad: </a:t>
            </a:r>
            <a:r>
              <a:rPr lang="et-EE" i="1" dirty="0" smtClean="0"/>
              <a:t>Sisekord</a:t>
            </a:r>
            <a:r>
              <a:rPr lang="et-EE" dirty="0" smtClean="0"/>
              <a:t>, </a:t>
            </a:r>
            <a:r>
              <a:rPr lang="et-EE" i="1" dirty="0" smtClean="0"/>
              <a:t>Sisikord</a:t>
            </a:r>
            <a:r>
              <a:rPr lang="et-EE" dirty="0" smtClean="0"/>
              <a:t>, </a:t>
            </a:r>
            <a:r>
              <a:rPr lang="et-EE" i="1" dirty="0" smtClean="0"/>
              <a:t>Sisu</a:t>
            </a:r>
            <a:r>
              <a:rPr lang="et-EE" dirty="0" smtClean="0"/>
              <a:t>, </a:t>
            </a:r>
            <a:r>
              <a:rPr lang="et-EE" i="1" dirty="0" err="1" smtClean="0"/>
              <a:t>Juhhataja</a:t>
            </a:r>
            <a:endParaRPr lang="et-EE" i="1" dirty="0" smtClean="0"/>
          </a:p>
          <a:p>
            <a:r>
              <a:rPr lang="et-EE" dirty="0" smtClean="0"/>
              <a:t>trükivigade loetelu</a:t>
            </a:r>
          </a:p>
          <a:p>
            <a:r>
              <a:rPr lang="et-EE" dirty="0" smtClean="0"/>
              <a:t>sama kirjaniku teiste teoste ilmumisandmed ja -reklaamid</a:t>
            </a:r>
          </a:p>
          <a:p>
            <a:r>
              <a:rPr lang="et-EE" dirty="0"/>
              <a:t>h</a:t>
            </a:r>
            <a:r>
              <a:rPr lang="et-EE" dirty="0" smtClean="0"/>
              <a:t>ind</a:t>
            </a:r>
          </a:p>
          <a:p>
            <a:r>
              <a:rPr lang="et-EE" dirty="0"/>
              <a:t>t</a:t>
            </a:r>
            <a:r>
              <a:rPr lang="et-EE" dirty="0" smtClean="0"/>
              <a:t>sensori märkused</a:t>
            </a:r>
          </a:p>
          <a:p>
            <a:r>
              <a:rPr lang="et-EE" dirty="0"/>
              <a:t>t</a:t>
            </a:r>
            <a:r>
              <a:rPr lang="et-EE" dirty="0" smtClean="0"/>
              <a:t>eave trükikoja kohta</a:t>
            </a:r>
          </a:p>
          <a:p>
            <a:r>
              <a:rPr lang="et-EE" dirty="0"/>
              <a:t>raamatukaupluste ja kirjastuste reklaamid, arvustused </a:t>
            </a:r>
            <a:r>
              <a:rPr lang="et-EE" dirty="0" smtClean="0"/>
              <a:t>…</a:t>
            </a:r>
            <a:endParaRPr lang="et-EE" dirty="0"/>
          </a:p>
          <a:p>
            <a:endParaRPr lang="et-EE" dirty="0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>
          <a:xfrm>
            <a:off x="179512" y="116632"/>
            <a:ext cx="8507288" cy="1008112"/>
          </a:xfrm>
        </p:spPr>
        <p:txBody>
          <a:bodyPr>
            <a:normAutofit/>
          </a:bodyPr>
          <a:lstStyle/>
          <a:p>
            <a:r>
              <a:rPr lang="et-EE" sz="3200" dirty="0" err="1" smtClean="0"/>
              <a:t>E-pub</a:t>
            </a:r>
            <a:r>
              <a:rPr lang="et-EE" sz="3200" dirty="0" smtClean="0"/>
              <a:t> ja tekstiversioon - mis </a:t>
            </a:r>
            <a:r>
              <a:rPr lang="et-EE" sz="3200" dirty="0" smtClean="0"/>
              <a:t>läks kaotsi?</a:t>
            </a:r>
            <a:endParaRPr lang="et-EE" sz="3200" dirty="0"/>
          </a:p>
        </p:txBody>
      </p:sp>
    </p:spTree>
    <p:extLst>
      <p:ext uri="{BB962C8B-B14F-4D97-AF65-F5344CB8AC3E}">
        <p14:creationId xmlns:p14="http://schemas.microsoft.com/office/powerpoint/2010/main" val="123307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>
          <a:xfrm>
            <a:off x="107504" y="260649"/>
            <a:ext cx="4441448" cy="792087"/>
          </a:xfrm>
        </p:spPr>
        <p:txBody>
          <a:bodyPr>
            <a:normAutofit fontScale="90000"/>
          </a:bodyPr>
          <a:lstStyle/>
          <a:p>
            <a:r>
              <a:rPr lang="et-EE" dirty="0" smtClean="0"/>
              <a:t>Arvustused kaanel</a:t>
            </a:r>
            <a:endParaRPr lang="et-EE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" y="1196752"/>
            <a:ext cx="4541724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621" y="-99392"/>
            <a:ext cx="4593543" cy="7459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stkülik 3"/>
          <p:cNvSpPr/>
          <p:nvPr/>
        </p:nvSpPr>
        <p:spPr>
          <a:xfrm>
            <a:off x="107504" y="1229163"/>
            <a:ext cx="49705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fi-FI" dirty="0" err="1"/>
              <a:t>Andres</a:t>
            </a:r>
            <a:r>
              <a:rPr lang="fi-FI" dirty="0"/>
              <a:t> </a:t>
            </a:r>
            <a:r>
              <a:rPr lang="fi-FI" dirty="0" err="1" smtClean="0"/>
              <a:t>Saal</a:t>
            </a:r>
            <a:r>
              <a:rPr lang="et-EE" dirty="0" smtClean="0"/>
              <a:t> „</a:t>
            </a:r>
            <a:r>
              <a:rPr lang="fi-FI" dirty="0" err="1" smtClean="0"/>
              <a:t>Wambola</a:t>
            </a:r>
            <a:r>
              <a:rPr lang="fi-FI" dirty="0" smtClean="0"/>
              <a:t>: </a:t>
            </a:r>
            <a:r>
              <a:rPr lang="fi-FI" dirty="0" err="1"/>
              <a:t>Jutustus</a:t>
            </a:r>
            <a:r>
              <a:rPr lang="fi-FI" dirty="0"/>
              <a:t> </a:t>
            </a:r>
            <a:r>
              <a:rPr lang="fi-FI" dirty="0" err="1"/>
              <a:t>wanast</a:t>
            </a:r>
            <a:r>
              <a:rPr lang="fi-FI" dirty="0"/>
              <a:t> Eesti </a:t>
            </a:r>
            <a:r>
              <a:rPr lang="fi-FI" dirty="0" err="1"/>
              <a:t>ajaloost</a:t>
            </a:r>
            <a:r>
              <a:rPr lang="fi-FI" dirty="0"/>
              <a:t> (1209-1212) II. anne (1889)</a:t>
            </a:r>
          </a:p>
        </p:txBody>
      </p:sp>
    </p:spTree>
    <p:extLst>
      <p:ext uri="{BB962C8B-B14F-4D97-AF65-F5344CB8AC3E}">
        <p14:creationId xmlns:p14="http://schemas.microsoft.com/office/powerpoint/2010/main" val="52519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>
          <a:xfrm>
            <a:off x="313184" y="113471"/>
            <a:ext cx="8229600" cy="1143000"/>
          </a:xfrm>
        </p:spPr>
        <p:txBody>
          <a:bodyPr>
            <a:normAutofit/>
          </a:bodyPr>
          <a:lstStyle/>
          <a:p>
            <a:r>
              <a:rPr lang="et-EE" dirty="0" smtClean="0"/>
              <a:t>Reklaamid tagakaanel</a:t>
            </a:r>
            <a:endParaRPr lang="et-EE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45" y="1019903"/>
            <a:ext cx="4300391" cy="6257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stkülik 3"/>
          <p:cNvSpPr/>
          <p:nvPr/>
        </p:nvSpPr>
        <p:spPr>
          <a:xfrm>
            <a:off x="4635795" y="1268760"/>
            <a:ext cx="4259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t-EE" dirty="0" err="1"/>
              <a:t>Friedebert</a:t>
            </a:r>
            <a:r>
              <a:rPr lang="et-EE" dirty="0"/>
              <a:t> </a:t>
            </a:r>
            <a:r>
              <a:rPr lang="et-EE" dirty="0" smtClean="0"/>
              <a:t>Tuglas „Kahekesi“ </a:t>
            </a:r>
            <a:r>
              <a:rPr lang="et-EE" dirty="0"/>
              <a:t>(1908)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42" y="1019903"/>
            <a:ext cx="4225242" cy="5838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stkülik 4"/>
          <p:cNvSpPr/>
          <p:nvPr/>
        </p:nvSpPr>
        <p:spPr>
          <a:xfrm>
            <a:off x="193304" y="1100096"/>
            <a:ext cx="42187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t-EE" dirty="0" err="1"/>
              <a:t>Friedebert</a:t>
            </a:r>
            <a:r>
              <a:rPr lang="et-EE" dirty="0"/>
              <a:t> </a:t>
            </a:r>
            <a:r>
              <a:rPr lang="et-EE" dirty="0" err="1" smtClean="0"/>
              <a:t>Tuglas“Hingemaa</a:t>
            </a:r>
            <a:r>
              <a:rPr lang="et-EE" dirty="0" smtClean="0"/>
              <a:t>“ </a:t>
            </a:r>
            <a:r>
              <a:rPr lang="et-EE" dirty="0"/>
              <a:t>(1906)</a:t>
            </a:r>
          </a:p>
        </p:txBody>
      </p:sp>
    </p:spTree>
    <p:extLst>
      <p:ext uri="{BB962C8B-B14F-4D97-AF65-F5344CB8AC3E}">
        <p14:creationId xmlns:p14="http://schemas.microsoft.com/office/powerpoint/2010/main" val="400994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-55367"/>
            <a:ext cx="4758024" cy="6913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stkülik 3"/>
          <p:cNvSpPr/>
          <p:nvPr/>
        </p:nvSpPr>
        <p:spPr>
          <a:xfrm>
            <a:off x="4448988" y="26064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t-EE" dirty="0" smtClean="0"/>
              <a:t>A. H. Tammsaare „Varjundid“ </a:t>
            </a:r>
            <a:r>
              <a:rPr lang="et-EE" dirty="0"/>
              <a:t>(1917)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48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stkülik 4"/>
          <p:cNvSpPr/>
          <p:nvPr/>
        </p:nvSpPr>
        <p:spPr>
          <a:xfrm>
            <a:off x="0" y="0"/>
            <a:ext cx="4139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fi-FI" dirty="0" smtClean="0"/>
              <a:t>A</a:t>
            </a:r>
            <a:r>
              <a:rPr lang="et-EE" dirty="0" smtClean="0"/>
              <a:t>.</a:t>
            </a:r>
            <a:r>
              <a:rPr lang="fi-FI" dirty="0" smtClean="0"/>
              <a:t> H</a:t>
            </a:r>
            <a:r>
              <a:rPr lang="et-EE" dirty="0" smtClean="0"/>
              <a:t>.</a:t>
            </a:r>
            <a:r>
              <a:rPr lang="fi-FI" dirty="0" smtClean="0"/>
              <a:t> </a:t>
            </a:r>
            <a:r>
              <a:rPr lang="fi-FI" dirty="0" err="1" smtClean="0"/>
              <a:t>Tammsaare</a:t>
            </a:r>
            <a:r>
              <a:rPr lang="et-EE" dirty="0" smtClean="0"/>
              <a:t> „</a:t>
            </a:r>
            <a:r>
              <a:rPr lang="fi-FI" dirty="0" smtClean="0"/>
              <a:t>Kaks </a:t>
            </a:r>
            <a:r>
              <a:rPr lang="fi-FI" dirty="0"/>
              <a:t>paari ja </a:t>
            </a:r>
            <a:r>
              <a:rPr lang="fi-FI" dirty="0" err="1" smtClean="0"/>
              <a:t>üksainus</a:t>
            </a:r>
            <a:r>
              <a:rPr lang="fi-FI" dirty="0" smtClean="0"/>
              <a:t>: </a:t>
            </a:r>
            <a:r>
              <a:rPr lang="fi-FI" dirty="0" err="1"/>
              <a:t>ning</a:t>
            </a:r>
            <a:r>
              <a:rPr lang="fi-FI" dirty="0"/>
              <a:t> </a:t>
            </a:r>
            <a:r>
              <a:rPr lang="fi-FI" dirty="0" err="1"/>
              <a:t>teised</a:t>
            </a:r>
            <a:r>
              <a:rPr lang="fi-FI" dirty="0"/>
              <a:t> </a:t>
            </a:r>
            <a:r>
              <a:rPr lang="fi-FI" dirty="0" err="1" smtClean="0"/>
              <a:t>jutustused</a:t>
            </a:r>
            <a:r>
              <a:rPr lang="et-EE" dirty="0" smtClean="0"/>
              <a:t>“</a:t>
            </a:r>
            <a:r>
              <a:rPr lang="fi-FI" dirty="0" smtClean="0"/>
              <a:t> </a:t>
            </a:r>
            <a:r>
              <a:rPr lang="fi-FI" dirty="0"/>
              <a:t>(1924)</a:t>
            </a:r>
          </a:p>
        </p:txBody>
      </p:sp>
    </p:spTree>
    <p:extLst>
      <p:ext uri="{BB962C8B-B14F-4D97-AF65-F5344CB8AC3E}">
        <p14:creationId xmlns:p14="http://schemas.microsoft.com/office/powerpoint/2010/main" val="117256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64490" cy="6898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81" y="-23430"/>
            <a:ext cx="4610020" cy="6881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istkülik 5"/>
          <p:cNvSpPr/>
          <p:nvPr/>
        </p:nvSpPr>
        <p:spPr>
          <a:xfrm>
            <a:off x="182457" y="260648"/>
            <a:ext cx="43733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t-EE" dirty="0" smtClean="0"/>
              <a:t>Karl Ristikivi, Inimese teekond (1953)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58109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1"/>
            <a:ext cx="9163912" cy="6620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66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>
          <a:xfrm>
            <a:off x="251520" y="188640"/>
            <a:ext cx="8892480" cy="4320480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t-EE" dirty="0" smtClean="0"/>
              <a:t>„Tekstide sisupõhise klassifitseerija prototüüp“</a:t>
            </a:r>
          </a:p>
          <a:p>
            <a:pPr marL="109728" indent="0">
              <a:buNone/>
            </a:pPr>
            <a:endParaRPr lang="et-EE" dirty="0" smtClean="0"/>
          </a:p>
          <a:p>
            <a:pPr marL="109728" indent="0">
              <a:buNone/>
            </a:pPr>
            <a:r>
              <a:rPr lang="et-EE" dirty="0" smtClean="0"/>
              <a:t>Kirjandusklassika (ja rahvaluule) </a:t>
            </a:r>
            <a:r>
              <a:rPr lang="et-EE" dirty="0"/>
              <a:t>korpuste avamine keeleteaduslikule ja semantilisele uurimisele</a:t>
            </a:r>
          </a:p>
          <a:p>
            <a:pPr marL="109728" indent="0">
              <a:buNone/>
            </a:pPr>
            <a:endParaRPr lang="et-EE" dirty="0"/>
          </a:p>
          <a:p>
            <a:pPr>
              <a:buFont typeface="Wingdings" panose="05000000000000000000" pitchFamily="2" charset="2"/>
              <a:buChar char="Ø"/>
            </a:pPr>
            <a:r>
              <a:rPr lang="et-EE" dirty="0"/>
              <a:t>kirjandusklassika tekstikorpuste </a:t>
            </a:r>
            <a:r>
              <a:rPr lang="et-EE" dirty="0" smtClean="0"/>
              <a:t>masinloetavaks - keeleline ja semantiline märgendamine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t-EE" dirty="0"/>
              <a:t>i</a:t>
            </a:r>
            <a:r>
              <a:rPr lang="et-EE" dirty="0" smtClean="0"/>
              <a:t>nformatiivsete märgendamiskihtide loomine (uued uurimisküsimused)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t-EE" dirty="0" smtClean="0"/>
              <a:t>automatiseeritud märksõnastamisse väljatöötamine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t-EE" i="1" dirty="0" err="1" smtClean="0"/>
              <a:t>etc</a:t>
            </a:r>
            <a:r>
              <a:rPr lang="et-EE" i="1" dirty="0" smtClean="0"/>
              <a:t>.</a:t>
            </a:r>
          </a:p>
          <a:p>
            <a:pPr>
              <a:buFontTx/>
              <a:buChar char="-"/>
            </a:pPr>
            <a:endParaRPr lang="et-EE" dirty="0" smtClean="0"/>
          </a:p>
          <a:p>
            <a:pPr>
              <a:buFontTx/>
              <a:buChar char="-"/>
            </a:pPr>
            <a:endParaRPr lang="et-EE" dirty="0" smtClean="0"/>
          </a:p>
          <a:p>
            <a:pPr>
              <a:buFontTx/>
              <a:buChar char="-"/>
            </a:pPr>
            <a:endParaRPr lang="et-EE" dirty="0" smtClean="0"/>
          </a:p>
          <a:p>
            <a:pPr marL="109728" indent="0">
              <a:buNone/>
            </a:pPr>
            <a:endParaRPr lang="et-EE" dirty="0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>
          <a:xfrm>
            <a:off x="395536" y="486916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t-EE" dirty="0" smtClean="0"/>
              <a:t>Eesti uuringute tippkeskus CEES</a:t>
            </a:r>
            <a:br>
              <a:rPr lang="et-EE" dirty="0" smtClean="0"/>
            </a:br>
            <a:r>
              <a:rPr lang="et-EE" dirty="0" smtClean="0"/>
              <a:t>2016-2023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84851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sz="2000" i="1" dirty="0"/>
              <a:t>Kas uus ulatuslik vana info tulv, mis arhiivide </a:t>
            </a:r>
            <a:r>
              <a:rPr lang="et-EE" sz="2000" i="1" dirty="0" err="1"/>
              <a:t>digiteerimisel</a:t>
            </a:r>
            <a:r>
              <a:rPr lang="et-EE" sz="2000" i="1" dirty="0"/>
              <a:t> kasutusse paisatakse, kaotab oleviku täitsa ära? </a:t>
            </a:r>
            <a:endParaRPr lang="et-EE" sz="2000" i="1" dirty="0" smtClean="0"/>
          </a:p>
          <a:p>
            <a:endParaRPr lang="et-EE" sz="2400" dirty="0" smtClean="0"/>
          </a:p>
          <a:p>
            <a:r>
              <a:rPr lang="et-EE" sz="2000" i="1" dirty="0" smtClean="0"/>
              <a:t>Kas </a:t>
            </a:r>
            <a:r>
              <a:rPr lang="et-EE" sz="2000" i="1" dirty="0"/>
              <a:t>sünnib üldse sisuliselt midagi uut või toimub vaid tsiteerimine ja kopeerimine uutes tehnoloogilistes formaatides?</a:t>
            </a:r>
          </a:p>
          <a:p>
            <a:endParaRPr lang="et-EE" dirty="0" smtClean="0"/>
          </a:p>
          <a:p>
            <a:pPr marL="109728" indent="0">
              <a:buNone/>
            </a:pPr>
            <a:r>
              <a:rPr lang="et-EE" sz="2000" dirty="0" smtClean="0"/>
              <a:t>URBAN. Linnakutuuri ajakiri </a:t>
            </a:r>
            <a:r>
              <a:rPr lang="et-EE" sz="2000" dirty="0" smtClean="0">
                <a:hlinkClick r:id="rId2"/>
              </a:rPr>
              <a:t>www.urban.ee</a:t>
            </a:r>
            <a:r>
              <a:rPr lang="et-EE" sz="2000" dirty="0" smtClean="0"/>
              <a:t> 2015, detsember</a:t>
            </a:r>
          </a:p>
          <a:p>
            <a:endParaRPr lang="et-EE" dirty="0" smtClean="0"/>
          </a:p>
          <a:p>
            <a:pPr marL="109728" indent="0" algn="r">
              <a:buNone/>
            </a:pPr>
            <a:r>
              <a:rPr lang="et-EE" dirty="0" smtClean="0"/>
              <a:t>TÄNAN!</a:t>
            </a:r>
          </a:p>
          <a:p>
            <a:pPr marL="109728" indent="0" algn="r">
              <a:buNone/>
            </a:pPr>
            <a:r>
              <a:rPr lang="et-EE" dirty="0" smtClean="0"/>
              <a:t>marin.laak@kirmus.ee</a:t>
            </a:r>
            <a:endParaRPr lang="et-EE" dirty="0"/>
          </a:p>
        </p:txBody>
      </p:sp>
      <p:sp>
        <p:nvSpPr>
          <p:cNvPr id="3" name="Pealkiri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				Küsimusi</a:t>
            </a:r>
            <a:endParaRPr lang="et-EE" dirty="0"/>
          </a:p>
        </p:txBody>
      </p:sp>
      <p:pic>
        <p:nvPicPr>
          <p:cNvPr id="4" name="Picture 7" descr="C:\Users\Marju\Desktop\help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21" y="404664"/>
            <a:ext cx="60960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98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ogunemine">
  <a:themeElements>
    <a:clrScheme name="Kogunemin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ogunemin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Kogunemi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1452</TotalTime>
  <Words>762</Words>
  <Application>Microsoft Office PowerPoint</Application>
  <PresentationFormat>Ekraaniseanss (4:3)</PresentationFormat>
  <Paragraphs>219</Paragraphs>
  <Slides>32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32</vt:i4>
      </vt:variant>
    </vt:vector>
  </HeadingPairs>
  <TitlesOfParts>
    <vt:vector size="33" baseType="lpstr">
      <vt:lpstr>Kogunemine</vt:lpstr>
      <vt:lpstr>  Kirjandusklassika digiprojektid kui teadusressurss </vt:lpstr>
      <vt:lpstr>www.kirmus.ee</vt:lpstr>
      <vt:lpstr>PowerPointi esitlus</vt:lpstr>
      <vt:lpstr>PowerPointi esitlus</vt:lpstr>
      <vt:lpstr>Kultmini programm „Eesti kirjandus“ 2014 </vt:lpstr>
      <vt:lpstr>E-klassika riiulid</vt:lpstr>
      <vt:lpstr>Klassika kolm vaala e. valik</vt:lpstr>
      <vt:lpstr>PowerPointi esitlus</vt:lpstr>
      <vt:lpstr>PowerPointi esitlus</vt:lpstr>
      <vt:lpstr>PowerPointi esitlus</vt:lpstr>
      <vt:lpstr>Kultmini programm „Eesti kirjandus“  </vt:lpstr>
      <vt:lpstr>RAHVUSRAAMATUKOGU 2014</vt:lpstr>
      <vt:lpstr>http://kreutzwald.kirmus.ee</vt:lpstr>
      <vt:lpstr>E-klassika © EKM 2014-2015</vt:lpstr>
      <vt:lpstr>E-klassika top 2015, EKM</vt:lpstr>
      <vt:lpstr>PowerPointi esitlus</vt:lpstr>
      <vt:lpstr>PowerPointi esitlus</vt:lpstr>
      <vt:lpstr>Keutzwaldi sajandi klassika</vt:lpstr>
      <vt:lpstr>TRÜKISE TEEKOND E-KLASSIKAKS</vt:lpstr>
      <vt:lpstr>TEKSTITÖÖTLUS </vt:lpstr>
      <vt:lpstr>Lydia Koidula „Emmajöe Öpik. I“ (Tartus, 1866)</vt:lpstr>
      <vt:lpstr>Eesti 19./20. saj kirjakeel </vt:lpstr>
      <vt:lpstr>Tärgituvastusprogrammi (OCR) eksimusi tähetuvastustes </vt:lpstr>
      <vt:lpstr>Luulegraafika zoom</vt:lpstr>
      <vt:lpstr>E-pub ja tekstiversioon - mis läks kaotsi?</vt:lpstr>
      <vt:lpstr>Arvustused kaanel</vt:lpstr>
      <vt:lpstr>Reklaamid tagakaanel</vt:lpstr>
      <vt:lpstr>PowerPointi esitlus</vt:lpstr>
      <vt:lpstr>PowerPointi esitlus</vt:lpstr>
      <vt:lpstr>PowerPointi esitlus</vt:lpstr>
      <vt:lpstr>Eesti uuringute tippkeskus CEES 2016-2023</vt:lpstr>
      <vt:lpstr>    Küsimusi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Koostööprojekt  kirjandusklassika e-raamatud</dc:title>
  <dc:creator>Marju Mikkel</dc:creator>
  <cp:lastModifiedBy>Mann</cp:lastModifiedBy>
  <cp:revision>163</cp:revision>
  <dcterms:created xsi:type="dcterms:W3CDTF">2014-10-24T07:30:54Z</dcterms:created>
  <dcterms:modified xsi:type="dcterms:W3CDTF">2016-03-15T21:28:20Z</dcterms:modified>
</cp:coreProperties>
</file>